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5"/>
  </p:notesMasterIdLst>
  <p:sldIdLst>
    <p:sldId id="258" r:id="rId5"/>
    <p:sldId id="478" r:id="rId6"/>
    <p:sldId id="477" r:id="rId7"/>
    <p:sldId id="415" r:id="rId8"/>
    <p:sldId id="474" r:id="rId9"/>
    <p:sldId id="409" r:id="rId10"/>
    <p:sldId id="441" r:id="rId11"/>
    <p:sldId id="452" r:id="rId12"/>
    <p:sldId id="470" r:id="rId13"/>
    <p:sldId id="453" r:id="rId14"/>
    <p:sldId id="337" r:id="rId15"/>
    <p:sldId id="449" r:id="rId16"/>
    <p:sldId id="471" r:id="rId17"/>
    <p:sldId id="346" r:id="rId18"/>
    <p:sldId id="469" r:id="rId19"/>
    <p:sldId id="468" r:id="rId20"/>
    <p:sldId id="348" r:id="rId21"/>
    <p:sldId id="472" r:id="rId22"/>
    <p:sldId id="418" r:id="rId23"/>
    <p:sldId id="443" r:id="rId24"/>
    <p:sldId id="432" r:id="rId25"/>
    <p:sldId id="454" r:id="rId26"/>
    <p:sldId id="455" r:id="rId27"/>
    <p:sldId id="458" r:id="rId28"/>
    <p:sldId id="457" r:id="rId29"/>
    <p:sldId id="459" r:id="rId30"/>
    <p:sldId id="456" r:id="rId31"/>
    <p:sldId id="460" r:id="rId32"/>
    <p:sldId id="461" r:id="rId33"/>
    <p:sldId id="434" r:id="rId34"/>
    <p:sldId id="447" r:id="rId35"/>
    <p:sldId id="436" r:id="rId36"/>
    <p:sldId id="420" r:id="rId37"/>
    <p:sldId id="462" r:id="rId38"/>
    <p:sldId id="463" r:id="rId39"/>
    <p:sldId id="464" r:id="rId40"/>
    <p:sldId id="465" r:id="rId41"/>
    <p:sldId id="466" r:id="rId42"/>
    <p:sldId id="467" r:id="rId43"/>
    <p:sldId id="444" r:id="rId44"/>
    <p:sldId id="428" r:id="rId45"/>
    <p:sldId id="340" r:id="rId46"/>
    <p:sldId id="476" r:id="rId47"/>
    <p:sldId id="399" r:id="rId48"/>
    <p:sldId id="473" r:id="rId49"/>
    <p:sldId id="448" r:id="rId50"/>
    <p:sldId id="450" r:id="rId51"/>
    <p:sldId id="414" r:id="rId52"/>
    <p:sldId id="345" r:id="rId53"/>
    <p:sldId id="480" r:id="rId54"/>
  </p:sldIdLst>
  <p:sldSz cx="24382413" cy="13716000"/>
  <p:notesSz cx="6858000" cy="9144000"/>
  <p:defaultTextStyle>
    <a:defPPr>
      <a:defRPr lang="sv-SE"/>
    </a:defPPr>
    <a:lvl1pPr marL="0" algn="l" defTabSz="1828686" rtl="0" eaLnBrk="1" latinLnBrk="0" hangingPunct="1">
      <a:defRPr sz="3600" kern="1200">
        <a:solidFill>
          <a:schemeClr val="tx1"/>
        </a:solidFill>
        <a:latin typeface="+mn-lt"/>
        <a:ea typeface="+mn-ea"/>
        <a:cs typeface="+mn-cs"/>
      </a:defRPr>
    </a:lvl1pPr>
    <a:lvl2pPr marL="914343" algn="l" defTabSz="1828686" rtl="0" eaLnBrk="1" latinLnBrk="0" hangingPunct="1">
      <a:defRPr sz="3600" kern="1200">
        <a:solidFill>
          <a:schemeClr val="tx1"/>
        </a:solidFill>
        <a:latin typeface="+mn-lt"/>
        <a:ea typeface="+mn-ea"/>
        <a:cs typeface="+mn-cs"/>
      </a:defRPr>
    </a:lvl2pPr>
    <a:lvl3pPr marL="1828686" algn="l" defTabSz="1828686" rtl="0" eaLnBrk="1" latinLnBrk="0" hangingPunct="1">
      <a:defRPr sz="3600" kern="1200">
        <a:solidFill>
          <a:schemeClr val="tx1"/>
        </a:solidFill>
        <a:latin typeface="+mn-lt"/>
        <a:ea typeface="+mn-ea"/>
        <a:cs typeface="+mn-cs"/>
      </a:defRPr>
    </a:lvl3pPr>
    <a:lvl4pPr marL="2743029" algn="l" defTabSz="1828686" rtl="0" eaLnBrk="1" latinLnBrk="0" hangingPunct="1">
      <a:defRPr sz="3600" kern="1200">
        <a:solidFill>
          <a:schemeClr val="tx1"/>
        </a:solidFill>
        <a:latin typeface="+mn-lt"/>
        <a:ea typeface="+mn-ea"/>
        <a:cs typeface="+mn-cs"/>
      </a:defRPr>
    </a:lvl4pPr>
    <a:lvl5pPr marL="3657371" algn="l" defTabSz="1828686" rtl="0" eaLnBrk="1" latinLnBrk="0" hangingPunct="1">
      <a:defRPr sz="3600" kern="1200">
        <a:solidFill>
          <a:schemeClr val="tx1"/>
        </a:solidFill>
        <a:latin typeface="+mn-lt"/>
        <a:ea typeface="+mn-ea"/>
        <a:cs typeface="+mn-cs"/>
      </a:defRPr>
    </a:lvl5pPr>
    <a:lvl6pPr marL="4571714" algn="l" defTabSz="1828686" rtl="0" eaLnBrk="1" latinLnBrk="0" hangingPunct="1">
      <a:defRPr sz="3600" kern="1200">
        <a:solidFill>
          <a:schemeClr val="tx1"/>
        </a:solidFill>
        <a:latin typeface="+mn-lt"/>
        <a:ea typeface="+mn-ea"/>
        <a:cs typeface="+mn-cs"/>
      </a:defRPr>
    </a:lvl6pPr>
    <a:lvl7pPr marL="5486057" algn="l" defTabSz="1828686" rtl="0" eaLnBrk="1" latinLnBrk="0" hangingPunct="1">
      <a:defRPr sz="3600" kern="1200">
        <a:solidFill>
          <a:schemeClr val="tx1"/>
        </a:solidFill>
        <a:latin typeface="+mn-lt"/>
        <a:ea typeface="+mn-ea"/>
        <a:cs typeface="+mn-cs"/>
      </a:defRPr>
    </a:lvl7pPr>
    <a:lvl8pPr marL="6400400" algn="l" defTabSz="1828686" rtl="0" eaLnBrk="1" latinLnBrk="0" hangingPunct="1">
      <a:defRPr sz="3600" kern="1200">
        <a:solidFill>
          <a:schemeClr val="tx1"/>
        </a:solidFill>
        <a:latin typeface="+mn-lt"/>
        <a:ea typeface="+mn-ea"/>
        <a:cs typeface="+mn-cs"/>
      </a:defRPr>
    </a:lvl8pPr>
    <a:lvl9pPr marL="7314743" algn="l" defTabSz="1828686"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guide id="3" orient="horz" pos="1145" userDrawn="1">
          <p15:clr>
            <a:srgbClr val="A4A3A4"/>
          </p15:clr>
        </p15:guide>
        <p15:guide id="4" orient="horz" pos="1644" userDrawn="1">
          <p15:clr>
            <a:srgbClr val="A4A3A4"/>
          </p15:clr>
        </p15:guide>
        <p15:guide id="5" pos="1102" userDrawn="1">
          <p15:clr>
            <a:srgbClr val="A4A3A4"/>
          </p15:clr>
        </p15:guide>
        <p15:guide id="6" orient="horz" pos="941" userDrawn="1">
          <p15:clr>
            <a:srgbClr val="A4A3A4"/>
          </p15:clr>
        </p15:guide>
        <p15:guide id="7" orient="horz" pos="2596" userDrawn="1">
          <p15:clr>
            <a:srgbClr val="A4A3A4"/>
          </p15:clr>
        </p15:guide>
        <p15:guide id="8" pos="12782" userDrawn="1">
          <p15:clr>
            <a:srgbClr val="A4A3A4"/>
          </p15:clr>
        </p15:guide>
        <p15:guide id="9" pos="180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52352A-0E5D-82FF-FCDE-FC68AE2401E1}" name="Niklas Nordén (SIBF)" initials="NN(" userId="S::niklas.norden@innebandy.se::22b1eabb-c73e-4df6-9b9d-a65dd05a4199" providerId="AD"/>
  <p188:author id="{D7692F3F-3225-C1BC-AE08-98A2711F79E0}" name="Lisa Eskils (SIBF)" initials="L(" userId="S::lisa.eskils@innebandy.se::c44b0433-7f7d-4dad-81a9-8f6bbbfc1be2" providerId="AD"/>
  <p188:author id="{AA66A098-9F9F-750E-E084-DD3EB108C789}" name="Hanna Wiklund (SIBF)" initials="HW(" userId="S::Hanna.Wiklund@Innebandy.se::542031df-7f9a-4563-916b-f1eedf81730d" providerId="AD"/>
  <p188:author id="{F4B70CBE-88C9-DB3C-C071-748E96146B1D}" name="Hanna Wiklund (SIBF)" initials="H(" userId="S::hanna.wiklund@innebandy.se::542031df-7f9a-4563-916b-f1eedf81730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klas Nordén (SIBF)" initials="NN(" lastIdx="1" clrIdx="0">
    <p:extLst>
      <p:ext uri="{19B8F6BF-5375-455C-9EA6-DF929625EA0E}">
        <p15:presenceInfo xmlns:p15="http://schemas.microsoft.com/office/powerpoint/2012/main" userId="S::niklas.norden@innebandy.se::22b1eabb-c73e-4df6-9b9d-a65dd05a41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F88"/>
    <a:srgbClr val="0B0C26"/>
    <a:srgbClr val="19173B"/>
    <a:srgbClr val="19171D"/>
    <a:srgbClr val="1F3F6C"/>
    <a:srgbClr val="E32525"/>
    <a:srgbClr val="005896"/>
    <a:srgbClr val="F3F4F6"/>
    <a:srgbClr val="27BBED"/>
    <a:srgbClr val="97C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00008E-3262-7C4E-AE59-E80130274BC6}" v="8" vWet="10" dt="2023-09-28T07:08:36.182"/>
    <p1510:client id="{5B4B547A-16D8-4613-8758-44123B3EEDBE}" v="15" dt="2023-09-28T07:22:22.809"/>
    <p1510:client id="{947EBA80-5ACB-4226-9AA9-DAF6341A4597}" v="4" dt="2023-09-29T06:22:49.993"/>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Mörkt format 1 - Dekorfärg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320"/>
        <p:guide pos="7680"/>
        <p:guide orient="horz" pos="1145"/>
        <p:guide orient="horz" pos="1644"/>
        <p:guide pos="1102"/>
        <p:guide orient="horz" pos="941"/>
        <p:guide orient="horz" pos="2596"/>
        <p:guide pos="12782"/>
        <p:guide pos="1805"/>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las Nordén (SIBF)" userId="S::niklas.norden@innebandy.se::22b1eabb-c73e-4df6-9b9d-a65dd05a4199" providerId="AD" clId="Web-{5B4B547A-16D8-4613-8758-44123B3EEDBE}"/>
    <pc:docChg chg="modSld">
      <pc:chgData name="Niklas Nordén (SIBF)" userId="S::niklas.norden@innebandy.se::22b1eabb-c73e-4df6-9b9d-a65dd05a4199" providerId="AD" clId="Web-{5B4B547A-16D8-4613-8758-44123B3EEDBE}" dt="2023-09-28T07:22:22.809" v="15"/>
      <pc:docMkLst>
        <pc:docMk/>
      </pc:docMkLst>
      <pc:sldChg chg="modNotes">
        <pc:chgData name="Niklas Nordén (SIBF)" userId="S::niklas.norden@innebandy.se::22b1eabb-c73e-4df6-9b9d-a65dd05a4199" providerId="AD" clId="Web-{5B4B547A-16D8-4613-8758-44123B3EEDBE}" dt="2023-09-28T07:19:40.275" v="2"/>
        <pc:sldMkLst>
          <pc:docMk/>
          <pc:sldMk cId="607701445" sldId="258"/>
        </pc:sldMkLst>
      </pc:sldChg>
      <pc:sldChg chg="delCm">
        <pc:chgData name="Niklas Nordén (SIBF)" userId="S::niklas.norden@innebandy.se::22b1eabb-c73e-4df6-9b9d-a65dd05a4199" providerId="AD" clId="Web-{5B4B547A-16D8-4613-8758-44123B3EEDBE}" dt="2023-09-28T07:21:07.776" v="9"/>
        <pc:sldMkLst>
          <pc:docMk/>
          <pc:sldMk cId="1666825736" sldId="348"/>
        </pc:sldMkLst>
        <pc:extLst>
          <p:ext xmlns:p="http://schemas.openxmlformats.org/presentationml/2006/main" uri="{D6D511B9-2390-475A-947B-AFAB55BFBCF1}">
            <pc226:cmChg xmlns:pc226="http://schemas.microsoft.com/office/powerpoint/2022/06/main/command" chg="del">
              <pc226:chgData name="Niklas Nordén (SIBF)" userId="S::niklas.norden@innebandy.se::22b1eabb-c73e-4df6-9b9d-a65dd05a4199" providerId="AD" clId="Web-{5B4B547A-16D8-4613-8758-44123B3EEDBE}" dt="2023-09-28T07:21:07.776" v="9"/>
              <pc2:cmMkLst xmlns:pc2="http://schemas.microsoft.com/office/powerpoint/2019/9/main/command">
                <pc:docMk/>
                <pc:sldMk cId="1666825736" sldId="348"/>
                <pc2:cmMk id="{1BE1A077-AA69-48A9-9D3E-6DAE736D05BC}"/>
              </pc2:cmMkLst>
            </pc226:cmChg>
          </p:ext>
        </pc:extLst>
      </pc:sldChg>
      <pc:sldChg chg="modSp">
        <pc:chgData name="Niklas Nordén (SIBF)" userId="S::niklas.norden@innebandy.se::22b1eabb-c73e-4df6-9b9d-a65dd05a4199" providerId="AD" clId="Web-{5B4B547A-16D8-4613-8758-44123B3EEDBE}" dt="2023-09-28T07:19:10.305" v="1" actId="20577"/>
        <pc:sldMkLst>
          <pc:docMk/>
          <pc:sldMk cId="2859639598" sldId="409"/>
        </pc:sldMkLst>
        <pc:spChg chg="mod">
          <ac:chgData name="Niklas Nordén (SIBF)" userId="S::niklas.norden@innebandy.se::22b1eabb-c73e-4df6-9b9d-a65dd05a4199" providerId="AD" clId="Web-{5B4B547A-16D8-4613-8758-44123B3EEDBE}" dt="2023-09-28T07:19:10.305" v="1" actId="20577"/>
          <ac:spMkLst>
            <pc:docMk/>
            <pc:sldMk cId="2859639598" sldId="409"/>
            <ac:spMk id="4" creationId="{2D66A7B8-7DF9-A60F-A21E-4F85378D8CA8}"/>
          </ac:spMkLst>
        </pc:spChg>
      </pc:sldChg>
      <pc:sldChg chg="delCm">
        <pc:chgData name="Niklas Nordén (SIBF)" userId="S::niklas.norden@innebandy.se::22b1eabb-c73e-4df6-9b9d-a65dd05a4199" providerId="AD" clId="Web-{5B4B547A-16D8-4613-8758-44123B3EEDBE}" dt="2023-09-28T07:21:55.340" v="14"/>
        <pc:sldMkLst>
          <pc:docMk/>
          <pc:sldMk cId="2027091164" sldId="436"/>
        </pc:sldMkLst>
        <pc:extLst>
          <p:ext xmlns:p="http://schemas.openxmlformats.org/presentationml/2006/main" uri="{D6D511B9-2390-475A-947B-AFAB55BFBCF1}">
            <pc226:cmChg xmlns:pc226="http://schemas.microsoft.com/office/powerpoint/2022/06/main/command" chg="del">
              <pc226:chgData name="Niklas Nordén (SIBF)" userId="S::niklas.norden@innebandy.se::22b1eabb-c73e-4df6-9b9d-a65dd05a4199" providerId="AD" clId="Web-{5B4B547A-16D8-4613-8758-44123B3EEDBE}" dt="2023-09-28T07:21:55.340" v="14"/>
              <pc2:cmMkLst xmlns:pc2="http://schemas.microsoft.com/office/powerpoint/2019/9/main/command">
                <pc:docMk/>
                <pc:sldMk cId="2027091164" sldId="436"/>
                <pc2:cmMk id="{F17C8426-B459-4584-B528-67B59C82E7C3}"/>
              </pc2:cmMkLst>
            </pc226:cmChg>
          </p:ext>
        </pc:extLst>
      </pc:sldChg>
      <pc:sldChg chg="delCm">
        <pc:chgData name="Niklas Nordén (SIBF)" userId="S::niklas.norden@innebandy.se::22b1eabb-c73e-4df6-9b9d-a65dd05a4199" providerId="AD" clId="Web-{5B4B547A-16D8-4613-8758-44123B3EEDBE}" dt="2023-09-28T07:22:22.809" v="15"/>
        <pc:sldMkLst>
          <pc:docMk/>
          <pc:sldMk cId="193281794" sldId="448"/>
        </pc:sldMkLst>
        <pc:extLst>
          <p:ext xmlns:p="http://schemas.openxmlformats.org/presentationml/2006/main" uri="{D6D511B9-2390-475A-947B-AFAB55BFBCF1}">
            <pc226:cmChg xmlns:pc226="http://schemas.microsoft.com/office/powerpoint/2022/06/main/command" chg="del">
              <pc226:chgData name="Niklas Nordén (SIBF)" userId="S::niklas.norden@innebandy.se::22b1eabb-c73e-4df6-9b9d-a65dd05a4199" providerId="AD" clId="Web-{5B4B547A-16D8-4613-8758-44123B3EEDBE}" dt="2023-09-28T07:22:22.809" v="15"/>
              <pc2:cmMkLst xmlns:pc2="http://schemas.microsoft.com/office/powerpoint/2019/9/main/command">
                <pc:docMk/>
                <pc:sldMk cId="193281794" sldId="448"/>
                <pc2:cmMk id="{8ECAAEF8-540C-D347-A65E-46EC47DA19F2}"/>
              </pc2:cmMkLst>
            </pc226:cmChg>
          </p:ext>
        </pc:extLst>
      </pc:sldChg>
      <pc:sldChg chg="delCm modNotes">
        <pc:chgData name="Niklas Nordén (SIBF)" userId="S::niklas.norden@innebandy.se::22b1eabb-c73e-4df6-9b9d-a65dd05a4199" providerId="AD" clId="Web-{5B4B547A-16D8-4613-8758-44123B3EEDBE}" dt="2023-09-28T07:20:38.041" v="6"/>
        <pc:sldMkLst>
          <pc:docMk/>
          <pc:sldMk cId="3982640586" sldId="452"/>
        </pc:sldMkLst>
        <pc:extLst>
          <p:ext xmlns:p="http://schemas.openxmlformats.org/presentationml/2006/main" uri="{D6D511B9-2390-475A-947B-AFAB55BFBCF1}">
            <pc226:cmChg xmlns:pc226="http://schemas.microsoft.com/office/powerpoint/2022/06/main/command" chg="del">
              <pc226:chgData name="Niklas Nordén (SIBF)" userId="S::niklas.norden@innebandy.se::22b1eabb-c73e-4df6-9b9d-a65dd05a4199" providerId="AD" clId="Web-{5B4B547A-16D8-4613-8758-44123B3EEDBE}" dt="2023-09-28T07:20:08.963" v="4"/>
              <pc2:cmMkLst xmlns:pc2="http://schemas.microsoft.com/office/powerpoint/2019/9/main/command">
                <pc:docMk/>
                <pc:sldMk cId="3982640586" sldId="452"/>
                <pc2:cmMk id="{1C09D004-2BDA-40B6-BECA-2027165D065F}"/>
              </pc2:cmMkLst>
            </pc226:cmChg>
            <pc226:cmChg xmlns:pc226="http://schemas.microsoft.com/office/powerpoint/2022/06/main/command" chg="del">
              <pc226:chgData name="Niklas Nordén (SIBF)" userId="S::niklas.norden@innebandy.se::22b1eabb-c73e-4df6-9b9d-a65dd05a4199" providerId="AD" clId="Web-{5B4B547A-16D8-4613-8758-44123B3EEDBE}" dt="2023-09-28T07:20:08.197" v="3"/>
              <pc2:cmMkLst xmlns:pc2="http://schemas.microsoft.com/office/powerpoint/2019/9/main/command">
                <pc:docMk/>
                <pc:sldMk cId="3982640586" sldId="452"/>
                <pc2:cmMk id="{4E45AC6B-D60C-4DDB-8CBB-4681F69767DA}"/>
              </pc2:cmMkLst>
            </pc226:cmChg>
            <pc226:cmChg xmlns:pc226="http://schemas.microsoft.com/office/powerpoint/2022/06/main/command" chg="del">
              <pc226:chgData name="Niklas Nordén (SIBF)" userId="S::niklas.norden@innebandy.se::22b1eabb-c73e-4df6-9b9d-a65dd05a4199" providerId="AD" clId="Web-{5B4B547A-16D8-4613-8758-44123B3EEDBE}" dt="2023-09-28T07:20:09.510" v="5"/>
              <pc2:cmMkLst xmlns:pc2="http://schemas.microsoft.com/office/powerpoint/2019/9/main/command">
                <pc:docMk/>
                <pc:sldMk cId="3982640586" sldId="452"/>
                <pc2:cmMk id="{EA994CE8-991A-436A-8FC9-C58D18E9DC18}"/>
              </pc2:cmMkLst>
            </pc226:cmChg>
          </p:ext>
        </pc:extLst>
      </pc:sldChg>
      <pc:sldChg chg="modNotes">
        <pc:chgData name="Niklas Nordén (SIBF)" userId="S::niklas.norden@innebandy.se::22b1eabb-c73e-4df6-9b9d-a65dd05a4199" providerId="AD" clId="Web-{5B4B547A-16D8-4613-8758-44123B3EEDBE}" dt="2023-09-28T07:20:48.917" v="7"/>
        <pc:sldMkLst>
          <pc:docMk/>
          <pc:sldMk cId="2609462577" sldId="453"/>
        </pc:sldMkLst>
      </pc:sldChg>
      <pc:sldChg chg="delCm">
        <pc:chgData name="Niklas Nordén (SIBF)" userId="S::niklas.norden@innebandy.se::22b1eabb-c73e-4df6-9b9d-a65dd05a4199" providerId="AD" clId="Web-{5B4B547A-16D8-4613-8758-44123B3EEDBE}" dt="2023-09-28T07:21:22.839" v="10"/>
        <pc:sldMkLst>
          <pc:docMk/>
          <pc:sldMk cId="4007998783" sldId="454"/>
        </pc:sldMkLst>
        <pc:extLst>
          <p:ext xmlns:p="http://schemas.openxmlformats.org/presentationml/2006/main" uri="{D6D511B9-2390-475A-947B-AFAB55BFBCF1}">
            <pc226:cmChg xmlns:pc226="http://schemas.microsoft.com/office/powerpoint/2022/06/main/command" chg="del">
              <pc226:chgData name="Niklas Nordén (SIBF)" userId="S::niklas.norden@innebandy.se::22b1eabb-c73e-4df6-9b9d-a65dd05a4199" providerId="AD" clId="Web-{5B4B547A-16D8-4613-8758-44123B3EEDBE}" dt="2023-09-28T07:21:22.839" v="10"/>
              <pc2:cmMkLst xmlns:pc2="http://schemas.microsoft.com/office/powerpoint/2019/9/main/command">
                <pc:docMk/>
                <pc:sldMk cId="4007998783" sldId="454"/>
                <pc2:cmMk id="{F411E844-E236-43A7-842B-A65D7E3D4E27}"/>
              </pc2:cmMkLst>
            </pc226:cmChg>
          </p:ext>
        </pc:extLst>
      </pc:sldChg>
      <pc:sldChg chg="delCm">
        <pc:chgData name="Niklas Nordén (SIBF)" userId="S::niklas.norden@innebandy.se::22b1eabb-c73e-4df6-9b9d-a65dd05a4199" providerId="AD" clId="Web-{5B4B547A-16D8-4613-8758-44123B3EEDBE}" dt="2023-09-28T07:21:34.199" v="11"/>
        <pc:sldMkLst>
          <pc:docMk/>
          <pc:sldMk cId="2394366032" sldId="456"/>
        </pc:sldMkLst>
        <pc:extLst>
          <p:ext xmlns:p="http://schemas.openxmlformats.org/presentationml/2006/main" uri="{D6D511B9-2390-475A-947B-AFAB55BFBCF1}">
            <pc226:cmChg xmlns:pc226="http://schemas.microsoft.com/office/powerpoint/2022/06/main/command" chg="del">
              <pc226:chgData name="Niklas Nordén (SIBF)" userId="S::niklas.norden@innebandy.se::22b1eabb-c73e-4df6-9b9d-a65dd05a4199" providerId="AD" clId="Web-{5B4B547A-16D8-4613-8758-44123B3EEDBE}" dt="2023-09-28T07:21:34.199" v="11"/>
              <pc2:cmMkLst xmlns:pc2="http://schemas.microsoft.com/office/powerpoint/2019/9/main/command">
                <pc:docMk/>
                <pc:sldMk cId="2394366032" sldId="456"/>
                <pc2:cmMk id="{423E0F38-205C-4268-AC77-F71CF66D6078}"/>
              </pc2:cmMkLst>
            </pc226:cmChg>
          </p:ext>
        </pc:extLst>
      </pc:sldChg>
      <pc:sldChg chg="delCm">
        <pc:chgData name="Niklas Nordén (SIBF)" userId="S::niklas.norden@innebandy.se::22b1eabb-c73e-4df6-9b9d-a65dd05a4199" providerId="AD" clId="Web-{5B4B547A-16D8-4613-8758-44123B3EEDBE}" dt="2023-09-28T07:21:38.980" v="12"/>
        <pc:sldMkLst>
          <pc:docMk/>
          <pc:sldMk cId="567468795" sldId="460"/>
        </pc:sldMkLst>
        <pc:extLst>
          <p:ext xmlns:p="http://schemas.openxmlformats.org/presentationml/2006/main" uri="{D6D511B9-2390-475A-947B-AFAB55BFBCF1}">
            <pc226:cmChg xmlns:pc226="http://schemas.microsoft.com/office/powerpoint/2022/06/main/command" chg="del">
              <pc226:chgData name="Niklas Nordén (SIBF)" userId="S::niklas.norden@innebandy.se::22b1eabb-c73e-4df6-9b9d-a65dd05a4199" providerId="AD" clId="Web-{5B4B547A-16D8-4613-8758-44123B3EEDBE}" dt="2023-09-28T07:21:38.980" v="12"/>
              <pc2:cmMkLst xmlns:pc2="http://schemas.microsoft.com/office/powerpoint/2019/9/main/command">
                <pc:docMk/>
                <pc:sldMk cId="567468795" sldId="460"/>
                <pc2:cmMk id="{372F2B3E-9E62-4312-9BEC-7D4D08D3180C}"/>
              </pc2:cmMkLst>
            </pc226:cmChg>
          </p:ext>
        </pc:extLst>
      </pc:sldChg>
      <pc:sldChg chg="delCm">
        <pc:chgData name="Niklas Nordén (SIBF)" userId="S::niklas.norden@innebandy.se::22b1eabb-c73e-4df6-9b9d-a65dd05a4199" providerId="AD" clId="Web-{5B4B547A-16D8-4613-8758-44123B3EEDBE}" dt="2023-09-28T07:21:46.340" v="13"/>
        <pc:sldMkLst>
          <pc:docMk/>
          <pc:sldMk cId="3940409280" sldId="461"/>
        </pc:sldMkLst>
        <pc:extLst>
          <p:ext xmlns:p="http://schemas.openxmlformats.org/presentationml/2006/main" uri="{D6D511B9-2390-475A-947B-AFAB55BFBCF1}">
            <pc226:cmChg xmlns:pc226="http://schemas.microsoft.com/office/powerpoint/2022/06/main/command" chg="del">
              <pc226:chgData name="Niklas Nordén (SIBF)" userId="S::niklas.norden@innebandy.se::22b1eabb-c73e-4df6-9b9d-a65dd05a4199" providerId="AD" clId="Web-{5B4B547A-16D8-4613-8758-44123B3EEDBE}" dt="2023-09-28T07:21:46.340" v="13"/>
              <pc2:cmMkLst xmlns:pc2="http://schemas.microsoft.com/office/powerpoint/2019/9/main/command">
                <pc:docMk/>
                <pc:sldMk cId="3940409280" sldId="461"/>
                <pc2:cmMk id="{BC1FF8B3-107D-4CD6-A765-F3D75A9D94DD}"/>
              </pc2:cmMkLst>
            </pc226:cmChg>
          </p:ext>
        </pc:extLst>
      </pc:sldChg>
      <pc:sldChg chg="delCm">
        <pc:chgData name="Niklas Nordén (SIBF)" userId="S::niklas.norden@innebandy.se::22b1eabb-c73e-4df6-9b9d-a65dd05a4199" providerId="AD" clId="Web-{5B4B547A-16D8-4613-8758-44123B3EEDBE}" dt="2023-09-28T07:21:03.573" v="8"/>
        <pc:sldMkLst>
          <pc:docMk/>
          <pc:sldMk cId="2004747589" sldId="468"/>
        </pc:sldMkLst>
        <pc:extLst>
          <p:ext xmlns:p="http://schemas.openxmlformats.org/presentationml/2006/main" uri="{D6D511B9-2390-475A-947B-AFAB55BFBCF1}">
            <pc226:cmChg xmlns:pc226="http://schemas.microsoft.com/office/powerpoint/2022/06/main/command" chg="del">
              <pc226:chgData name="Niklas Nordén (SIBF)" userId="S::niklas.norden@innebandy.se::22b1eabb-c73e-4df6-9b9d-a65dd05a4199" providerId="AD" clId="Web-{5B4B547A-16D8-4613-8758-44123B3EEDBE}" dt="2023-09-28T07:21:03.573" v="8"/>
              <pc2:cmMkLst xmlns:pc2="http://schemas.microsoft.com/office/powerpoint/2019/9/main/command">
                <pc:docMk/>
                <pc:sldMk cId="2004747589" sldId="468"/>
                <pc2:cmMk id="{813305D7-BC64-43A5-9105-BD2525D89DE2}"/>
              </pc2:cmMkLst>
            </pc226:cmChg>
          </p:ext>
        </pc:extLst>
      </pc:sldChg>
    </pc:docChg>
  </pc:docChgLst>
  <pc:docChgLst>
    <pc:chgData name="Niklas Nordén (SIBF)" userId="S::niklas.norden@innebandy.se::22b1eabb-c73e-4df6-9b9d-a65dd05a4199" providerId="AD" clId="Web-{947EBA80-5ACB-4226-9AA9-DAF6341A4597}"/>
    <pc:docChg chg="modSld">
      <pc:chgData name="Niklas Nordén (SIBF)" userId="S::niklas.norden@innebandy.se::22b1eabb-c73e-4df6-9b9d-a65dd05a4199" providerId="AD" clId="Web-{947EBA80-5ACB-4226-9AA9-DAF6341A4597}" dt="2023-09-29T06:22:46.008" v="2" actId="20577"/>
      <pc:docMkLst>
        <pc:docMk/>
      </pc:docMkLst>
      <pc:sldChg chg="modSp">
        <pc:chgData name="Niklas Nordén (SIBF)" userId="S::niklas.norden@innebandy.se::22b1eabb-c73e-4df6-9b9d-a65dd05a4199" providerId="AD" clId="Web-{947EBA80-5ACB-4226-9AA9-DAF6341A4597}" dt="2023-09-29T06:22:46.008" v="2" actId="20577"/>
        <pc:sldMkLst>
          <pc:docMk/>
          <pc:sldMk cId="607701445" sldId="258"/>
        </pc:sldMkLst>
        <pc:spChg chg="mod">
          <ac:chgData name="Niklas Nordén (SIBF)" userId="S::niklas.norden@innebandy.se::22b1eabb-c73e-4df6-9b9d-a65dd05a4199" providerId="AD" clId="Web-{947EBA80-5ACB-4226-9AA9-DAF6341A4597}" dt="2023-09-29T06:22:46.008" v="2" actId="20577"/>
          <ac:spMkLst>
            <pc:docMk/>
            <pc:sldMk cId="607701445" sldId="258"/>
            <ac:spMk id="9" creationId="{524EE040-752C-BE6B-5CEE-986E21D8F654}"/>
          </ac:spMkLst>
        </pc:spChg>
      </pc:sldChg>
    </pc:docChg>
  </pc:docChgLst>
  <pc:docChgLst>
    <pc:chgData name="Niklas Nordén (SIBF)" userId="22b1eabb-c73e-4df6-9b9d-a65dd05a4199" providerId="ADAL" clId="{5200008E-3262-7C4E-AE59-E80130274BC6}"/>
    <pc:docChg chg="custSel modSld">
      <pc:chgData name="Niklas Nordén (SIBF)" userId="22b1eabb-c73e-4df6-9b9d-a65dd05a4199" providerId="ADAL" clId="{5200008E-3262-7C4E-AE59-E80130274BC6}" dt="2023-09-28T07:08:05.201" v="3" actId="27636"/>
      <pc:docMkLst>
        <pc:docMk/>
      </pc:docMkLst>
      <pc:sldChg chg="modSp mod">
        <pc:chgData name="Niklas Nordén (SIBF)" userId="22b1eabb-c73e-4df6-9b9d-a65dd05a4199" providerId="ADAL" clId="{5200008E-3262-7C4E-AE59-E80130274BC6}" dt="2023-09-28T07:08:05.183" v="0" actId="27636"/>
        <pc:sldMkLst>
          <pc:docMk/>
          <pc:sldMk cId="607701445" sldId="258"/>
        </pc:sldMkLst>
        <pc:spChg chg="mod">
          <ac:chgData name="Niklas Nordén (SIBF)" userId="22b1eabb-c73e-4df6-9b9d-a65dd05a4199" providerId="ADAL" clId="{5200008E-3262-7C4E-AE59-E80130274BC6}" dt="2023-09-28T07:08:05.183" v="0" actId="27636"/>
          <ac:spMkLst>
            <pc:docMk/>
            <pc:sldMk cId="607701445" sldId="258"/>
            <ac:spMk id="8" creationId="{D01ECFFB-24F7-851C-0E61-AD1E685A1743}"/>
          </ac:spMkLst>
        </pc:spChg>
      </pc:sldChg>
      <pc:sldChg chg="modSp mod">
        <pc:chgData name="Niklas Nordén (SIBF)" userId="22b1eabb-c73e-4df6-9b9d-a65dd05a4199" providerId="ADAL" clId="{5200008E-3262-7C4E-AE59-E80130274BC6}" dt="2023-09-28T07:08:05.201" v="3" actId="27636"/>
        <pc:sldMkLst>
          <pc:docMk/>
          <pc:sldMk cId="1384910281" sldId="345"/>
        </pc:sldMkLst>
        <pc:spChg chg="mod">
          <ac:chgData name="Niklas Nordén (SIBF)" userId="22b1eabb-c73e-4df6-9b9d-a65dd05a4199" providerId="ADAL" clId="{5200008E-3262-7C4E-AE59-E80130274BC6}" dt="2023-09-28T07:08:05.201" v="3" actId="27636"/>
          <ac:spMkLst>
            <pc:docMk/>
            <pc:sldMk cId="1384910281" sldId="345"/>
            <ac:spMk id="3" creationId="{B6891725-E262-3ECB-47FE-6ACD73F55F9F}"/>
          </ac:spMkLst>
        </pc:spChg>
      </pc:sldChg>
      <pc:sldChg chg="modSp mod">
        <pc:chgData name="Niklas Nordén (SIBF)" userId="22b1eabb-c73e-4df6-9b9d-a65dd05a4199" providerId="ADAL" clId="{5200008E-3262-7C4E-AE59-E80130274BC6}" dt="2023-09-28T07:08:05.199" v="2" actId="27636"/>
        <pc:sldMkLst>
          <pc:docMk/>
          <pc:sldMk cId="3558456913" sldId="414"/>
        </pc:sldMkLst>
        <pc:spChg chg="mod">
          <ac:chgData name="Niklas Nordén (SIBF)" userId="22b1eabb-c73e-4df6-9b9d-a65dd05a4199" providerId="ADAL" clId="{5200008E-3262-7C4E-AE59-E80130274BC6}" dt="2023-09-28T07:08:05.199" v="2" actId="27636"/>
          <ac:spMkLst>
            <pc:docMk/>
            <pc:sldMk cId="3558456913" sldId="414"/>
            <ac:spMk id="3" creationId="{E17DDC91-8F43-2F3C-488E-78EF40501254}"/>
          </ac:spMkLst>
        </pc:spChg>
      </pc:sldChg>
      <pc:sldChg chg="modSp mod">
        <pc:chgData name="Niklas Nordén (SIBF)" userId="22b1eabb-c73e-4df6-9b9d-a65dd05a4199" providerId="ADAL" clId="{5200008E-3262-7C4E-AE59-E80130274BC6}" dt="2023-09-28T07:08:05.197" v="1" actId="27636"/>
        <pc:sldMkLst>
          <pc:docMk/>
          <pc:sldMk cId="563336317" sldId="473"/>
        </pc:sldMkLst>
        <pc:spChg chg="mod">
          <ac:chgData name="Niklas Nordén (SIBF)" userId="22b1eabb-c73e-4df6-9b9d-a65dd05a4199" providerId="ADAL" clId="{5200008E-3262-7C4E-AE59-E80130274BC6}" dt="2023-09-28T07:08:05.197" v="1" actId="27636"/>
          <ac:spMkLst>
            <pc:docMk/>
            <pc:sldMk cId="563336317" sldId="473"/>
            <ac:spMk id="9" creationId="{C11F3D4F-FAB6-1FCF-A6B7-778B7A2BCCC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Light" pitchFamily="2" charset="77"/>
              </a:defRPr>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Light" pitchFamily="2" charset="77"/>
              </a:defRPr>
            </a:lvl1pPr>
          </a:lstStyle>
          <a:p>
            <a:fld id="{DC3982A0-B165-4F38-B3FE-180865C0DE0E}" type="datetimeFigureOut">
              <a:rPr lang="sv-SE" smtClean="0"/>
              <a:pPr/>
              <a:t>2023-09-28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Light" pitchFamily="2" charset="77"/>
              </a:defRPr>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Light" pitchFamily="2" charset="77"/>
              </a:defRPr>
            </a:lvl1pPr>
          </a:lstStyle>
          <a:p>
            <a:fld id="{987B9D33-1FD8-449B-AFAE-9E83257315FF}" type="slidenum">
              <a:rPr lang="sv-SE" smtClean="0"/>
              <a:pPr/>
              <a:t>‹#›</a:t>
            </a:fld>
            <a:endParaRPr lang="sv-SE"/>
          </a:p>
        </p:txBody>
      </p:sp>
    </p:spTree>
    <p:extLst>
      <p:ext uri="{BB962C8B-B14F-4D97-AF65-F5344CB8AC3E}">
        <p14:creationId xmlns:p14="http://schemas.microsoft.com/office/powerpoint/2010/main" val="1006307102"/>
      </p:ext>
    </p:extLst>
  </p:cSld>
  <p:clrMap bg1="lt1" tx1="dk1" bg2="lt2" tx2="dk2" accent1="accent1" accent2="accent2" accent3="accent3" accent4="accent4" accent5="accent5" accent6="accent6" hlink="hlink" folHlink="folHlink"/>
  <p:notesStyle>
    <a:lvl1pPr marL="0" algn="l" defTabSz="1828686" rtl="0" eaLnBrk="1" latinLnBrk="0" hangingPunct="1">
      <a:defRPr sz="2400" b="0" i="0" kern="1200">
        <a:solidFill>
          <a:schemeClr val="tx1"/>
        </a:solidFill>
        <a:latin typeface="Montserrat Light" pitchFamily="2" charset="77"/>
        <a:ea typeface="+mn-ea"/>
        <a:cs typeface="+mn-cs"/>
      </a:defRPr>
    </a:lvl1pPr>
    <a:lvl2pPr marL="914343" algn="l" defTabSz="1828686" rtl="0" eaLnBrk="1" latinLnBrk="0" hangingPunct="1">
      <a:defRPr sz="2400" b="0" i="0" kern="1200">
        <a:solidFill>
          <a:schemeClr val="tx1"/>
        </a:solidFill>
        <a:latin typeface="Montserrat Light" pitchFamily="2" charset="77"/>
        <a:ea typeface="+mn-ea"/>
        <a:cs typeface="+mn-cs"/>
      </a:defRPr>
    </a:lvl2pPr>
    <a:lvl3pPr marL="1828686" algn="l" defTabSz="1828686" rtl="0" eaLnBrk="1" latinLnBrk="0" hangingPunct="1">
      <a:defRPr sz="2400" b="0" i="0" kern="1200">
        <a:solidFill>
          <a:schemeClr val="tx1"/>
        </a:solidFill>
        <a:latin typeface="Montserrat Light" pitchFamily="2" charset="77"/>
        <a:ea typeface="+mn-ea"/>
        <a:cs typeface="+mn-cs"/>
      </a:defRPr>
    </a:lvl3pPr>
    <a:lvl4pPr marL="2743029" algn="l" defTabSz="1828686" rtl="0" eaLnBrk="1" latinLnBrk="0" hangingPunct="1">
      <a:defRPr sz="2400" b="0" i="0" kern="1200">
        <a:solidFill>
          <a:schemeClr val="tx1"/>
        </a:solidFill>
        <a:latin typeface="Montserrat Light" pitchFamily="2" charset="77"/>
        <a:ea typeface="+mn-ea"/>
        <a:cs typeface="+mn-cs"/>
      </a:defRPr>
    </a:lvl4pPr>
    <a:lvl5pPr marL="3657371" algn="l" defTabSz="1828686" rtl="0" eaLnBrk="1" latinLnBrk="0" hangingPunct="1">
      <a:defRPr sz="2400" b="0" i="0" kern="1200">
        <a:solidFill>
          <a:schemeClr val="tx1"/>
        </a:solidFill>
        <a:latin typeface="Montserrat Light" pitchFamily="2" charset="77"/>
        <a:ea typeface="+mn-ea"/>
        <a:cs typeface="+mn-cs"/>
      </a:defRPr>
    </a:lvl5pPr>
    <a:lvl6pPr marL="4571714" algn="l" defTabSz="1828686" rtl="0" eaLnBrk="1" latinLnBrk="0" hangingPunct="1">
      <a:defRPr sz="2400" kern="1200">
        <a:solidFill>
          <a:schemeClr val="tx1"/>
        </a:solidFill>
        <a:latin typeface="+mn-lt"/>
        <a:ea typeface="+mn-ea"/>
        <a:cs typeface="+mn-cs"/>
      </a:defRPr>
    </a:lvl6pPr>
    <a:lvl7pPr marL="5486057" algn="l" defTabSz="1828686" rtl="0" eaLnBrk="1" latinLnBrk="0" hangingPunct="1">
      <a:defRPr sz="2400" kern="1200">
        <a:solidFill>
          <a:schemeClr val="tx1"/>
        </a:solidFill>
        <a:latin typeface="+mn-lt"/>
        <a:ea typeface="+mn-ea"/>
        <a:cs typeface="+mn-cs"/>
      </a:defRPr>
    </a:lvl7pPr>
    <a:lvl8pPr marL="6400400" algn="l" defTabSz="1828686" rtl="0" eaLnBrk="1" latinLnBrk="0" hangingPunct="1">
      <a:defRPr sz="2400" kern="1200">
        <a:solidFill>
          <a:schemeClr val="tx1"/>
        </a:solidFill>
        <a:latin typeface="+mn-lt"/>
        <a:ea typeface="+mn-ea"/>
        <a:cs typeface="+mn-cs"/>
      </a:defRPr>
    </a:lvl8pPr>
    <a:lvl9pPr marL="7314743" algn="l" defTabSz="1828686"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87B9D33-1FD8-449B-AFAE-9E83257315FF}" type="slidenum">
              <a:rPr lang="sv-SE" smtClean="0"/>
              <a:t>1</a:t>
            </a:fld>
            <a:endParaRPr lang="sv-SE"/>
          </a:p>
        </p:txBody>
      </p:sp>
    </p:spTree>
    <p:extLst>
      <p:ext uri="{BB962C8B-B14F-4D97-AF65-F5344CB8AC3E}">
        <p14:creationId xmlns:p14="http://schemas.microsoft.com/office/powerpoint/2010/main" val="2973531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10</a:t>
            </a:fld>
            <a:endParaRPr lang="sv-SE"/>
          </a:p>
        </p:txBody>
      </p:sp>
    </p:spTree>
    <p:extLst>
      <p:ext uri="{BB962C8B-B14F-4D97-AF65-F5344CB8AC3E}">
        <p14:creationId xmlns:p14="http://schemas.microsoft.com/office/powerpoint/2010/main" val="4220166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11</a:t>
            </a:fld>
            <a:endParaRPr lang="sv-SE"/>
          </a:p>
        </p:txBody>
      </p:sp>
    </p:spTree>
    <p:extLst>
      <p:ext uri="{BB962C8B-B14F-4D97-AF65-F5344CB8AC3E}">
        <p14:creationId xmlns:p14="http://schemas.microsoft.com/office/powerpoint/2010/main" val="2793456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12</a:t>
            </a:fld>
            <a:endParaRPr lang="sv-SE"/>
          </a:p>
        </p:txBody>
      </p:sp>
    </p:spTree>
    <p:extLst>
      <p:ext uri="{BB962C8B-B14F-4D97-AF65-F5344CB8AC3E}">
        <p14:creationId xmlns:p14="http://schemas.microsoft.com/office/powerpoint/2010/main" val="3132730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13</a:t>
            </a:fld>
            <a:endParaRPr lang="sv-SE"/>
          </a:p>
        </p:txBody>
      </p:sp>
    </p:spTree>
    <p:extLst>
      <p:ext uri="{BB962C8B-B14F-4D97-AF65-F5344CB8AC3E}">
        <p14:creationId xmlns:p14="http://schemas.microsoft.com/office/powerpoint/2010/main" val="3762343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14</a:t>
            </a:fld>
            <a:endParaRPr lang="sv-SE"/>
          </a:p>
        </p:txBody>
      </p:sp>
    </p:spTree>
    <p:extLst>
      <p:ext uri="{BB962C8B-B14F-4D97-AF65-F5344CB8AC3E}">
        <p14:creationId xmlns:p14="http://schemas.microsoft.com/office/powerpoint/2010/main" val="814549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15</a:t>
            </a:fld>
            <a:endParaRPr lang="sv-SE"/>
          </a:p>
        </p:txBody>
      </p:sp>
    </p:spTree>
    <p:extLst>
      <p:ext uri="{BB962C8B-B14F-4D97-AF65-F5344CB8AC3E}">
        <p14:creationId xmlns:p14="http://schemas.microsoft.com/office/powerpoint/2010/main" val="3280923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16</a:t>
            </a:fld>
            <a:endParaRPr lang="sv-SE"/>
          </a:p>
        </p:txBody>
      </p:sp>
    </p:spTree>
    <p:extLst>
      <p:ext uri="{BB962C8B-B14F-4D97-AF65-F5344CB8AC3E}">
        <p14:creationId xmlns:p14="http://schemas.microsoft.com/office/powerpoint/2010/main" val="281082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17</a:t>
            </a:fld>
            <a:endParaRPr lang="sv-SE"/>
          </a:p>
        </p:txBody>
      </p:sp>
    </p:spTree>
    <p:extLst>
      <p:ext uri="{BB962C8B-B14F-4D97-AF65-F5344CB8AC3E}">
        <p14:creationId xmlns:p14="http://schemas.microsoft.com/office/powerpoint/2010/main" val="858450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18</a:t>
            </a:fld>
            <a:endParaRPr lang="sv-SE"/>
          </a:p>
        </p:txBody>
      </p:sp>
    </p:spTree>
    <p:extLst>
      <p:ext uri="{BB962C8B-B14F-4D97-AF65-F5344CB8AC3E}">
        <p14:creationId xmlns:p14="http://schemas.microsoft.com/office/powerpoint/2010/main" val="724562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87B9D33-1FD8-449B-AFAE-9E83257315FF}" type="slidenum">
              <a:rPr lang="sv-SE" smtClean="0"/>
              <a:pPr/>
              <a:t>19</a:t>
            </a:fld>
            <a:endParaRPr lang="sv-SE"/>
          </a:p>
        </p:txBody>
      </p:sp>
    </p:spTree>
    <p:extLst>
      <p:ext uri="{BB962C8B-B14F-4D97-AF65-F5344CB8AC3E}">
        <p14:creationId xmlns:p14="http://schemas.microsoft.com/office/powerpoint/2010/main" val="1704790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1828686" rtl="0" eaLnBrk="1" fontAlgn="auto" latinLnBrk="0" hangingPunct="1">
              <a:lnSpc>
                <a:spcPct val="100000"/>
              </a:lnSpc>
              <a:spcBef>
                <a:spcPts val="0"/>
              </a:spcBef>
              <a:spcAft>
                <a:spcPts val="0"/>
              </a:spcAft>
              <a:buClrTx/>
              <a:buSzTx/>
              <a:buFontTx/>
              <a:buNone/>
              <a:tabLst/>
              <a:defRPr/>
            </a:pPr>
            <a:r>
              <a:rPr lang="sv-SE" sz="2400">
                <a:solidFill>
                  <a:schemeClr val="bg1"/>
                </a:solidFill>
                <a:latin typeface="Montserrat Light"/>
              </a:rPr>
              <a:t>Nytt förslag!</a:t>
            </a:r>
          </a:p>
          <a:p>
            <a:endParaRPr lang="sv-SE"/>
          </a:p>
        </p:txBody>
      </p:sp>
      <p:sp>
        <p:nvSpPr>
          <p:cNvPr id="4" name="Platshållare för bildnummer 3"/>
          <p:cNvSpPr>
            <a:spLocks noGrp="1"/>
          </p:cNvSpPr>
          <p:nvPr>
            <p:ph type="sldNum" sz="quarter" idx="5"/>
          </p:nvPr>
        </p:nvSpPr>
        <p:spPr/>
        <p:txBody>
          <a:bodyPr/>
          <a:lstStyle/>
          <a:p>
            <a:fld id="{987B9D33-1FD8-449B-AFAE-9E83257315FF}" type="slidenum">
              <a:rPr lang="sv-SE" smtClean="0"/>
              <a:t>2</a:t>
            </a:fld>
            <a:endParaRPr lang="sv-SE"/>
          </a:p>
        </p:txBody>
      </p:sp>
    </p:spTree>
    <p:extLst>
      <p:ext uri="{BB962C8B-B14F-4D97-AF65-F5344CB8AC3E}">
        <p14:creationId xmlns:p14="http://schemas.microsoft.com/office/powerpoint/2010/main" val="1666373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20</a:t>
            </a:fld>
            <a:endParaRPr lang="sv-SE"/>
          </a:p>
        </p:txBody>
      </p:sp>
    </p:spTree>
    <p:extLst>
      <p:ext uri="{BB962C8B-B14F-4D97-AF65-F5344CB8AC3E}">
        <p14:creationId xmlns:p14="http://schemas.microsoft.com/office/powerpoint/2010/main" val="3104871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22</a:t>
            </a:fld>
            <a:endParaRPr lang="sv-SE"/>
          </a:p>
        </p:txBody>
      </p:sp>
    </p:spTree>
    <p:extLst>
      <p:ext uri="{BB962C8B-B14F-4D97-AF65-F5344CB8AC3E}">
        <p14:creationId xmlns:p14="http://schemas.microsoft.com/office/powerpoint/2010/main" val="2070075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23</a:t>
            </a:fld>
            <a:endParaRPr lang="sv-SE"/>
          </a:p>
        </p:txBody>
      </p:sp>
    </p:spTree>
    <p:extLst>
      <p:ext uri="{BB962C8B-B14F-4D97-AF65-F5344CB8AC3E}">
        <p14:creationId xmlns:p14="http://schemas.microsoft.com/office/powerpoint/2010/main" val="779031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24</a:t>
            </a:fld>
            <a:endParaRPr lang="sv-SE"/>
          </a:p>
        </p:txBody>
      </p:sp>
    </p:spTree>
    <p:extLst>
      <p:ext uri="{BB962C8B-B14F-4D97-AF65-F5344CB8AC3E}">
        <p14:creationId xmlns:p14="http://schemas.microsoft.com/office/powerpoint/2010/main" val="2814215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25</a:t>
            </a:fld>
            <a:endParaRPr lang="sv-SE"/>
          </a:p>
        </p:txBody>
      </p:sp>
    </p:spTree>
    <p:extLst>
      <p:ext uri="{BB962C8B-B14F-4D97-AF65-F5344CB8AC3E}">
        <p14:creationId xmlns:p14="http://schemas.microsoft.com/office/powerpoint/2010/main" val="663434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26</a:t>
            </a:fld>
            <a:endParaRPr lang="sv-SE"/>
          </a:p>
        </p:txBody>
      </p:sp>
    </p:spTree>
    <p:extLst>
      <p:ext uri="{BB962C8B-B14F-4D97-AF65-F5344CB8AC3E}">
        <p14:creationId xmlns:p14="http://schemas.microsoft.com/office/powerpoint/2010/main" val="2567183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27</a:t>
            </a:fld>
            <a:endParaRPr lang="sv-SE"/>
          </a:p>
        </p:txBody>
      </p:sp>
    </p:spTree>
    <p:extLst>
      <p:ext uri="{BB962C8B-B14F-4D97-AF65-F5344CB8AC3E}">
        <p14:creationId xmlns:p14="http://schemas.microsoft.com/office/powerpoint/2010/main" val="827636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28</a:t>
            </a:fld>
            <a:endParaRPr lang="sv-SE"/>
          </a:p>
        </p:txBody>
      </p:sp>
    </p:spTree>
    <p:extLst>
      <p:ext uri="{BB962C8B-B14F-4D97-AF65-F5344CB8AC3E}">
        <p14:creationId xmlns:p14="http://schemas.microsoft.com/office/powerpoint/2010/main" val="2874414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29</a:t>
            </a:fld>
            <a:endParaRPr lang="sv-SE"/>
          </a:p>
        </p:txBody>
      </p:sp>
    </p:spTree>
    <p:extLst>
      <p:ext uri="{BB962C8B-B14F-4D97-AF65-F5344CB8AC3E}">
        <p14:creationId xmlns:p14="http://schemas.microsoft.com/office/powerpoint/2010/main" val="1346640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30</a:t>
            </a:fld>
            <a:endParaRPr lang="sv-SE"/>
          </a:p>
        </p:txBody>
      </p:sp>
    </p:spTree>
    <p:extLst>
      <p:ext uri="{BB962C8B-B14F-4D97-AF65-F5344CB8AC3E}">
        <p14:creationId xmlns:p14="http://schemas.microsoft.com/office/powerpoint/2010/main" val="3186686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87B9D33-1FD8-449B-AFAE-9E83257315FF}" type="slidenum">
              <a:rPr lang="sv-SE" smtClean="0"/>
              <a:pPr/>
              <a:t>3</a:t>
            </a:fld>
            <a:endParaRPr lang="sv-SE"/>
          </a:p>
        </p:txBody>
      </p:sp>
    </p:spTree>
    <p:extLst>
      <p:ext uri="{BB962C8B-B14F-4D97-AF65-F5344CB8AC3E}">
        <p14:creationId xmlns:p14="http://schemas.microsoft.com/office/powerpoint/2010/main" val="413537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32</a:t>
            </a:fld>
            <a:endParaRPr lang="sv-SE"/>
          </a:p>
        </p:txBody>
      </p:sp>
    </p:spTree>
    <p:extLst>
      <p:ext uri="{BB962C8B-B14F-4D97-AF65-F5344CB8AC3E}">
        <p14:creationId xmlns:p14="http://schemas.microsoft.com/office/powerpoint/2010/main" val="3918020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solidFill>
                <a:srgbClr val="FFFFFF"/>
              </a:solidFill>
            </a:endParaRPr>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33</a:t>
            </a:fld>
            <a:endParaRPr lang="sv-SE"/>
          </a:p>
        </p:txBody>
      </p:sp>
    </p:spTree>
    <p:extLst>
      <p:ext uri="{BB962C8B-B14F-4D97-AF65-F5344CB8AC3E}">
        <p14:creationId xmlns:p14="http://schemas.microsoft.com/office/powerpoint/2010/main" val="3227551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34</a:t>
            </a:fld>
            <a:endParaRPr lang="sv-SE"/>
          </a:p>
        </p:txBody>
      </p:sp>
    </p:spTree>
    <p:extLst>
      <p:ext uri="{BB962C8B-B14F-4D97-AF65-F5344CB8AC3E}">
        <p14:creationId xmlns:p14="http://schemas.microsoft.com/office/powerpoint/2010/main" val="2070075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35</a:t>
            </a:fld>
            <a:endParaRPr lang="sv-SE"/>
          </a:p>
        </p:txBody>
      </p:sp>
    </p:spTree>
    <p:extLst>
      <p:ext uri="{BB962C8B-B14F-4D97-AF65-F5344CB8AC3E}">
        <p14:creationId xmlns:p14="http://schemas.microsoft.com/office/powerpoint/2010/main" val="663434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36</a:t>
            </a:fld>
            <a:endParaRPr lang="sv-SE"/>
          </a:p>
        </p:txBody>
      </p:sp>
    </p:spTree>
    <p:extLst>
      <p:ext uri="{BB962C8B-B14F-4D97-AF65-F5344CB8AC3E}">
        <p14:creationId xmlns:p14="http://schemas.microsoft.com/office/powerpoint/2010/main" val="2814215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37</a:t>
            </a:fld>
            <a:endParaRPr lang="sv-SE"/>
          </a:p>
        </p:txBody>
      </p:sp>
    </p:spTree>
    <p:extLst>
      <p:ext uri="{BB962C8B-B14F-4D97-AF65-F5344CB8AC3E}">
        <p14:creationId xmlns:p14="http://schemas.microsoft.com/office/powerpoint/2010/main" val="2567183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38</a:t>
            </a:fld>
            <a:endParaRPr lang="sv-SE"/>
          </a:p>
        </p:txBody>
      </p:sp>
    </p:spTree>
    <p:extLst>
      <p:ext uri="{BB962C8B-B14F-4D97-AF65-F5344CB8AC3E}">
        <p14:creationId xmlns:p14="http://schemas.microsoft.com/office/powerpoint/2010/main" val="28744141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39</a:t>
            </a:fld>
            <a:endParaRPr lang="sv-SE"/>
          </a:p>
        </p:txBody>
      </p:sp>
    </p:spTree>
    <p:extLst>
      <p:ext uri="{BB962C8B-B14F-4D97-AF65-F5344CB8AC3E}">
        <p14:creationId xmlns:p14="http://schemas.microsoft.com/office/powerpoint/2010/main" val="1346640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40</a:t>
            </a:fld>
            <a:endParaRPr lang="sv-SE"/>
          </a:p>
        </p:txBody>
      </p:sp>
    </p:spTree>
    <p:extLst>
      <p:ext uri="{BB962C8B-B14F-4D97-AF65-F5344CB8AC3E}">
        <p14:creationId xmlns:p14="http://schemas.microsoft.com/office/powerpoint/2010/main" val="2449591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41</a:t>
            </a:fld>
            <a:endParaRPr lang="sv-SE"/>
          </a:p>
        </p:txBody>
      </p:sp>
    </p:spTree>
    <p:extLst>
      <p:ext uri="{BB962C8B-B14F-4D97-AF65-F5344CB8AC3E}">
        <p14:creationId xmlns:p14="http://schemas.microsoft.com/office/powerpoint/2010/main" val="1703679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87B9D33-1FD8-449B-AFAE-9E83257315FF}" type="slidenum">
              <a:rPr lang="sv-SE" smtClean="0"/>
              <a:t>4</a:t>
            </a:fld>
            <a:endParaRPr lang="sv-SE"/>
          </a:p>
        </p:txBody>
      </p:sp>
    </p:spTree>
    <p:extLst>
      <p:ext uri="{BB962C8B-B14F-4D97-AF65-F5344CB8AC3E}">
        <p14:creationId xmlns:p14="http://schemas.microsoft.com/office/powerpoint/2010/main" val="2142816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42</a:t>
            </a:fld>
            <a:endParaRPr lang="sv-SE"/>
          </a:p>
        </p:txBody>
      </p:sp>
    </p:spTree>
    <p:extLst>
      <p:ext uri="{BB962C8B-B14F-4D97-AF65-F5344CB8AC3E}">
        <p14:creationId xmlns:p14="http://schemas.microsoft.com/office/powerpoint/2010/main" val="6154365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43</a:t>
            </a:fld>
            <a:endParaRPr lang="sv-SE"/>
          </a:p>
        </p:txBody>
      </p:sp>
    </p:spTree>
    <p:extLst>
      <p:ext uri="{BB962C8B-B14F-4D97-AF65-F5344CB8AC3E}">
        <p14:creationId xmlns:p14="http://schemas.microsoft.com/office/powerpoint/2010/main" val="6154365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44</a:t>
            </a:fld>
            <a:endParaRPr lang="sv-SE"/>
          </a:p>
        </p:txBody>
      </p:sp>
    </p:spTree>
    <p:extLst>
      <p:ext uri="{BB962C8B-B14F-4D97-AF65-F5344CB8AC3E}">
        <p14:creationId xmlns:p14="http://schemas.microsoft.com/office/powerpoint/2010/main" val="1257659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45</a:t>
            </a:fld>
            <a:endParaRPr lang="sv-SE"/>
          </a:p>
        </p:txBody>
      </p:sp>
    </p:spTree>
    <p:extLst>
      <p:ext uri="{BB962C8B-B14F-4D97-AF65-F5344CB8AC3E}">
        <p14:creationId xmlns:p14="http://schemas.microsoft.com/office/powerpoint/2010/main" val="995058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46</a:t>
            </a:fld>
            <a:endParaRPr lang="sv-SE"/>
          </a:p>
        </p:txBody>
      </p:sp>
    </p:spTree>
    <p:extLst>
      <p:ext uri="{BB962C8B-B14F-4D97-AF65-F5344CB8AC3E}">
        <p14:creationId xmlns:p14="http://schemas.microsoft.com/office/powerpoint/2010/main" val="5414994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47</a:t>
            </a:fld>
            <a:endParaRPr lang="sv-SE"/>
          </a:p>
        </p:txBody>
      </p:sp>
    </p:spTree>
    <p:extLst>
      <p:ext uri="{BB962C8B-B14F-4D97-AF65-F5344CB8AC3E}">
        <p14:creationId xmlns:p14="http://schemas.microsoft.com/office/powerpoint/2010/main" val="26354656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48</a:t>
            </a:fld>
            <a:endParaRPr lang="sv-SE"/>
          </a:p>
        </p:txBody>
      </p:sp>
    </p:spTree>
    <p:extLst>
      <p:ext uri="{BB962C8B-B14F-4D97-AF65-F5344CB8AC3E}">
        <p14:creationId xmlns:p14="http://schemas.microsoft.com/office/powerpoint/2010/main" val="3975748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49</a:t>
            </a:fld>
            <a:endParaRPr lang="sv-SE"/>
          </a:p>
        </p:txBody>
      </p:sp>
    </p:spTree>
    <p:extLst>
      <p:ext uri="{BB962C8B-B14F-4D97-AF65-F5344CB8AC3E}">
        <p14:creationId xmlns:p14="http://schemas.microsoft.com/office/powerpoint/2010/main" val="37204531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50</a:t>
            </a:fld>
            <a:endParaRPr lang="sv-SE"/>
          </a:p>
        </p:txBody>
      </p:sp>
    </p:spTree>
    <p:extLst>
      <p:ext uri="{BB962C8B-B14F-4D97-AF65-F5344CB8AC3E}">
        <p14:creationId xmlns:p14="http://schemas.microsoft.com/office/powerpoint/2010/main" val="4108148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87B9D33-1FD8-449B-AFAE-9E83257315FF}" type="slidenum">
              <a:rPr lang="sv-SE" smtClean="0"/>
              <a:pPr/>
              <a:t>5</a:t>
            </a:fld>
            <a:endParaRPr lang="sv-SE"/>
          </a:p>
        </p:txBody>
      </p:sp>
    </p:spTree>
    <p:extLst>
      <p:ext uri="{BB962C8B-B14F-4D97-AF65-F5344CB8AC3E}">
        <p14:creationId xmlns:p14="http://schemas.microsoft.com/office/powerpoint/2010/main" val="2663145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6</a:t>
            </a:fld>
            <a:endParaRPr lang="sv-SE"/>
          </a:p>
        </p:txBody>
      </p:sp>
    </p:spTree>
    <p:extLst>
      <p:ext uri="{BB962C8B-B14F-4D97-AF65-F5344CB8AC3E}">
        <p14:creationId xmlns:p14="http://schemas.microsoft.com/office/powerpoint/2010/main" val="4109607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7</a:t>
            </a:fld>
            <a:endParaRPr lang="sv-SE"/>
          </a:p>
        </p:txBody>
      </p:sp>
    </p:spTree>
    <p:extLst>
      <p:ext uri="{BB962C8B-B14F-4D97-AF65-F5344CB8AC3E}">
        <p14:creationId xmlns:p14="http://schemas.microsoft.com/office/powerpoint/2010/main" val="3863093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8</a:t>
            </a:fld>
            <a:endParaRPr lang="sv-SE"/>
          </a:p>
        </p:txBody>
      </p:sp>
    </p:spTree>
    <p:extLst>
      <p:ext uri="{BB962C8B-B14F-4D97-AF65-F5344CB8AC3E}">
        <p14:creationId xmlns:p14="http://schemas.microsoft.com/office/powerpoint/2010/main" val="67415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9</a:t>
            </a:fld>
            <a:endParaRPr lang="sv-SE"/>
          </a:p>
        </p:txBody>
      </p:sp>
    </p:spTree>
    <p:extLst>
      <p:ext uri="{BB962C8B-B14F-4D97-AF65-F5344CB8AC3E}">
        <p14:creationId xmlns:p14="http://schemas.microsoft.com/office/powerpoint/2010/main" val="3868630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0B0C26"/>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Ellips 6">
            <a:extLst>
              <a:ext uri="{FF2B5EF4-FFF2-40B4-BE49-F238E27FC236}">
                <a16:creationId xmlns:a16="http://schemas.microsoft.com/office/drawing/2014/main" id="{2A9CBC2E-40DA-3E4F-5C6A-A9D8C6EA132A}"/>
              </a:ext>
            </a:extLst>
          </p:cNvPr>
          <p:cNvSpPr/>
          <p:nvPr userDrawn="1"/>
        </p:nvSpPr>
        <p:spPr>
          <a:xfrm>
            <a:off x="23540225" y="12426017"/>
            <a:ext cx="453429" cy="453429"/>
          </a:xfrm>
          <a:prstGeom prst="ellipse">
            <a:avLst/>
          </a:prstGeom>
          <a:solidFill>
            <a:srgbClr val="F5EF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latshållare för bildnummer 5"/>
          <p:cNvSpPr>
            <a:spLocks noGrp="1"/>
          </p:cNvSpPr>
          <p:nvPr>
            <p:ph type="sldNum" sz="quarter" idx="12"/>
          </p:nvPr>
        </p:nvSpPr>
        <p:spPr>
          <a:xfrm>
            <a:off x="23038905" y="12294294"/>
            <a:ext cx="1460447" cy="730251"/>
          </a:xfrm>
        </p:spPr>
        <p:txBody>
          <a:bodyPr/>
          <a:lstStyle>
            <a:lvl1pPr algn="ctr">
              <a:defRPr sz="1000" b="0" i="0">
                <a:solidFill>
                  <a:srgbClr val="0B0C26"/>
                </a:solidFill>
                <a:latin typeface="Montserrat Light" pitchFamily="2" charset="77"/>
              </a:defRPr>
            </a:lvl1pPr>
          </a:lstStyle>
          <a:p>
            <a:fld id="{5F919A4E-C2E9-6148-8511-58460454BFB7}" type="slidenum">
              <a:rPr lang="sv-SE" smtClean="0"/>
              <a:pPr/>
              <a:t>‹#›</a:t>
            </a:fld>
            <a:endParaRPr lang="sv-SE"/>
          </a:p>
        </p:txBody>
      </p:sp>
    </p:spTree>
    <p:extLst>
      <p:ext uri="{BB962C8B-B14F-4D97-AF65-F5344CB8AC3E}">
        <p14:creationId xmlns:p14="http://schemas.microsoft.com/office/powerpoint/2010/main" val="2042835157"/>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51DF633E-5DEA-2644-9C75-081DEF51F5F1}"/>
              </a:ext>
            </a:extLst>
          </p:cNvPr>
          <p:cNvSpPr txBox="1"/>
          <p:nvPr userDrawn="1"/>
        </p:nvSpPr>
        <p:spPr>
          <a:xfrm>
            <a:off x="21216715" y="13366123"/>
            <a:ext cx="2945037" cy="276999"/>
          </a:xfrm>
          <a:prstGeom prst="rect">
            <a:avLst/>
          </a:prstGeom>
          <a:noFill/>
        </p:spPr>
        <p:txBody>
          <a:bodyPr wrap="none" rtlCol="0">
            <a:spAutoFit/>
          </a:bodyPr>
          <a:lstStyle/>
          <a:p>
            <a:r>
              <a:rPr lang="sv-SE" sz="1200" b="0" i="0">
                <a:solidFill>
                  <a:schemeClr val="bg1"/>
                </a:solidFill>
                <a:latin typeface="Montserrat Light" pitchFamily="2" charset="77"/>
              </a:rPr>
              <a:t>SVENSKA INNEBANDYFÖRBUNDET</a:t>
            </a:r>
          </a:p>
        </p:txBody>
      </p:sp>
    </p:spTree>
    <p:extLst>
      <p:ext uri="{BB962C8B-B14F-4D97-AF65-F5344CB8AC3E}">
        <p14:creationId xmlns:p14="http://schemas.microsoft.com/office/powerpoint/2010/main" val="2109419110"/>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vsnittsrubri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116147"/>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1676291" y="3651251"/>
            <a:ext cx="10362526" cy="870267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12343596" y="3651251"/>
            <a:ext cx="10362526" cy="870267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8" name="Bildobjekt 7">
            <a:extLst>
              <a:ext uri="{FF2B5EF4-FFF2-40B4-BE49-F238E27FC236}">
                <a16:creationId xmlns:a16="http://schemas.microsoft.com/office/drawing/2014/main" id="{2210C04E-4953-C3A1-D6EF-E704CB1F357D}"/>
              </a:ext>
            </a:extLst>
          </p:cNvPr>
          <p:cNvPicPr>
            <a:picLocks noChangeAspect="1"/>
          </p:cNvPicPr>
          <p:nvPr userDrawn="1"/>
        </p:nvPicPr>
        <p:blipFill>
          <a:blip r:embed="rId2"/>
          <a:stretch>
            <a:fillRect/>
          </a:stretch>
        </p:blipFill>
        <p:spPr>
          <a:xfrm flipV="1">
            <a:off x="1" y="13246100"/>
            <a:ext cx="24395114" cy="469901"/>
          </a:xfrm>
          <a:prstGeom prst="rect">
            <a:avLst/>
          </a:prstGeom>
        </p:spPr>
      </p:pic>
      <p:sp>
        <p:nvSpPr>
          <p:cNvPr id="9" name="Ellips 8">
            <a:extLst>
              <a:ext uri="{FF2B5EF4-FFF2-40B4-BE49-F238E27FC236}">
                <a16:creationId xmlns:a16="http://schemas.microsoft.com/office/drawing/2014/main" id="{F60C001E-7E32-C587-2DAA-DFC2C32FD0A4}"/>
              </a:ext>
            </a:extLst>
          </p:cNvPr>
          <p:cNvSpPr/>
          <p:nvPr userDrawn="1"/>
        </p:nvSpPr>
        <p:spPr>
          <a:xfrm>
            <a:off x="23540225" y="12426017"/>
            <a:ext cx="453429" cy="453429"/>
          </a:xfrm>
          <a:prstGeom prst="ellipse">
            <a:avLst/>
          </a:prstGeom>
          <a:solidFill>
            <a:srgbClr val="F5EF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nummer 5">
            <a:extLst>
              <a:ext uri="{FF2B5EF4-FFF2-40B4-BE49-F238E27FC236}">
                <a16:creationId xmlns:a16="http://schemas.microsoft.com/office/drawing/2014/main" id="{87885203-89D7-40C5-9CF3-B2386BDEC2F0}"/>
              </a:ext>
            </a:extLst>
          </p:cNvPr>
          <p:cNvSpPr>
            <a:spLocks noGrp="1"/>
          </p:cNvSpPr>
          <p:nvPr>
            <p:ph type="sldNum" sz="quarter" idx="12"/>
          </p:nvPr>
        </p:nvSpPr>
        <p:spPr>
          <a:xfrm>
            <a:off x="23038905" y="12294294"/>
            <a:ext cx="1460447" cy="730251"/>
          </a:xfrm>
        </p:spPr>
        <p:txBody>
          <a:bodyPr/>
          <a:lstStyle>
            <a:lvl1pPr algn="ctr">
              <a:defRPr sz="1000" b="0" i="0">
                <a:solidFill>
                  <a:srgbClr val="0B0C26"/>
                </a:solidFill>
                <a:latin typeface="Montserrat Light" pitchFamily="2" charset="77"/>
              </a:defRPr>
            </a:lvl1pPr>
          </a:lstStyle>
          <a:p>
            <a:fld id="{5F919A4E-C2E9-6148-8511-58460454BFB7}" type="slidenum">
              <a:rPr lang="sv-SE" smtClean="0"/>
              <a:pPr/>
              <a:t>‹#›</a:t>
            </a:fld>
            <a:endParaRPr lang="sv-SE"/>
          </a:p>
        </p:txBody>
      </p:sp>
    </p:spTree>
    <p:extLst>
      <p:ext uri="{BB962C8B-B14F-4D97-AF65-F5344CB8AC3E}">
        <p14:creationId xmlns:p14="http://schemas.microsoft.com/office/powerpoint/2010/main" val="199453447"/>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1679467" y="730251"/>
            <a:ext cx="21029831" cy="2651125"/>
          </a:xfrm>
        </p:spPr>
        <p:txBody>
          <a:bodyPr/>
          <a:lstStyle/>
          <a:p>
            <a:r>
              <a:rPr lang="sv-SE"/>
              <a:t>Klicka här för att ändra mall för rubrikformat</a:t>
            </a:r>
          </a:p>
        </p:txBody>
      </p:sp>
      <p:sp>
        <p:nvSpPr>
          <p:cNvPr id="3" name="Platshållare för text 2"/>
          <p:cNvSpPr>
            <a:spLocks noGrp="1"/>
          </p:cNvSpPr>
          <p:nvPr>
            <p:ph type="body" idx="1"/>
          </p:nvPr>
        </p:nvSpPr>
        <p:spPr>
          <a:xfrm>
            <a:off x="1679469" y="3362325"/>
            <a:ext cx="10314902" cy="1647824"/>
          </a:xfrm>
        </p:spPr>
        <p:txBody>
          <a:bodyPr anchor="b"/>
          <a:lstStyle>
            <a:lvl1pPr marL="0" indent="0">
              <a:buNone/>
              <a:defRPr sz="4800" b="1"/>
            </a:lvl1pPr>
            <a:lvl2pPr marL="914343" indent="0">
              <a:buNone/>
              <a:defRPr sz="4000" b="1"/>
            </a:lvl2pPr>
            <a:lvl3pPr marL="1828686" indent="0">
              <a:buNone/>
              <a:defRPr sz="3600" b="1"/>
            </a:lvl3pPr>
            <a:lvl4pPr marL="2743029" indent="0">
              <a:buNone/>
              <a:defRPr sz="3200" b="1"/>
            </a:lvl4pPr>
            <a:lvl5pPr marL="3657371" indent="0">
              <a:buNone/>
              <a:defRPr sz="3200" b="1"/>
            </a:lvl5pPr>
            <a:lvl6pPr marL="4571714" indent="0">
              <a:buNone/>
              <a:defRPr sz="3200" b="1"/>
            </a:lvl6pPr>
            <a:lvl7pPr marL="5486057" indent="0">
              <a:buNone/>
              <a:defRPr sz="3200" b="1"/>
            </a:lvl7pPr>
            <a:lvl8pPr marL="6400400" indent="0">
              <a:buNone/>
              <a:defRPr sz="3200" b="1"/>
            </a:lvl8pPr>
            <a:lvl9pPr marL="7314743" indent="0">
              <a:buNone/>
              <a:defRPr sz="3200" b="1"/>
            </a:lvl9pPr>
          </a:lstStyle>
          <a:p>
            <a:pPr lvl="0"/>
            <a:r>
              <a:rPr lang="sv-SE"/>
              <a:t>Redigera format för bakgrundstext</a:t>
            </a:r>
          </a:p>
        </p:txBody>
      </p:sp>
      <p:sp>
        <p:nvSpPr>
          <p:cNvPr id="4" name="Platshållare för innehåll 3"/>
          <p:cNvSpPr>
            <a:spLocks noGrp="1"/>
          </p:cNvSpPr>
          <p:nvPr>
            <p:ph sz="half" idx="2"/>
          </p:nvPr>
        </p:nvSpPr>
        <p:spPr>
          <a:xfrm>
            <a:off x="1679469" y="5010151"/>
            <a:ext cx="10314902" cy="736917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12343598" y="3362325"/>
            <a:ext cx="10365701" cy="1647824"/>
          </a:xfrm>
        </p:spPr>
        <p:txBody>
          <a:bodyPr anchor="b"/>
          <a:lstStyle>
            <a:lvl1pPr marL="0" indent="0">
              <a:buNone/>
              <a:defRPr sz="4800" b="1"/>
            </a:lvl1pPr>
            <a:lvl2pPr marL="914343" indent="0">
              <a:buNone/>
              <a:defRPr sz="4000" b="1"/>
            </a:lvl2pPr>
            <a:lvl3pPr marL="1828686" indent="0">
              <a:buNone/>
              <a:defRPr sz="3600" b="1"/>
            </a:lvl3pPr>
            <a:lvl4pPr marL="2743029" indent="0">
              <a:buNone/>
              <a:defRPr sz="3200" b="1"/>
            </a:lvl4pPr>
            <a:lvl5pPr marL="3657371" indent="0">
              <a:buNone/>
              <a:defRPr sz="3200" b="1"/>
            </a:lvl5pPr>
            <a:lvl6pPr marL="4571714" indent="0">
              <a:buNone/>
              <a:defRPr sz="3200" b="1"/>
            </a:lvl6pPr>
            <a:lvl7pPr marL="5486057" indent="0">
              <a:buNone/>
              <a:defRPr sz="3200" b="1"/>
            </a:lvl7pPr>
            <a:lvl8pPr marL="6400400" indent="0">
              <a:buNone/>
              <a:defRPr sz="3200" b="1"/>
            </a:lvl8pPr>
            <a:lvl9pPr marL="7314743" indent="0">
              <a:buNone/>
              <a:defRPr sz="3200" b="1"/>
            </a:lvl9pPr>
          </a:lstStyle>
          <a:p>
            <a:pPr lvl="0"/>
            <a:r>
              <a:rPr lang="sv-SE"/>
              <a:t>Redigera format för bakgrundstext</a:t>
            </a:r>
          </a:p>
        </p:txBody>
      </p:sp>
      <p:sp>
        <p:nvSpPr>
          <p:cNvPr id="6" name="Platshållare för innehåll 5"/>
          <p:cNvSpPr>
            <a:spLocks noGrp="1"/>
          </p:cNvSpPr>
          <p:nvPr>
            <p:ph sz="quarter" idx="4"/>
          </p:nvPr>
        </p:nvSpPr>
        <p:spPr>
          <a:xfrm>
            <a:off x="12343598" y="5010151"/>
            <a:ext cx="10365701" cy="736917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2" name="Ellips 11">
            <a:extLst>
              <a:ext uri="{FF2B5EF4-FFF2-40B4-BE49-F238E27FC236}">
                <a16:creationId xmlns:a16="http://schemas.microsoft.com/office/drawing/2014/main" id="{216A40EF-D5ED-8100-20C8-F6B46F064883}"/>
              </a:ext>
            </a:extLst>
          </p:cNvPr>
          <p:cNvSpPr/>
          <p:nvPr userDrawn="1"/>
        </p:nvSpPr>
        <p:spPr>
          <a:xfrm>
            <a:off x="23540225" y="12426017"/>
            <a:ext cx="453429" cy="453429"/>
          </a:xfrm>
          <a:prstGeom prst="ellipse">
            <a:avLst/>
          </a:prstGeom>
          <a:solidFill>
            <a:srgbClr val="F5EF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latshållare för bildnummer 5">
            <a:extLst>
              <a:ext uri="{FF2B5EF4-FFF2-40B4-BE49-F238E27FC236}">
                <a16:creationId xmlns:a16="http://schemas.microsoft.com/office/drawing/2014/main" id="{6A09FD4B-92E5-7862-589A-A436134254D8}"/>
              </a:ext>
            </a:extLst>
          </p:cNvPr>
          <p:cNvSpPr>
            <a:spLocks noGrp="1"/>
          </p:cNvSpPr>
          <p:nvPr>
            <p:ph type="sldNum" sz="quarter" idx="12"/>
          </p:nvPr>
        </p:nvSpPr>
        <p:spPr>
          <a:xfrm>
            <a:off x="23038905" y="12294294"/>
            <a:ext cx="1460447" cy="730251"/>
          </a:xfrm>
        </p:spPr>
        <p:txBody>
          <a:bodyPr/>
          <a:lstStyle>
            <a:lvl1pPr algn="ctr">
              <a:defRPr sz="1000" b="0" i="0">
                <a:solidFill>
                  <a:srgbClr val="0B0C26"/>
                </a:solidFill>
                <a:latin typeface="Montserrat Light" pitchFamily="2" charset="77"/>
              </a:defRPr>
            </a:lvl1pPr>
          </a:lstStyle>
          <a:p>
            <a:fld id="{5F919A4E-C2E9-6148-8511-58460454BFB7}" type="slidenum">
              <a:rPr lang="sv-SE" smtClean="0"/>
              <a:pPr/>
              <a:t>‹#›</a:t>
            </a:fld>
            <a:endParaRPr lang="sv-SE"/>
          </a:p>
        </p:txBody>
      </p:sp>
    </p:spTree>
    <p:extLst>
      <p:ext uri="{BB962C8B-B14F-4D97-AF65-F5344CB8AC3E}">
        <p14:creationId xmlns:p14="http://schemas.microsoft.com/office/powerpoint/2010/main" val="2139594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01020D-738B-FDE7-18E0-2F2A1660FAB8}"/>
              </a:ext>
            </a:extLst>
          </p:cNvPr>
          <p:cNvSpPr>
            <a:spLocks noGrp="1"/>
          </p:cNvSpPr>
          <p:nvPr>
            <p:ph type="ctrTitle"/>
          </p:nvPr>
        </p:nvSpPr>
        <p:spPr>
          <a:xfrm>
            <a:off x="3047802" y="2244725"/>
            <a:ext cx="18286810" cy="4775200"/>
          </a:xfrm>
        </p:spPr>
        <p:txBody>
          <a:bodyPr anchor="b"/>
          <a:lstStyle>
            <a:lvl1pPr algn="ctr">
              <a:defRPr sz="11999"/>
            </a:lvl1pPr>
          </a:lstStyle>
          <a:p>
            <a:r>
              <a:rPr lang="sv-SE"/>
              <a:t>Klicka här för att ändra mall för rubrikformat</a:t>
            </a:r>
          </a:p>
        </p:txBody>
      </p:sp>
      <p:sp>
        <p:nvSpPr>
          <p:cNvPr id="3" name="Underrubrik 2">
            <a:extLst>
              <a:ext uri="{FF2B5EF4-FFF2-40B4-BE49-F238E27FC236}">
                <a16:creationId xmlns:a16="http://schemas.microsoft.com/office/drawing/2014/main" id="{195E3379-D31B-9543-A2FE-FB3D5EEDA65E}"/>
              </a:ext>
            </a:extLst>
          </p:cNvPr>
          <p:cNvSpPr>
            <a:spLocks noGrp="1"/>
          </p:cNvSpPr>
          <p:nvPr>
            <p:ph type="subTitle" idx="1"/>
          </p:nvPr>
        </p:nvSpPr>
        <p:spPr>
          <a:xfrm>
            <a:off x="3047802" y="7204075"/>
            <a:ext cx="18286810" cy="3311525"/>
          </a:xfrm>
        </p:spPr>
        <p:txBody>
          <a:bodyPr/>
          <a:lstStyle>
            <a:lvl1pPr marL="0" indent="0" algn="ctr">
              <a:buNone/>
              <a:defRPr sz="4800"/>
            </a:lvl1pPr>
            <a:lvl2pPr marL="914343" indent="0" algn="ctr">
              <a:buNone/>
              <a:defRPr sz="4000"/>
            </a:lvl2pPr>
            <a:lvl3pPr marL="1828686" indent="0" algn="ctr">
              <a:buNone/>
              <a:defRPr sz="3600"/>
            </a:lvl3pPr>
            <a:lvl4pPr marL="2743029" indent="0" algn="ctr">
              <a:buNone/>
              <a:defRPr sz="3200"/>
            </a:lvl4pPr>
            <a:lvl5pPr marL="3657371" indent="0" algn="ctr">
              <a:buNone/>
              <a:defRPr sz="3200"/>
            </a:lvl5pPr>
            <a:lvl6pPr marL="4571714" indent="0" algn="ctr">
              <a:buNone/>
              <a:defRPr sz="3200"/>
            </a:lvl6pPr>
            <a:lvl7pPr marL="5486057" indent="0" algn="ctr">
              <a:buNone/>
              <a:defRPr sz="3200"/>
            </a:lvl7pPr>
            <a:lvl8pPr marL="6400400" indent="0" algn="ctr">
              <a:buNone/>
              <a:defRPr sz="3200"/>
            </a:lvl8pPr>
            <a:lvl9pPr marL="7314743" indent="0" algn="ctr">
              <a:buNone/>
              <a:defRPr sz="3200"/>
            </a:lvl9pPr>
          </a:lstStyle>
          <a:p>
            <a:r>
              <a:rPr lang="sv-SE"/>
              <a:t>Klicka här för att ändra mall för underrubrikformat</a:t>
            </a:r>
          </a:p>
        </p:txBody>
      </p:sp>
      <p:sp>
        <p:nvSpPr>
          <p:cNvPr id="6" name="Platshållare för bildnummer 5">
            <a:extLst>
              <a:ext uri="{FF2B5EF4-FFF2-40B4-BE49-F238E27FC236}">
                <a16:creationId xmlns:a16="http://schemas.microsoft.com/office/drawing/2014/main" id="{F21F876E-F25E-4BC2-EAAA-61603A6D6250}"/>
              </a:ext>
            </a:extLst>
          </p:cNvPr>
          <p:cNvSpPr>
            <a:spLocks noGrp="1"/>
          </p:cNvSpPr>
          <p:nvPr>
            <p:ph type="sldNum" sz="quarter" idx="12"/>
          </p:nvPr>
        </p:nvSpPr>
        <p:spPr/>
        <p:txBody>
          <a:bodyPr/>
          <a:lstStyle/>
          <a:p>
            <a:fld id="{DB4A7B05-80BE-4E24-A13E-444A5BFD9008}" type="slidenum">
              <a:rPr lang="sv-SE" smtClean="0"/>
              <a:t>‹#›</a:t>
            </a:fld>
            <a:endParaRPr lang="sv-SE"/>
          </a:p>
        </p:txBody>
      </p:sp>
    </p:spTree>
    <p:extLst>
      <p:ext uri="{BB962C8B-B14F-4D97-AF65-F5344CB8AC3E}">
        <p14:creationId xmlns:p14="http://schemas.microsoft.com/office/powerpoint/2010/main" val="1410309642"/>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B0C26"/>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676291" y="730251"/>
            <a:ext cx="21029831" cy="2651125"/>
          </a:xfrm>
          <a:prstGeom prst="rect">
            <a:avLst/>
          </a:prstGeom>
        </p:spPr>
        <p:txBody>
          <a:bodyPr vert="horz" lIns="91440" tIns="45720" rIns="91440" bIns="45720" rtlCol="0" anchor="ctr">
            <a:normAutofit/>
          </a:bodyPr>
          <a:lstStyle/>
          <a:p>
            <a:r>
              <a:rPr lang="sv-SE"/>
              <a:t>Klicka här för att ändra formatet för bakgrundsrubriken</a:t>
            </a:r>
          </a:p>
        </p:txBody>
      </p:sp>
      <p:sp>
        <p:nvSpPr>
          <p:cNvPr id="3" name="Platshållare för text 2"/>
          <p:cNvSpPr>
            <a:spLocks noGrp="1"/>
          </p:cNvSpPr>
          <p:nvPr>
            <p:ph type="body" idx="1"/>
          </p:nvPr>
        </p:nvSpPr>
        <p:spPr>
          <a:xfrm>
            <a:off x="1676291" y="3651251"/>
            <a:ext cx="21029831" cy="8702677"/>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1676291" y="12712701"/>
            <a:ext cx="5486043" cy="730251"/>
          </a:xfrm>
          <a:prstGeom prst="rect">
            <a:avLst/>
          </a:prstGeom>
        </p:spPr>
        <p:txBody>
          <a:bodyPr vert="horz" lIns="91440" tIns="45720" rIns="91440" bIns="45720" rtlCol="0" anchor="ctr"/>
          <a:lstStyle>
            <a:lvl1pPr algn="l">
              <a:defRPr sz="2400" b="0" i="0">
                <a:solidFill>
                  <a:schemeClr val="tx1">
                    <a:tint val="75000"/>
                  </a:schemeClr>
                </a:solidFill>
                <a:latin typeface="Montserrat Light" pitchFamily="2" charset="77"/>
              </a:defRPr>
            </a:lvl1pPr>
          </a:lstStyle>
          <a:p>
            <a:fld id="{E622B66F-3390-6643-B67F-95F877CAF781}" type="datetime1">
              <a:rPr lang="sv-SE" smtClean="0"/>
              <a:t>2023-09-28</a:t>
            </a:fld>
            <a:endParaRPr lang="sv-SE"/>
          </a:p>
        </p:txBody>
      </p:sp>
      <p:sp>
        <p:nvSpPr>
          <p:cNvPr id="5" name="Platshållare för sidfot 4"/>
          <p:cNvSpPr>
            <a:spLocks noGrp="1"/>
          </p:cNvSpPr>
          <p:nvPr>
            <p:ph type="ftr" sz="quarter" idx="3"/>
          </p:nvPr>
        </p:nvSpPr>
        <p:spPr>
          <a:xfrm>
            <a:off x="8076675" y="12712701"/>
            <a:ext cx="8229064" cy="730251"/>
          </a:xfrm>
          <a:prstGeom prst="rect">
            <a:avLst/>
          </a:prstGeom>
        </p:spPr>
        <p:txBody>
          <a:bodyPr vert="horz" lIns="91440" tIns="45720" rIns="91440" bIns="45720" rtlCol="0" anchor="ctr"/>
          <a:lstStyle>
            <a:lvl1pPr algn="ctr">
              <a:defRPr sz="2400" b="0" i="0">
                <a:solidFill>
                  <a:schemeClr val="tx1">
                    <a:tint val="75000"/>
                  </a:schemeClr>
                </a:solidFill>
                <a:latin typeface="Montserrat Light" pitchFamily="2" charset="77"/>
              </a:defRPr>
            </a:lvl1pPr>
          </a:lstStyle>
          <a:p>
            <a:endParaRPr lang="sv-SE"/>
          </a:p>
        </p:txBody>
      </p:sp>
      <p:sp>
        <p:nvSpPr>
          <p:cNvPr id="6" name="Platshållare för bildnummer 5"/>
          <p:cNvSpPr>
            <a:spLocks noGrp="1"/>
          </p:cNvSpPr>
          <p:nvPr>
            <p:ph type="sldNum" sz="quarter" idx="4"/>
          </p:nvPr>
        </p:nvSpPr>
        <p:spPr>
          <a:xfrm>
            <a:off x="17220079" y="12712701"/>
            <a:ext cx="5486043" cy="730251"/>
          </a:xfrm>
          <a:prstGeom prst="rect">
            <a:avLst/>
          </a:prstGeom>
        </p:spPr>
        <p:txBody>
          <a:bodyPr vert="horz" lIns="91440" tIns="45720" rIns="91440" bIns="45720" rtlCol="0" anchor="ctr"/>
          <a:lstStyle>
            <a:lvl1pPr algn="r">
              <a:defRPr sz="2400" b="0" i="0">
                <a:solidFill>
                  <a:schemeClr val="tx1">
                    <a:tint val="75000"/>
                  </a:schemeClr>
                </a:solidFill>
                <a:latin typeface="Montserrat Light" pitchFamily="2" charset="77"/>
              </a:defRPr>
            </a:lvl1pPr>
          </a:lstStyle>
          <a:p>
            <a:fld id="{5F919A4E-C2E9-6148-8511-58460454BFB7}" type="slidenum">
              <a:rPr lang="sv-SE" smtClean="0"/>
              <a:pPr/>
              <a:t>‹#›</a:t>
            </a:fld>
            <a:endParaRPr lang="sv-SE"/>
          </a:p>
        </p:txBody>
      </p:sp>
      <p:pic>
        <p:nvPicPr>
          <p:cNvPr id="7" name="Bildobjekt 6">
            <a:extLst>
              <a:ext uri="{FF2B5EF4-FFF2-40B4-BE49-F238E27FC236}">
                <a16:creationId xmlns:a16="http://schemas.microsoft.com/office/drawing/2014/main" id="{E1EB9647-9EC2-E569-A1CF-350C64F21056}"/>
              </a:ext>
            </a:extLst>
          </p:cNvPr>
          <p:cNvPicPr>
            <a:picLocks noChangeAspect="1"/>
          </p:cNvPicPr>
          <p:nvPr userDrawn="1"/>
        </p:nvPicPr>
        <p:blipFill>
          <a:blip r:embed="rId8"/>
          <a:stretch>
            <a:fillRect/>
          </a:stretch>
        </p:blipFill>
        <p:spPr>
          <a:xfrm flipV="1">
            <a:off x="1" y="13246100"/>
            <a:ext cx="24395114" cy="469901"/>
          </a:xfrm>
          <a:prstGeom prst="rect">
            <a:avLst/>
          </a:prstGeom>
        </p:spPr>
      </p:pic>
    </p:spTree>
    <p:extLst>
      <p:ext uri="{BB962C8B-B14F-4D97-AF65-F5344CB8AC3E}">
        <p14:creationId xmlns:p14="http://schemas.microsoft.com/office/powerpoint/2010/main" val="1230481227"/>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61" r:id="rId3"/>
    <p:sldLayoutId id="2147483652" r:id="rId4"/>
    <p:sldLayoutId id="2147483653" r:id="rId5"/>
    <p:sldLayoutId id="2147483660" r:id="rId6"/>
  </p:sldLayoutIdLst>
  <p:hf hdr="0" ftr="0" dt="0"/>
  <p:txStyles>
    <p:titleStyle>
      <a:lvl1pPr algn="l" defTabSz="1828686" rtl="0" eaLnBrk="1" latinLnBrk="0" hangingPunct="1">
        <a:lnSpc>
          <a:spcPct val="90000"/>
        </a:lnSpc>
        <a:spcBef>
          <a:spcPct val="0"/>
        </a:spcBef>
        <a:buNone/>
        <a:defRPr sz="8799" kern="1200">
          <a:solidFill>
            <a:schemeClr val="tx1"/>
          </a:solidFill>
          <a:latin typeface="+mj-lt"/>
          <a:ea typeface="+mj-ea"/>
          <a:cs typeface="+mj-cs"/>
        </a:defRPr>
      </a:lvl1pPr>
    </p:titleStyle>
    <p:bodyStyle>
      <a:lvl1pPr marL="457171" indent="-457171" algn="l" defTabSz="1828686" rtl="0" eaLnBrk="1" latinLnBrk="0" hangingPunct="1">
        <a:lnSpc>
          <a:spcPct val="90000"/>
        </a:lnSpc>
        <a:spcBef>
          <a:spcPts val="2000"/>
        </a:spcBef>
        <a:buFont typeface="Arial"/>
        <a:buChar char="•"/>
        <a:defRPr sz="5600" b="0" i="0" kern="1200">
          <a:solidFill>
            <a:schemeClr val="tx1"/>
          </a:solidFill>
          <a:latin typeface="Montserrat Light" pitchFamily="2" charset="77"/>
          <a:ea typeface="+mn-ea"/>
          <a:cs typeface="+mn-cs"/>
        </a:defRPr>
      </a:lvl1pPr>
      <a:lvl2pPr marL="1371514" indent="-457171" algn="l" defTabSz="1828686" rtl="0" eaLnBrk="1" latinLnBrk="0" hangingPunct="1">
        <a:lnSpc>
          <a:spcPct val="90000"/>
        </a:lnSpc>
        <a:spcBef>
          <a:spcPts val="1000"/>
        </a:spcBef>
        <a:buFont typeface="Arial"/>
        <a:buChar char="•"/>
        <a:defRPr sz="4800" b="0" i="0" kern="1200">
          <a:solidFill>
            <a:schemeClr val="tx1"/>
          </a:solidFill>
          <a:latin typeface="Montserrat Light" pitchFamily="2" charset="77"/>
          <a:ea typeface="+mn-ea"/>
          <a:cs typeface="+mn-cs"/>
        </a:defRPr>
      </a:lvl2pPr>
      <a:lvl3pPr marL="2285857" indent="-457171" algn="l" defTabSz="1828686" rtl="0" eaLnBrk="1" latinLnBrk="0" hangingPunct="1">
        <a:lnSpc>
          <a:spcPct val="90000"/>
        </a:lnSpc>
        <a:spcBef>
          <a:spcPts val="1000"/>
        </a:spcBef>
        <a:buFont typeface="Arial"/>
        <a:buChar char="•"/>
        <a:defRPr sz="4000" b="0" i="0" kern="1200">
          <a:solidFill>
            <a:schemeClr val="tx1"/>
          </a:solidFill>
          <a:latin typeface="Montserrat Light" pitchFamily="2" charset="77"/>
          <a:ea typeface="+mn-ea"/>
          <a:cs typeface="+mn-cs"/>
        </a:defRPr>
      </a:lvl3pPr>
      <a:lvl4pPr marL="3200200" indent="-457171" algn="l" defTabSz="1828686" rtl="0" eaLnBrk="1" latinLnBrk="0" hangingPunct="1">
        <a:lnSpc>
          <a:spcPct val="90000"/>
        </a:lnSpc>
        <a:spcBef>
          <a:spcPts val="1000"/>
        </a:spcBef>
        <a:buFont typeface="Arial"/>
        <a:buChar char="•"/>
        <a:defRPr sz="3600" b="0" i="0" kern="1200">
          <a:solidFill>
            <a:schemeClr val="tx1"/>
          </a:solidFill>
          <a:latin typeface="Montserrat Light" pitchFamily="2" charset="77"/>
          <a:ea typeface="+mn-ea"/>
          <a:cs typeface="+mn-cs"/>
        </a:defRPr>
      </a:lvl4pPr>
      <a:lvl5pPr marL="4114543" indent="-457171" algn="l" defTabSz="1828686" rtl="0" eaLnBrk="1" latinLnBrk="0" hangingPunct="1">
        <a:lnSpc>
          <a:spcPct val="90000"/>
        </a:lnSpc>
        <a:spcBef>
          <a:spcPts val="1000"/>
        </a:spcBef>
        <a:buFont typeface="Arial"/>
        <a:buChar char="•"/>
        <a:defRPr sz="3600" b="0" i="0" kern="1200">
          <a:solidFill>
            <a:schemeClr val="tx1"/>
          </a:solidFill>
          <a:latin typeface="Montserrat Light" pitchFamily="2" charset="77"/>
          <a:ea typeface="+mn-ea"/>
          <a:cs typeface="+mn-cs"/>
        </a:defRPr>
      </a:lvl5pPr>
      <a:lvl6pPr marL="5028886"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229"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7571"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1914"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9pPr>
    </p:bodyStyle>
    <p:otherStyle>
      <a:defPPr>
        <a:defRPr lang="sv-SE"/>
      </a:defPPr>
      <a:lvl1pPr marL="0" algn="l" defTabSz="1828686" rtl="0" eaLnBrk="1" latinLnBrk="0" hangingPunct="1">
        <a:defRPr sz="3600" kern="1200">
          <a:solidFill>
            <a:schemeClr val="tx1"/>
          </a:solidFill>
          <a:latin typeface="+mn-lt"/>
          <a:ea typeface="+mn-ea"/>
          <a:cs typeface="+mn-cs"/>
        </a:defRPr>
      </a:lvl1pPr>
      <a:lvl2pPr marL="914343" algn="l" defTabSz="1828686" rtl="0" eaLnBrk="1" latinLnBrk="0" hangingPunct="1">
        <a:defRPr sz="3600" kern="1200">
          <a:solidFill>
            <a:schemeClr val="tx1"/>
          </a:solidFill>
          <a:latin typeface="+mn-lt"/>
          <a:ea typeface="+mn-ea"/>
          <a:cs typeface="+mn-cs"/>
        </a:defRPr>
      </a:lvl2pPr>
      <a:lvl3pPr marL="1828686" algn="l" defTabSz="1828686" rtl="0" eaLnBrk="1" latinLnBrk="0" hangingPunct="1">
        <a:defRPr sz="3600" kern="1200">
          <a:solidFill>
            <a:schemeClr val="tx1"/>
          </a:solidFill>
          <a:latin typeface="+mn-lt"/>
          <a:ea typeface="+mn-ea"/>
          <a:cs typeface="+mn-cs"/>
        </a:defRPr>
      </a:lvl3pPr>
      <a:lvl4pPr marL="2743029" algn="l" defTabSz="1828686" rtl="0" eaLnBrk="1" latinLnBrk="0" hangingPunct="1">
        <a:defRPr sz="3600" kern="1200">
          <a:solidFill>
            <a:schemeClr val="tx1"/>
          </a:solidFill>
          <a:latin typeface="+mn-lt"/>
          <a:ea typeface="+mn-ea"/>
          <a:cs typeface="+mn-cs"/>
        </a:defRPr>
      </a:lvl4pPr>
      <a:lvl5pPr marL="3657371" algn="l" defTabSz="1828686" rtl="0" eaLnBrk="1" latinLnBrk="0" hangingPunct="1">
        <a:defRPr sz="3600" kern="1200">
          <a:solidFill>
            <a:schemeClr val="tx1"/>
          </a:solidFill>
          <a:latin typeface="+mn-lt"/>
          <a:ea typeface="+mn-ea"/>
          <a:cs typeface="+mn-cs"/>
        </a:defRPr>
      </a:lvl5pPr>
      <a:lvl6pPr marL="4571714" algn="l" defTabSz="1828686" rtl="0" eaLnBrk="1" latinLnBrk="0" hangingPunct="1">
        <a:defRPr sz="3600" kern="1200">
          <a:solidFill>
            <a:schemeClr val="tx1"/>
          </a:solidFill>
          <a:latin typeface="+mn-lt"/>
          <a:ea typeface="+mn-ea"/>
          <a:cs typeface="+mn-cs"/>
        </a:defRPr>
      </a:lvl6pPr>
      <a:lvl7pPr marL="5486057" algn="l" defTabSz="1828686" rtl="0" eaLnBrk="1" latinLnBrk="0" hangingPunct="1">
        <a:defRPr sz="3600" kern="1200">
          <a:solidFill>
            <a:schemeClr val="tx1"/>
          </a:solidFill>
          <a:latin typeface="+mn-lt"/>
          <a:ea typeface="+mn-ea"/>
          <a:cs typeface="+mn-cs"/>
        </a:defRPr>
      </a:lvl7pPr>
      <a:lvl8pPr marL="6400400" algn="l" defTabSz="1828686" rtl="0" eaLnBrk="1" latinLnBrk="0" hangingPunct="1">
        <a:defRPr sz="3600" kern="1200">
          <a:solidFill>
            <a:schemeClr val="tx1"/>
          </a:solidFill>
          <a:latin typeface="+mn-lt"/>
          <a:ea typeface="+mn-ea"/>
          <a:cs typeface="+mn-cs"/>
        </a:defRPr>
      </a:lvl8pPr>
      <a:lvl9pPr marL="7314743" algn="l" defTabSz="1828686"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emf"/><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D01ECFFB-24F7-851C-0E61-AD1E685A1743}"/>
              </a:ext>
            </a:extLst>
          </p:cNvPr>
          <p:cNvSpPr>
            <a:spLocks noGrp="1"/>
          </p:cNvSpPr>
          <p:nvPr>
            <p:ph type="ctrTitle"/>
          </p:nvPr>
        </p:nvSpPr>
        <p:spPr>
          <a:xfrm>
            <a:off x="1889676" y="1339611"/>
            <a:ext cx="20615762" cy="4774889"/>
          </a:xfrm>
        </p:spPr>
        <p:txBody>
          <a:bodyPr>
            <a:normAutofit fontScale="90000"/>
          </a:bodyPr>
          <a:lstStyle/>
          <a:p>
            <a:r>
              <a:rPr lang="sv-SE" sz="15999">
                <a:solidFill>
                  <a:schemeClr val="bg1"/>
                </a:solidFill>
                <a:latin typeface="Mongoose Regular" panose="02000000000000000000" pitchFamily="2" charset="77"/>
              </a:rPr>
              <a:t>SPEL &amp; SPELARUTVECKLINGSPLAN</a:t>
            </a:r>
          </a:p>
        </p:txBody>
      </p:sp>
      <p:sp>
        <p:nvSpPr>
          <p:cNvPr id="9" name="Underrubrik 8">
            <a:extLst>
              <a:ext uri="{FF2B5EF4-FFF2-40B4-BE49-F238E27FC236}">
                <a16:creationId xmlns:a16="http://schemas.microsoft.com/office/drawing/2014/main" id="{524EE040-752C-BE6B-5CEE-986E21D8F654}"/>
              </a:ext>
            </a:extLst>
          </p:cNvPr>
          <p:cNvSpPr>
            <a:spLocks noGrp="1"/>
          </p:cNvSpPr>
          <p:nvPr>
            <p:ph type="subTitle" idx="1"/>
          </p:nvPr>
        </p:nvSpPr>
        <p:spPr>
          <a:xfrm>
            <a:off x="3047802" y="6354124"/>
            <a:ext cx="18286809" cy="3311310"/>
          </a:xfrm>
        </p:spPr>
        <p:txBody>
          <a:bodyPr vert="horz" lIns="91440" tIns="45720" rIns="91440" bIns="45720" rtlCol="0" anchor="t">
            <a:normAutofit/>
          </a:bodyPr>
          <a:lstStyle/>
          <a:p>
            <a:r>
              <a:rPr lang="sv-SE" sz="3400" dirty="0">
                <a:solidFill>
                  <a:srgbClr val="F5EF88"/>
                </a:solidFill>
                <a:latin typeface="Montserrat Light"/>
              </a:rPr>
              <a:t>Skapa främsta utvecklingsmiljön</a:t>
            </a:r>
          </a:p>
        </p:txBody>
      </p:sp>
      <p:pic>
        <p:nvPicPr>
          <p:cNvPr id="5" name="Bildobjekt 4">
            <a:extLst>
              <a:ext uri="{FF2B5EF4-FFF2-40B4-BE49-F238E27FC236}">
                <a16:creationId xmlns:a16="http://schemas.microsoft.com/office/drawing/2014/main" id="{FFF42E4C-CDB8-47D9-E3B0-374E4E6DC8FA}"/>
              </a:ext>
            </a:extLst>
          </p:cNvPr>
          <p:cNvPicPr>
            <a:picLocks noChangeAspect="1"/>
          </p:cNvPicPr>
          <p:nvPr/>
        </p:nvPicPr>
        <p:blipFill>
          <a:blip r:embed="rId4"/>
          <a:stretch>
            <a:fillRect/>
          </a:stretch>
        </p:blipFill>
        <p:spPr>
          <a:xfrm flipV="1">
            <a:off x="1" y="13245684"/>
            <a:ext cx="24395113" cy="469871"/>
          </a:xfrm>
          <a:prstGeom prst="rect">
            <a:avLst/>
          </a:prstGeom>
        </p:spPr>
      </p:pic>
      <p:pic>
        <p:nvPicPr>
          <p:cNvPr id="3" name="Bildobjekt 2">
            <a:extLst>
              <a:ext uri="{FF2B5EF4-FFF2-40B4-BE49-F238E27FC236}">
                <a16:creationId xmlns:a16="http://schemas.microsoft.com/office/drawing/2014/main" id="{5B3A7DBB-3983-D4F2-F08B-75FF1FC4560B}"/>
              </a:ext>
            </a:extLst>
          </p:cNvPr>
          <p:cNvPicPr>
            <a:picLocks noChangeAspect="1"/>
          </p:cNvPicPr>
          <p:nvPr/>
        </p:nvPicPr>
        <p:blipFill>
          <a:blip r:embed="rId5"/>
          <a:stretch>
            <a:fillRect/>
          </a:stretch>
        </p:blipFill>
        <p:spPr>
          <a:xfrm>
            <a:off x="11052672" y="8664633"/>
            <a:ext cx="2277067" cy="2480850"/>
          </a:xfrm>
          <a:prstGeom prst="rect">
            <a:avLst/>
          </a:prstGeom>
        </p:spPr>
      </p:pic>
    </p:spTree>
    <p:extLst>
      <p:ext uri="{BB962C8B-B14F-4D97-AF65-F5344CB8AC3E}">
        <p14:creationId xmlns:p14="http://schemas.microsoft.com/office/powerpoint/2010/main" val="607701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ktangel med rundade hörn 11">
            <a:extLst>
              <a:ext uri="{FF2B5EF4-FFF2-40B4-BE49-F238E27FC236}">
                <a16:creationId xmlns:a16="http://schemas.microsoft.com/office/drawing/2014/main" id="{EA7317B2-2B8A-4443-9A29-5BF2E928C89D}"/>
              </a:ext>
            </a:extLst>
          </p:cNvPr>
          <p:cNvSpPr/>
          <p:nvPr/>
        </p:nvSpPr>
        <p:spPr>
          <a:xfrm>
            <a:off x="4818193" y="4427295"/>
            <a:ext cx="14472066" cy="679282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sv-SE" sz="3200">
                <a:solidFill>
                  <a:schemeClr val="bg1"/>
                </a:solidFill>
                <a:latin typeface="Montserrat Light" pitchFamily="2" charset="77"/>
              </a:rPr>
              <a:t>Att ha en tydlig spelvision som bygger på spelarutveckling gör det enklare att skapa möjligheter för individen att utveckla sitt spel. Spelvisionen bör grundas i ”fleraktionsprincipen”, det vill säga antal aktioner/tidsenhet. Spelvisionen i detta dokument grundar sig i att söka precis det och att innebandyspelet också ska grundas i hög fart. </a:t>
            </a:r>
          </a:p>
          <a:p>
            <a:pPr algn="ctr"/>
            <a:endParaRPr lang="sv-SE" sz="3200">
              <a:solidFill>
                <a:schemeClr val="bg1"/>
              </a:solidFill>
              <a:latin typeface="Montserrat Light" pitchFamily="2" charset="77"/>
            </a:endParaRPr>
          </a:p>
          <a:p>
            <a:pPr algn="ctr"/>
            <a:r>
              <a:rPr lang="sv-SE" sz="3200">
                <a:solidFill>
                  <a:schemeClr val="bg1"/>
                </a:solidFill>
                <a:latin typeface="Montserrat Light" pitchFamily="2" charset="77"/>
              </a:rPr>
              <a:t>Alla ledare bör se sig som utvecklare av spelaren och individen före att utveckla spelsystemstänket. Att lära individen på ungdomsnivå olika sätt och spela samt vad som kan ge effekt i olika moment är oftast mest utvecklande och effektivt. Att försöka ge spelaren individuell feedback och frågeställningar som är lösbara utifrån den unika kunskapen som finns hos var och en. </a:t>
            </a:r>
            <a:br>
              <a:rPr lang="sv-SE" sz="3200">
                <a:solidFill>
                  <a:schemeClr val="bg1"/>
                </a:solidFill>
                <a:latin typeface="Montserrat Light" pitchFamily="2" charset="77"/>
              </a:rPr>
            </a:br>
            <a:r>
              <a:rPr lang="sv-SE" sz="3200">
                <a:solidFill>
                  <a:schemeClr val="bg1"/>
                </a:solidFill>
                <a:latin typeface="Montserrat Light" pitchFamily="2" charset="77"/>
              </a:rPr>
              <a:t>Det pedagogiska och didaktiska kunskapen hos ledaren har en </a:t>
            </a:r>
            <a:br>
              <a:rPr lang="sv-SE" sz="3200">
                <a:solidFill>
                  <a:schemeClr val="bg1"/>
                </a:solidFill>
                <a:latin typeface="Montserrat Light" pitchFamily="2" charset="77"/>
              </a:rPr>
            </a:br>
            <a:r>
              <a:rPr lang="sv-SE" sz="3200">
                <a:solidFill>
                  <a:schemeClr val="bg1"/>
                </a:solidFill>
                <a:latin typeface="Montserrat Light" pitchFamily="2" charset="77"/>
              </a:rPr>
              <a:t>avgörande betydelse.  </a:t>
            </a:r>
          </a:p>
          <a:p>
            <a:pPr algn="ctr"/>
            <a:endParaRPr lang="sv-SE" sz="3200">
              <a:solidFill>
                <a:schemeClr val="bg1"/>
              </a:solidFill>
              <a:latin typeface="Montserrat Light" pitchFamily="2" charset="77"/>
            </a:endParaRPr>
          </a:p>
        </p:txBody>
      </p:sp>
      <p:sp>
        <p:nvSpPr>
          <p:cNvPr id="14" name="Rektangel med rundade hörn 11">
            <a:extLst>
              <a:ext uri="{FF2B5EF4-FFF2-40B4-BE49-F238E27FC236}">
                <a16:creationId xmlns:a16="http://schemas.microsoft.com/office/drawing/2014/main" id="{B72EEE9B-0DDD-BF2D-DB73-C4C07E836AAC}"/>
              </a:ext>
            </a:extLst>
          </p:cNvPr>
          <p:cNvSpPr/>
          <p:nvPr/>
        </p:nvSpPr>
        <p:spPr>
          <a:xfrm>
            <a:off x="914401" y="1843653"/>
            <a:ext cx="22117050"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sv-SE" sz="8500">
                <a:solidFill>
                  <a:srgbClr val="F5EF88"/>
                </a:solidFill>
                <a:latin typeface="Mongoose Regular"/>
              </a:rPr>
              <a:t>INTRODUKTION SPELVISION + SPELARVISION</a:t>
            </a:r>
          </a:p>
          <a:p>
            <a:pPr algn="ctr"/>
            <a:endParaRPr lang="sv-SE" sz="3200" b="1">
              <a:solidFill>
                <a:srgbClr val="F5EF88"/>
              </a:solidFill>
              <a:latin typeface="Montserrat SemiBold" pitchFamily="2" charset="77"/>
            </a:endParaRPr>
          </a:p>
        </p:txBody>
      </p:sp>
      <p:cxnSp>
        <p:nvCxnSpPr>
          <p:cNvPr id="17" name="Rak 16">
            <a:extLst>
              <a:ext uri="{FF2B5EF4-FFF2-40B4-BE49-F238E27FC236}">
                <a16:creationId xmlns:a16="http://schemas.microsoft.com/office/drawing/2014/main" id="{6A8D406F-D1C8-2BD3-75B7-BA5194EC4627}"/>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04F79AD1-40C7-8601-ACC6-153581813990}"/>
              </a:ext>
            </a:extLst>
          </p:cNvPr>
          <p:cNvCxnSpPr>
            <a:cxnSpLocks/>
          </p:cNvCxnSpPr>
          <p:nvPr/>
        </p:nvCxnSpPr>
        <p:spPr>
          <a:xfrm>
            <a:off x="-264695" y="3344418"/>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07E9D8E8-DBFB-D945-C7C6-DC375FFF06D4}"/>
              </a:ext>
            </a:extLst>
          </p:cNvPr>
          <p:cNvSpPr>
            <a:spLocks noGrp="1"/>
          </p:cNvSpPr>
          <p:nvPr>
            <p:ph type="sldNum" sz="quarter" idx="12"/>
          </p:nvPr>
        </p:nvSpPr>
        <p:spPr/>
        <p:txBody>
          <a:bodyPr/>
          <a:lstStyle/>
          <a:p>
            <a:fld id="{5F919A4E-C2E9-6148-8511-58460454BFB7}" type="slidenum">
              <a:rPr lang="sv-SE" smtClean="0"/>
              <a:t>10</a:t>
            </a:fld>
            <a:endParaRPr lang="sv-SE"/>
          </a:p>
        </p:txBody>
      </p:sp>
      <p:sp>
        <p:nvSpPr>
          <p:cNvPr id="3" name="textruta 2">
            <a:extLst>
              <a:ext uri="{FF2B5EF4-FFF2-40B4-BE49-F238E27FC236}">
                <a16:creationId xmlns:a16="http://schemas.microsoft.com/office/drawing/2014/main" id="{151AC5F8-C6A3-1789-E6DF-8B52347B62DC}"/>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609462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6848F472-9733-4224-BAC1-B6C226B509C8}"/>
              </a:ext>
            </a:extLst>
          </p:cNvPr>
          <p:cNvSpPr txBox="1"/>
          <p:nvPr/>
        </p:nvSpPr>
        <p:spPr>
          <a:xfrm>
            <a:off x="10980083" y="4055416"/>
            <a:ext cx="2408025" cy="461665"/>
          </a:xfrm>
          <a:prstGeom prst="rect">
            <a:avLst/>
          </a:prstGeom>
          <a:noFill/>
          <a:ln>
            <a:noFill/>
          </a:ln>
        </p:spPr>
        <p:txBody>
          <a:bodyPr wrap="square" rtlCol="0">
            <a:spAutoFit/>
          </a:bodyPr>
          <a:lstStyle/>
          <a:p>
            <a:pPr algn="ctr" fontAlgn="base"/>
            <a:r>
              <a:rPr lang="sv-SE" sz="2400">
                <a:solidFill>
                  <a:schemeClr val="bg1"/>
                </a:solidFill>
                <a:latin typeface="Montserrat" panose="00000500000000000000" pitchFamily="2" charset="0"/>
              </a:rPr>
              <a:t>OFFENSIVT</a:t>
            </a:r>
          </a:p>
        </p:txBody>
      </p:sp>
      <p:sp>
        <p:nvSpPr>
          <p:cNvPr id="9" name="textruta 8">
            <a:extLst>
              <a:ext uri="{FF2B5EF4-FFF2-40B4-BE49-F238E27FC236}">
                <a16:creationId xmlns:a16="http://schemas.microsoft.com/office/drawing/2014/main" id="{143AF0DC-6D9B-4041-92B9-3B4A8D727F61}"/>
              </a:ext>
            </a:extLst>
          </p:cNvPr>
          <p:cNvSpPr txBox="1"/>
          <p:nvPr/>
        </p:nvSpPr>
        <p:spPr>
          <a:xfrm>
            <a:off x="3687704" y="11830972"/>
            <a:ext cx="16992782" cy="461665"/>
          </a:xfrm>
          <a:prstGeom prst="rect">
            <a:avLst/>
          </a:prstGeom>
          <a:noFill/>
        </p:spPr>
        <p:txBody>
          <a:bodyPr wrap="square" rtlCol="0">
            <a:spAutoFit/>
          </a:bodyPr>
          <a:lstStyle/>
          <a:p>
            <a:pPr algn="ctr" fontAlgn="base"/>
            <a:r>
              <a:rPr lang="sv-SE" sz="2400">
                <a:solidFill>
                  <a:schemeClr val="bg1"/>
                </a:solidFill>
                <a:latin typeface="Montserrat" panose="00000500000000000000" pitchFamily="2" charset="0"/>
              </a:rPr>
              <a:t>DEFENSIVT</a:t>
            </a:r>
          </a:p>
        </p:txBody>
      </p:sp>
      <p:sp>
        <p:nvSpPr>
          <p:cNvPr id="12" name="textruta 11">
            <a:extLst>
              <a:ext uri="{FF2B5EF4-FFF2-40B4-BE49-F238E27FC236}">
                <a16:creationId xmlns:a16="http://schemas.microsoft.com/office/drawing/2014/main" id="{AF89E041-F9D9-44B5-908B-81C7B500DFE1}"/>
              </a:ext>
            </a:extLst>
          </p:cNvPr>
          <p:cNvSpPr txBox="1"/>
          <p:nvPr/>
        </p:nvSpPr>
        <p:spPr>
          <a:xfrm>
            <a:off x="17709792" y="7900132"/>
            <a:ext cx="2799103" cy="461665"/>
          </a:xfrm>
          <a:prstGeom prst="rect">
            <a:avLst/>
          </a:prstGeom>
          <a:noFill/>
          <a:ln>
            <a:noFill/>
          </a:ln>
        </p:spPr>
        <p:txBody>
          <a:bodyPr wrap="square" rtlCol="0">
            <a:spAutoFit/>
          </a:bodyPr>
          <a:lstStyle/>
          <a:p>
            <a:pPr algn="ctr" fontAlgn="base"/>
            <a:r>
              <a:rPr lang="sv-SE" sz="2400">
                <a:solidFill>
                  <a:schemeClr val="bg1"/>
                </a:solidFill>
                <a:latin typeface="Montserrat" panose="00000500000000000000" pitchFamily="2" charset="0"/>
              </a:rPr>
              <a:t>ANFALLSSPEL</a:t>
            </a:r>
          </a:p>
        </p:txBody>
      </p:sp>
      <p:sp>
        <p:nvSpPr>
          <p:cNvPr id="13" name="textruta 12">
            <a:extLst>
              <a:ext uri="{FF2B5EF4-FFF2-40B4-BE49-F238E27FC236}">
                <a16:creationId xmlns:a16="http://schemas.microsoft.com/office/drawing/2014/main" id="{34CF11B8-122C-4F16-AC87-041137E34B62}"/>
              </a:ext>
            </a:extLst>
          </p:cNvPr>
          <p:cNvSpPr txBox="1"/>
          <p:nvPr/>
        </p:nvSpPr>
        <p:spPr>
          <a:xfrm>
            <a:off x="3305843" y="7900132"/>
            <a:ext cx="3164031" cy="461665"/>
          </a:xfrm>
          <a:prstGeom prst="rect">
            <a:avLst/>
          </a:prstGeom>
          <a:noFill/>
          <a:ln>
            <a:noFill/>
          </a:ln>
        </p:spPr>
        <p:txBody>
          <a:bodyPr wrap="square" rtlCol="0">
            <a:spAutoFit/>
          </a:bodyPr>
          <a:lstStyle/>
          <a:p>
            <a:pPr algn="ctr" fontAlgn="base"/>
            <a:r>
              <a:rPr lang="sv-SE" sz="2400">
                <a:solidFill>
                  <a:schemeClr val="bg1"/>
                </a:solidFill>
                <a:latin typeface="Montserrat" panose="00000500000000000000" pitchFamily="2" charset="0"/>
              </a:rPr>
              <a:t>FÖRSVARSSPEL</a:t>
            </a: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611633" y="8504415"/>
            <a:ext cx="5472249"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rtlCol="0" anchor="t" anchorCtr="0"/>
          <a:lstStyle/>
          <a:p>
            <a:r>
              <a:rPr lang="sv-SE" sz="2200" b="1">
                <a:solidFill>
                  <a:srgbClr val="F5EF88"/>
                </a:solidFill>
                <a:latin typeface="Montserrat SemiBold" pitchFamily="2" charset="77"/>
              </a:rPr>
              <a:t>Defensivt anfallsspel</a:t>
            </a:r>
          </a:p>
          <a:p>
            <a:endParaRPr lang="sv-SE" sz="2200">
              <a:solidFill>
                <a:schemeClr val="bg1"/>
              </a:solidFill>
              <a:latin typeface="Montserrat" panose="00000500000000000000" pitchFamily="2" charset="0"/>
            </a:endParaRPr>
          </a:p>
          <a:p>
            <a:r>
              <a:rPr lang="sv-SE" sz="2200">
                <a:solidFill>
                  <a:schemeClr val="bg1"/>
                </a:solidFill>
                <a:latin typeface="Montserrat" panose="00000500000000000000" pitchFamily="2" charset="0"/>
              </a:rPr>
              <a:t>Behärska att spela med bollinnehav för att kontrollera match och motståndare. Används  främst i syfte att ”stänga matcher” på senare ungdomsnivå.</a:t>
            </a: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6839981" y="8519702"/>
            <a:ext cx="5472249"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200" b="1">
                <a:solidFill>
                  <a:srgbClr val="F5EF88"/>
                </a:solidFill>
                <a:latin typeface="Montserrat SemiBold" pitchFamily="2" charset="77"/>
              </a:rPr>
              <a:t>Defensivt försvarsspel</a:t>
            </a:r>
          </a:p>
          <a:p>
            <a:endParaRPr lang="sv-SE" sz="2200">
              <a:solidFill>
                <a:schemeClr val="bg1"/>
              </a:solidFill>
              <a:latin typeface="Montserrat" panose="00000500000000000000" pitchFamily="2" charset="0"/>
            </a:endParaRPr>
          </a:p>
          <a:p>
            <a:r>
              <a:rPr lang="sv-SE" sz="2200">
                <a:solidFill>
                  <a:schemeClr val="bg1"/>
                </a:solidFill>
                <a:latin typeface="Montserrat" panose="00000500000000000000" pitchFamily="2" charset="0"/>
              </a:rPr>
              <a:t>Aggressivt försvarsspel med hårt arbete och offervilja att skydda </a:t>
            </a:r>
            <a:br>
              <a:rPr lang="sv-SE" sz="2200">
                <a:solidFill>
                  <a:schemeClr val="bg1"/>
                </a:solidFill>
                <a:latin typeface="Montserrat" panose="00000500000000000000" pitchFamily="2" charset="0"/>
              </a:rPr>
            </a:br>
            <a:r>
              <a:rPr lang="sv-SE" sz="2200">
                <a:solidFill>
                  <a:schemeClr val="bg1"/>
                </a:solidFill>
                <a:latin typeface="Montserrat" panose="00000500000000000000" pitchFamily="2" charset="0"/>
              </a:rPr>
              <a:t>vårt mål.</a:t>
            </a: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6839981" y="5128008"/>
            <a:ext cx="5472249"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200" b="1">
                <a:solidFill>
                  <a:srgbClr val="F5EF88"/>
                </a:solidFill>
                <a:latin typeface="Montserrat SemiBold" pitchFamily="2" charset="77"/>
              </a:rPr>
              <a:t>Offensivt försvarsspel</a:t>
            </a:r>
          </a:p>
          <a:p>
            <a:endParaRPr lang="sv-SE" sz="2200">
              <a:solidFill>
                <a:schemeClr val="bg1"/>
              </a:solidFill>
              <a:latin typeface="Montserrat" panose="00000500000000000000" pitchFamily="2" charset="0"/>
            </a:endParaRPr>
          </a:p>
          <a:p>
            <a:r>
              <a:rPr lang="sv-SE" sz="2200">
                <a:solidFill>
                  <a:schemeClr val="bg1"/>
                </a:solidFill>
                <a:latin typeface="Montserrat" panose="00000500000000000000" pitchFamily="2" charset="0"/>
              </a:rPr>
              <a:t>Aktivt försvar över hela planen </a:t>
            </a:r>
            <a:br>
              <a:rPr lang="sv-SE" sz="2200">
                <a:solidFill>
                  <a:schemeClr val="bg1"/>
                </a:solidFill>
                <a:latin typeface="Montserrat" panose="00000500000000000000" pitchFamily="2" charset="0"/>
              </a:rPr>
            </a:br>
            <a:r>
              <a:rPr lang="sv-SE" sz="2200">
                <a:solidFill>
                  <a:schemeClr val="bg1"/>
                </a:solidFill>
                <a:latin typeface="Montserrat" panose="00000500000000000000" pitchFamily="2" charset="0"/>
              </a:rPr>
              <a:t>för att vinna bollen.</a:t>
            </a: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611633" y="5128009"/>
            <a:ext cx="5472249"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200" b="1">
                <a:solidFill>
                  <a:srgbClr val="F5EF88"/>
                </a:solidFill>
                <a:latin typeface="Montserrat SemiBold" pitchFamily="2" charset="77"/>
              </a:rPr>
              <a:t>Offensivt anfallsspel</a:t>
            </a:r>
          </a:p>
          <a:p>
            <a:endParaRPr lang="sv-SE" sz="2200">
              <a:solidFill>
                <a:schemeClr val="bg1"/>
              </a:solidFill>
              <a:latin typeface="Montserrat" panose="00000500000000000000" pitchFamily="2" charset="0"/>
            </a:endParaRPr>
          </a:p>
          <a:p>
            <a:r>
              <a:rPr lang="sv-SE" sz="2200">
                <a:solidFill>
                  <a:schemeClr val="bg1"/>
                </a:solidFill>
                <a:latin typeface="Montserrat" panose="00000500000000000000" pitchFamily="2" charset="0"/>
              </a:rPr>
              <a:t>Attackerande spel med stor vilja </a:t>
            </a:r>
            <a:br>
              <a:rPr lang="sv-SE" sz="2200">
                <a:solidFill>
                  <a:schemeClr val="bg1"/>
                </a:solidFill>
                <a:latin typeface="Montserrat" panose="00000500000000000000" pitchFamily="2" charset="0"/>
              </a:rPr>
            </a:br>
            <a:r>
              <a:rPr lang="sv-SE" sz="2200">
                <a:solidFill>
                  <a:schemeClr val="bg1"/>
                </a:solidFill>
                <a:latin typeface="Montserrat" panose="00000500000000000000" pitchFamily="2" charset="0"/>
              </a:rPr>
              <a:t>att spela centralt i anfallszon och skapa många målchanser.</a:t>
            </a:r>
          </a:p>
        </p:txBody>
      </p:sp>
      <p:cxnSp>
        <p:nvCxnSpPr>
          <p:cNvPr id="5" name="Rak 4">
            <a:extLst>
              <a:ext uri="{FF2B5EF4-FFF2-40B4-BE49-F238E27FC236}">
                <a16:creationId xmlns:a16="http://schemas.microsoft.com/office/drawing/2014/main" id="{9CB1A64D-3157-7ADC-5A2D-276CA58C9D5F}"/>
              </a:ext>
            </a:extLst>
          </p:cNvPr>
          <p:cNvCxnSpPr>
            <a:cxnSpLocks/>
          </p:cNvCxnSpPr>
          <p:nvPr/>
        </p:nvCxnSpPr>
        <p:spPr>
          <a:xfrm>
            <a:off x="6599351" y="8152230"/>
            <a:ext cx="1105867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Rak 5">
            <a:extLst>
              <a:ext uri="{FF2B5EF4-FFF2-40B4-BE49-F238E27FC236}">
                <a16:creationId xmlns:a16="http://schemas.microsoft.com/office/drawing/2014/main" id="{7963F744-2880-98A8-93EE-BCFDEC46E84F}"/>
              </a:ext>
            </a:extLst>
          </p:cNvPr>
          <p:cNvCxnSpPr>
            <a:cxnSpLocks/>
          </p:cNvCxnSpPr>
          <p:nvPr/>
        </p:nvCxnSpPr>
        <p:spPr>
          <a:xfrm>
            <a:off x="12220618" y="5128008"/>
            <a:ext cx="0" cy="6098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ktangel med rundade hörn 11">
            <a:extLst>
              <a:ext uri="{FF2B5EF4-FFF2-40B4-BE49-F238E27FC236}">
                <a16:creationId xmlns:a16="http://schemas.microsoft.com/office/drawing/2014/main" id="{B72EEE9B-0DDD-BF2D-DB73-C4C07E836AAC}"/>
              </a:ext>
            </a:extLst>
          </p:cNvPr>
          <p:cNvSpPr/>
          <p:nvPr/>
        </p:nvSpPr>
        <p:spPr>
          <a:xfrm>
            <a:off x="3811301" y="9499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sv-SE" sz="8500">
                <a:latin typeface="Mongoose Regular" panose="02000000000000000000" pitchFamily="2" charset="77"/>
              </a:rPr>
              <a:t>SPELVISION</a:t>
            </a:r>
          </a:p>
          <a:p>
            <a:pPr algn="ctr"/>
            <a:r>
              <a:rPr lang="sv-SE" sz="3200" b="1">
                <a:solidFill>
                  <a:srgbClr val="F5EF88"/>
                </a:solidFill>
                <a:latin typeface="Montserrat SemiBold" pitchFamily="2" charset="77"/>
              </a:rPr>
              <a:t>Vad vill vi spela för spel?</a:t>
            </a:r>
          </a:p>
          <a:p>
            <a:pPr algn="ctr"/>
            <a:endParaRPr lang="sv-SE" sz="2400">
              <a:solidFill>
                <a:schemeClr val="bg1"/>
              </a:solidFill>
              <a:latin typeface="Montserrat Light" pitchFamily="2" charset="77"/>
            </a:endParaRPr>
          </a:p>
          <a:p>
            <a:pPr algn="ctr"/>
            <a:r>
              <a:rPr lang="sv-SE" sz="2400">
                <a:solidFill>
                  <a:schemeClr val="bg1"/>
                </a:solidFill>
                <a:latin typeface="Montserrat Light" pitchFamily="2" charset="77"/>
              </a:rPr>
              <a:t>Försök skapa en miljö där så många som möjligt är involverade i så många moment </a:t>
            </a:r>
            <a:br>
              <a:rPr lang="sv-SE" sz="2400">
                <a:solidFill>
                  <a:schemeClr val="bg1"/>
                </a:solidFill>
                <a:latin typeface="Montserrat Light" pitchFamily="2" charset="77"/>
              </a:rPr>
            </a:br>
            <a:r>
              <a:rPr lang="sv-SE" sz="2400">
                <a:solidFill>
                  <a:schemeClr val="bg1"/>
                </a:solidFill>
                <a:latin typeface="Montserrat Light" pitchFamily="2" charset="77"/>
              </a:rPr>
              <a:t>som möjligt på planen. Detta gäller både i träning- och matchspel.</a:t>
            </a:r>
          </a:p>
          <a:p>
            <a:pPr algn="ctr"/>
            <a:endParaRPr lang="sv-SE" sz="3200" b="1">
              <a:solidFill>
                <a:srgbClr val="F5EF88"/>
              </a:solidFill>
              <a:latin typeface="Montserrat SemiBold" pitchFamily="2" charset="77"/>
            </a:endParaRPr>
          </a:p>
        </p:txBody>
      </p:sp>
      <p:cxnSp>
        <p:nvCxnSpPr>
          <p:cNvPr id="17" name="Rak 16">
            <a:extLst>
              <a:ext uri="{FF2B5EF4-FFF2-40B4-BE49-F238E27FC236}">
                <a16:creationId xmlns:a16="http://schemas.microsoft.com/office/drawing/2014/main" id="{6A8D406F-D1C8-2BD3-75B7-BA5194EC4627}"/>
              </a:ext>
            </a:extLst>
          </p:cNvPr>
          <p:cNvCxnSpPr>
            <a:cxnSpLocks/>
          </p:cNvCxnSpPr>
          <p:nvPr/>
        </p:nvCxnSpPr>
        <p:spPr>
          <a:xfrm>
            <a:off x="-264695" y="181626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04F79AD1-40C7-8601-ACC6-153581813990}"/>
              </a:ext>
            </a:extLst>
          </p:cNvPr>
          <p:cNvCxnSpPr>
            <a:cxnSpLocks/>
          </p:cNvCxnSpPr>
          <p:nvPr/>
        </p:nvCxnSpPr>
        <p:spPr>
          <a:xfrm>
            <a:off x="-264695" y="3774405"/>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B2DD5D7C-424E-9866-2B24-E69CB62072D9}"/>
              </a:ext>
            </a:extLst>
          </p:cNvPr>
          <p:cNvSpPr>
            <a:spLocks noGrp="1"/>
          </p:cNvSpPr>
          <p:nvPr>
            <p:ph type="sldNum" sz="quarter" idx="12"/>
          </p:nvPr>
        </p:nvSpPr>
        <p:spPr/>
        <p:txBody>
          <a:bodyPr/>
          <a:lstStyle/>
          <a:p>
            <a:fld id="{5F919A4E-C2E9-6148-8511-58460454BFB7}" type="slidenum">
              <a:rPr lang="sv-SE" smtClean="0"/>
              <a:t>11</a:t>
            </a:fld>
            <a:endParaRPr lang="sv-SE"/>
          </a:p>
        </p:txBody>
      </p:sp>
      <p:sp>
        <p:nvSpPr>
          <p:cNvPr id="3" name="textruta 2">
            <a:extLst>
              <a:ext uri="{FF2B5EF4-FFF2-40B4-BE49-F238E27FC236}">
                <a16:creationId xmlns:a16="http://schemas.microsoft.com/office/drawing/2014/main" id="{9C29E299-68EC-7A57-A1DB-7EB1840B071D}"/>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160761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17" name="Rak 16">
            <a:extLst>
              <a:ext uri="{FF2B5EF4-FFF2-40B4-BE49-F238E27FC236}">
                <a16:creationId xmlns:a16="http://schemas.microsoft.com/office/drawing/2014/main" id="{6A8D406F-D1C8-2BD3-75B7-BA5194EC4627}"/>
              </a:ext>
            </a:extLst>
          </p:cNvPr>
          <p:cNvCxnSpPr>
            <a:cxnSpLocks/>
          </p:cNvCxnSpPr>
          <p:nvPr/>
        </p:nvCxnSpPr>
        <p:spPr>
          <a:xfrm>
            <a:off x="-264695" y="1822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ktangel med rundade hörn 11">
            <a:extLst>
              <a:ext uri="{FF2B5EF4-FFF2-40B4-BE49-F238E27FC236}">
                <a16:creationId xmlns:a16="http://schemas.microsoft.com/office/drawing/2014/main" id="{E95F2C2D-B8FA-2EF9-E71A-212FBF74A63C}"/>
              </a:ext>
            </a:extLst>
          </p:cNvPr>
          <p:cNvSpPr/>
          <p:nvPr/>
        </p:nvSpPr>
        <p:spPr>
          <a:xfrm>
            <a:off x="12510204" y="8797400"/>
            <a:ext cx="6341172"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rtlCol="0" anchor="ctr"/>
          <a:lstStyle/>
          <a:p>
            <a:r>
              <a:rPr lang="sv-SE" sz="2500" b="1">
                <a:solidFill>
                  <a:srgbClr val="F5EF88"/>
                </a:solidFill>
                <a:latin typeface="Montserrat SemiBold" pitchFamily="2" charset="77"/>
              </a:rPr>
              <a:t>Defensivt anfallsspel</a:t>
            </a:r>
          </a:p>
          <a:p>
            <a:endParaRPr lang="sv-SE" sz="2500">
              <a:solidFill>
                <a:schemeClr val="bg1"/>
              </a:solidFill>
              <a:latin typeface="Montserrat" panose="00000500000000000000" pitchFamily="2" charset="0"/>
            </a:endParaRPr>
          </a:p>
          <a:p>
            <a:r>
              <a:rPr lang="sv-SE" sz="2500">
                <a:solidFill>
                  <a:schemeClr val="bg1"/>
                </a:solidFill>
                <a:latin typeface="Montserrat" panose="00000500000000000000" pitchFamily="2" charset="0"/>
              </a:rPr>
              <a:t>Spelare som behärskar att spela med bollinnehav för att kontrollera match och motståndare. Används främst i syfte att ”stänga matcher”, framförallt på senare ungdomsnivå.</a:t>
            </a:r>
          </a:p>
        </p:txBody>
      </p:sp>
      <p:sp>
        <p:nvSpPr>
          <p:cNvPr id="3" name="Rektangel med rundade hörn 11">
            <a:extLst>
              <a:ext uri="{FF2B5EF4-FFF2-40B4-BE49-F238E27FC236}">
                <a16:creationId xmlns:a16="http://schemas.microsoft.com/office/drawing/2014/main" id="{EAA6BE61-C593-840A-4DB1-CACB995741C8}"/>
              </a:ext>
            </a:extLst>
          </p:cNvPr>
          <p:cNvSpPr/>
          <p:nvPr/>
        </p:nvSpPr>
        <p:spPr>
          <a:xfrm>
            <a:off x="6570111" y="8812687"/>
            <a:ext cx="5302097"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lstStyle/>
          <a:p>
            <a:r>
              <a:rPr lang="sv-SE" sz="2500" b="1">
                <a:solidFill>
                  <a:srgbClr val="F5EF88"/>
                </a:solidFill>
                <a:latin typeface="Montserrat SemiBold" pitchFamily="2" charset="77"/>
              </a:rPr>
              <a:t>Defensivt försvarsspel</a:t>
            </a:r>
          </a:p>
          <a:p>
            <a:endParaRPr lang="sv-SE" sz="2500">
              <a:solidFill>
                <a:schemeClr val="bg1"/>
              </a:solidFill>
              <a:latin typeface="Montserrat" panose="00000500000000000000" pitchFamily="2" charset="0"/>
            </a:endParaRPr>
          </a:p>
          <a:p>
            <a:r>
              <a:rPr lang="sv-SE" sz="2500">
                <a:solidFill>
                  <a:schemeClr val="bg1"/>
                </a:solidFill>
                <a:latin typeface="Montserrat" panose="00000500000000000000" pitchFamily="2" charset="0"/>
              </a:rPr>
              <a:t>Aggressiva spelare som arbetar hårt och visar offervilja att skydda målet. Ska utveckla förmågan att prioritera 1. Pressa - 2. Täcka</a:t>
            </a:r>
          </a:p>
        </p:txBody>
      </p:sp>
      <p:sp>
        <p:nvSpPr>
          <p:cNvPr id="7" name="Rektangel med rundade hörn 11">
            <a:extLst>
              <a:ext uri="{FF2B5EF4-FFF2-40B4-BE49-F238E27FC236}">
                <a16:creationId xmlns:a16="http://schemas.microsoft.com/office/drawing/2014/main" id="{8226620A-24F6-5903-45BA-A3FF3024345E}"/>
              </a:ext>
            </a:extLst>
          </p:cNvPr>
          <p:cNvSpPr/>
          <p:nvPr/>
        </p:nvSpPr>
        <p:spPr>
          <a:xfrm>
            <a:off x="6570111" y="5060048"/>
            <a:ext cx="5487437"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nchorCtr="0"/>
          <a:lstStyle/>
          <a:p>
            <a:r>
              <a:rPr lang="sv-SE" sz="2500" b="1">
                <a:solidFill>
                  <a:srgbClr val="F5EF88"/>
                </a:solidFill>
                <a:latin typeface="Montserrat SemiBold" pitchFamily="2" charset="77"/>
              </a:rPr>
              <a:t>Offensivt försvarsspel</a:t>
            </a:r>
          </a:p>
          <a:p>
            <a:endParaRPr lang="sv-SE" sz="2500">
              <a:solidFill>
                <a:schemeClr val="bg1"/>
              </a:solidFill>
              <a:latin typeface="Montserrat" panose="00000500000000000000" pitchFamily="2" charset="0"/>
            </a:endParaRPr>
          </a:p>
          <a:p>
            <a:r>
              <a:rPr lang="sv-SE" sz="2500">
                <a:solidFill>
                  <a:schemeClr val="bg1"/>
                </a:solidFill>
                <a:latin typeface="Montserrat" panose="00000500000000000000" pitchFamily="2" charset="0"/>
              </a:rPr>
              <a:t>Aktiva spelare som pressar sin motståndare över stora delar av planen. Löpvilja och aggressivitet ska främjas.</a:t>
            </a:r>
          </a:p>
        </p:txBody>
      </p:sp>
      <p:sp>
        <p:nvSpPr>
          <p:cNvPr id="8" name="Rektangel med rundade hörn 11">
            <a:extLst>
              <a:ext uri="{FF2B5EF4-FFF2-40B4-BE49-F238E27FC236}">
                <a16:creationId xmlns:a16="http://schemas.microsoft.com/office/drawing/2014/main" id="{37F1B69A-1D35-9A8D-C6DD-EA488A2AA119}"/>
              </a:ext>
            </a:extLst>
          </p:cNvPr>
          <p:cNvSpPr/>
          <p:nvPr/>
        </p:nvSpPr>
        <p:spPr>
          <a:xfrm>
            <a:off x="12510203" y="5060049"/>
            <a:ext cx="6793792"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lstStyle/>
          <a:p>
            <a:r>
              <a:rPr lang="sv-SE" sz="2500" b="1">
                <a:solidFill>
                  <a:srgbClr val="F5EF88"/>
                </a:solidFill>
                <a:latin typeface="Montserrat SemiBold" pitchFamily="2" charset="77"/>
              </a:rPr>
              <a:t>Offensivt anfallsspel</a:t>
            </a:r>
          </a:p>
          <a:p>
            <a:endParaRPr lang="sv-SE" sz="2500">
              <a:solidFill>
                <a:schemeClr val="bg1"/>
              </a:solidFill>
              <a:latin typeface="Montserrat" panose="00000500000000000000" pitchFamily="2" charset="0"/>
            </a:endParaRPr>
          </a:p>
          <a:p>
            <a:r>
              <a:rPr lang="sv-SE" sz="2500">
                <a:solidFill>
                  <a:schemeClr val="bg1"/>
                </a:solidFill>
                <a:latin typeface="Montserrat" panose="00000500000000000000" pitchFamily="2" charset="0"/>
              </a:rPr>
              <a:t>Spelare som vill göra saker med bollen och lär sig värdera aktioner mellan 1. Avsluta - 2. Utmana – </a:t>
            </a:r>
            <a:br>
              <a:rPr lang="sv-SE" sz="2500">
                <a:solidFill>
                  <a:schemeClr val="bg1"/>
                </a:solidFill>
                <a:latin typeface="Montserrat" panose="00000500000000000000" pitchFamily="2" charset="0"/>
              </a:rPr>
            </a:br>
            <a:r>
              <a:rPr lang="sv-SE" sz="2500">
                <a:solidFill>
                  <a:schemeClr val="bg1"/>
                </a:solidFill>
                <a:latin typeface="Montserrat" panose="00000500000000000000" pitchFamily="2" charset="0"/>
              </a:rPr>
              <a:t>3. Passa i den prioriteringsordningen.</a:t>
            </a:r>
          </a:p>
        </p:txBody>
      </p:sp>
      <p:sp>
        <p:nvSpPr>
          <p:cNvPr id="10" name="textruta 9">
            <a:extLst>
              <a:ext uri="{FF2B5EF4-FFF2-40B4-BE49-F238E27FC236}">
                <a16:creationId xmlns:a16="http://schemas.microsoft.com/office/drawing/2014/main" id="{299AD9D4-E610-E07B-5178-3D19983F0DBF}"/>
              </a:ext>
            </a:extLst>
          </p:cNvPr>
          <p:cNvSpPr txBox="1"/>
          <p:nvPr/>
        </p:nvSpPr>
        <p:spPr>
          <a:xfrm>
            <a:off x="10950843" y="4127871"/>
            <a:ext cx="2408025" cy="461665"/>
          </a:xfrm>
          <a:prstGeom prst="rect">
            <a:avLst/>
          </a:prstGeom>
          <a:noFill/>
          <a:ln>
            <a:noFill/>
          </a:ln>
        </p:spPr>
        <p:txBody>
          <a:bodyPr wrap="square" rtlCol="0">
            <a:spAutoFit/>
          </a:bodyPr>
          <a:lstStyle/>
          <a:p>
            <a:pPr algn="ctr" fontAlgn="base"/>
            <a:r>
              <a:rPr lang="sv-SE" sz="2400">
                <a:solidFill>
                  <a:schemeClr val="bg1"/>
                </a:solidFill>
                <a:latin typeface="Montserrat" panose="00000500000000000000" pitchFamily="2" charset="0"/>
              </a:rPr>
              <a:t>OFFENSIVT</a:t>
            </a:r>
          </a:p>
        </p:txBody>
      </p:sp>
      <p:sp>
        <p:nvSpPr>
          <p:cNvPr id="11" name="textruta 10">
            <a:extLst>
              <a:ext uri="{FF2B5EF4-FFF2-40B4-BE49-F238E27FC236}">
                <a16:creationId xmlns:a16="http://schemas.microsoft.com/office/drawing/2014/main" id="{6C209338-7696-7C24-4BF4-763FDA1DC302}"/>
              </a:ext>
            </a:extLst>
          </p:cNvPr>
          <p:cNvSpPr txBox="1"/>
          <p:nvPr/>
        </p:nvSpPr>
        <p:spPr>
          <a:xfrm>
            <a:off x="3683864" y="12348789"/>
            <a:ext cx="16992782" cy="461665"/>
          </a:xfrm>
          <a:prstGeom prst="rect">
            <a:avLst/>
          </a:prstGeom>
          <a:noFill/>
        </p:spPr>
        <p:txBody>
          <a:bodyPr wrap="square" rtlCol="0">
            <a:spAutoFit/>
          </a:bodyPr>
          <a:lstStyle/>
          <a:p>
            <a:pPr algn="ctr" fontAlgn="base"/>
            <a:r>
              <a:rPr lang="sv-SE" sz="2400">
                <a:solidFill>
                  <a:schemeClr val="bg1"/>
                </a:solidFill>
                <a:latin typeface="Montserrat" panose="00000500000000000000" pitchFamily="2" charset="0"/>
              </a:rPr>
              <a:t>DEFENSIVT</a:t>
            </a:r>
          </a:p>
        </p:txBody>
      </p:sp>
      <p:sp>
        <p:nvSpPr>
          <p:cNvPr id="15" name="textruta 14">
            <a:extLst>
              <a:ext uri="{FF2B5EF4-FFF2-40B4-BE49-F238E27FC236}">
                <a16:creationId xmlns:a16="http://schemas.microsoft.com/office/drawing/2014/main" id="{ACDE3ACD-8B7D-E982-53F4-82B1F86487F2}"/>
              </a:ext>
            </a:extLst>
          </p:cNvPr>
          <p:cNvSpPr txBox="1"/>
          <p:nvPr/>
        </p:nvSpPr>
        <p:spPr>
          <a:xfrm>
            <a:off x="18127117" y="8214382"/>
            <a:ext cx="2799103" cy="461665"/>
          </a:xfrm>
          <a:prstGeom prst="rect">
            <a:avLst/>
          </a:prstGeom>
          <a:noFill/>
          <a:ln>
            <a:noFill/>
          </a:ln>
        </p:spPr>
        <p:txBody>
          <a:bodyPr wrap="square" rtlCol="0">
            <a:spAutoFit/>
          </a:bodyPr>
          <a:lstStyle/>
          <a:p>
            <a:pPr algn="ctr" fontAlgn="base"/>
            <a:r>
              <a:rPr lang="sv-SE" sz="2400">
                <a:solidFill>
                  <a:schemeClr val="bg1"/>
                </a:solidFill>
                <a:latin typeface="Montserrat" panose="00000500000000000000" pitchFamily="2" charset="0"/>
              </a:rPr>
              <a:t>ANFALLSSPEL</a:t>
            </a:r>
          </a:p>
        </p:txBody>
      </p:sp>
      <p:sp>
        <p:nvSpPr>
          <p:cNvPr id="16" name="textruta 15">
            <a:extLst>
              <a:ext uri="{FF2B5EF4-FFF2-40B4-BE49-F238E27FC236}">
                <a16:creationId xmlns:a16="http://schemas.microsoft.com/office/drawing/2014/main" id="{B2CB539B-D187-A940-22F3-C2D8A6FF0657}"/>
              </a:ext>
            </a:extLst>
          </p:cNvPr>
          <p:cNvSpPr txBox="1"/>
          <p:nvPr/>
        </p:nvSpPr>
        <p:spPr>
          <a:xfrm>
            <a:off x="3276603" y="8214382"/>
            <a:ext cx="3164031" cy="461665"/>
          </a:xfrm>
          <a:prstGeom prst="rect">
            <a:avLst/>
          </a:prstGeom>
          <a:noFill/>
          <a:ln>
            <a:noFill/>
          </a:ln>
        </p:spPr>
        <p:txBody>
          <a:bodyPr wrap="square" rtlCol="0">
            <a:spAutoFit/>
          </a:bodyPr>
          <a:lstStyle/>
          <a:p>
            <a:pPr algn="ctr" fontAlgn="base"/>
            <a:r>
              <a:rPr lang="sv-SE" sz="2400">
                <a:solidFill>
                  <a:schemeClr val="bg1"/>
                </a:solidFill>
                <a:latin typeface="Montserrat" panose="00000500000000000000" pitchFamily="2" charset="0"/>
              </a:rPr>
              <a:t>FÖRSVARSSPEL</a:t>
            </a:r>
          </a:p>
        </p:txBody>
      </p:sp>
      <p:cxnSp>
        <p:nvCxnSpPr>
          <p:cNvPr id="19" name="Rak 18">
            <a:extLst>
              <a:ext uri="{FF2B5EF4-FFF2-40B4-BE49-F238E27FC236}">
                <a16:creationId xmlns:a16="http://schemas.microsoft.com/office/drawing/2014/main" id="{BDC91017-72DC-97FC-A046-73D5AE90C878}"/>
              </a:ext>
            </a:extLst>
          </p:cNvPr>
          <p:cNvCxnSpPr>
            <a:cxnSpLocks/>
            <a:endCxn id="15" idx="1"/>
          </p:cNvCxnSpPr>
          <p:nvPr/>
        </p:nvCxnSpPr>
        <p:spPr>
          <a:xfrm>
            <a:off x="6570111" y="8445215"/>
            <a:ext cx="1155700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ak 23">
            <a:extLst>
              <a:ext uri="{FF2B5EF4-FFF2-40B4-BE49-F238E27FC236}">
                <a16:creationId xmlns:a16="http://schemas.microsoft.com/office/drawing/2014/main" id="{1E2E030D-5C12-6191-6519-62353CBBC296}"/>
              </a:ext>
            </a:extLst>
          </p:cNvPr>
          <p:cNvCxnSpPr>
            <a:cxnSpLocks/>
          </p:cNvCxnSpPr>
          <p:nvPr/>
        </p:nvCxnSpPr>
        <p:spPr>
          <a:xfrm>
            <a:off x="12191378" y="4877233"/>
            <a:ext cx="0" cy="72381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ktangel med rundade hörn 11">
            <a:extLst>
              <a:ext uri="{FF2B5EF4-FFF2-40B4-BE49-F238E27FC236}">
                <a16:creationId xmlns:a16="http://schemas.microsoft.com/office/drawing/2014/main" id="{4A217AD8-9C83-2B15-8FB6-947F28801522}"/>
              </a:ext>
            </a:extLst>
          </p:cNvPr>
          <p:cNvSpPr/>
          <p:nvPr/>
        </p:nvSpPr>
        <p:spPr>
          <a:xfrm>
            <a:off x="3811301" y="9499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sv-SE" sz="8500">
                <a:latin typeface="Mongoose Regular" panose="02000000000000000000" pitchFamily="2" charset="77"/>
              </a:rPr>
              <a:t>SPELARVISION</a:t>
            </a:r>
          </a:p>
          <a:p>
            <a:pPr algn="ctr"/>
            <a:r>
              <a:rPr lang="sv-SE" sz="3200" b="1">
                <a:solidFill>
                  <a:srgbClr val="F5EF88"/>
                </a:solidFill>
                <a:latin typeface="Montserrat SemiBold" pitchFamily="2" charset="77"/>
              </a:rPr>
              <a:t>Vad vill vi utveckla för spelare?</a:t>
            </a:r>
          </a:p>
          <a:p>
            <a:pPr algn="ctr"/>
            <a:endParaRPr lang="sv-SE" sz="2400">
              <a:solidFill>
                <a:schemeClr val="bg1"/>
              </a:solidFill>
              <a:latin typeface="Montserrat Light" pitchFamily="2" charset="77"/>
            </a:endParaRPr>
          </a:p>
          <a:p>
            <a:pPr algn="ctr"/>
            <a:r>
              <a:rPr lang="sv-SE" sz="2400">
                <a:solidFill>
                  <a:schemeClr val="bg1"/>
                </a:solidFill>
                <a:latin typeface="Montserrat Light" pitchFamily="2" charset="77"/>
              </a:rPr>
              <a:t>Skapa möjligheter för spelaren att få göra många moment samtidigt. </a:t>
            </a:r>
          </a:p>
          <a:p>
            <a:pPr algn="ctr"/>
            <a:r>
              <a:rPr lang="sv-SE" sz="2400">
                <a:solidFill>
                  <a:schemeClr val="bg1"/>
                </a:solidFill>
                <a:latin typeface="Montserrat Light" pitchFamily="2" charset="77"/>
              </a:rPr>
              <a:t>Fleraktionsprincipen blir ett begrepp som kan vägleda. </a:t>
            </a:r>
          </a:p>
          <a:p>
            <a:pPr algn="ctr"/>
            <a:endParaRPr lang="sv-SE" sz="3200" b="1">
              <a:solidFill>
                <a:srgbClr val="F5EF88"/>
              </a:solidFill>
              <a:latin typeface="Montserrat SemiBold" pitchFamily="2" charset="77"/>
            </a:endParaRPr>
          </a:p>
        </p:txBody>
      </p:sp>
      <p:cxnSp>
        <p:nvCxnSpPr>
          <p:cNvPr id="9" name="Rak 8">
            <a:extLst>
              <a:ext uri="{FF2B5EF4-FFF2-40B4-BE49-F238E27FC236}">
                <a16:creationId xmlns:a16="http://schemas.microsoft.com/office/drawing/2014/main" id="{2F3A2855-E277-3C92-6410-A40E1155AD32}"/>
              </a:ext>
            </a:extLst>
          </p:cNvPr>
          <p:cNvCxnSpPr>
            <a:cxnSpLocks/>
          </p:cNvCxnSpPr>
          <p:nvPr/>
        </p:nvCxnSpPr>
        <p:spPr>
          <a:xfrm>
            <a:off x="-264695" y="3774405"/>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latshållare för bildnummer 3">
            <a:extLst>
              <a:ext uri="{FF2B5EF4-FFF2-40B4-BE49-F238E27FC236}">
                <a16:creationId xmlns:a16="http://schemas.microsoft.com/office/drawing/2014/main" id="{FDA18167-350A-CA12-6277-A0F665A43685}"/>
              </a:ext>
            </a:extLst>
          </p:cNvPr>
          <p:cNvSpPr>
            <a:spLocks noGrp="1"/>
          </p:cNvSpPr>
          <p:nvPr>
            <p:ph type="sldNum" sz="quarter" idx="12"/>
          </p:nvPr>
        </p:nvSpPr>
        <p:spPr/>
        <p:txBody>
          <a:bodyPr/>
          <a:lstStyle/>
          <a:p>
            <a:fld id="{5F919A4E-C2E9-6148-8511-58460454BFB7}" type="slidenum">
              <a:rPr lang="sv-SE" smtClean="0"/>
              <a:t>12</a:t>
            </a:fld>
            <a:endParaRPr lang="sv-SE"/>
          </a:p>
        </p:txBody>
      </p:sp>
      <p:sp>
        <p:nvSpPr>
          <p:cNvPr id="6" name="textruta 5">
            <a:extLst>
              <a:ext uri="{FF2B5EF4-FFF2-40B4-BE49-F238E27FC236}">
                <a16:creationId xmlns:a16="http://schemas.microsoft.com/office/drawing/2014/main" id="{A7DC4136-7A1D-E8CE-2657-667DCFADBC8A}"/>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706523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11F3D4F-FAB6-1FCF-A6B7-778B7A2BCCC6}"/>
              </a:ext>
            </a:extLst>
          </p:cNvPr>
          <p:cNvSpPr>
            <a:spLocks noGrp="1"/>
          </p:cNvSpPr>
          <p:nvPr>
            <p:ph type="title" idx="4294967295"/>
          </p:nvPr>
        </p:nvSpPr>
        <p:spPr>
          <a:xfrm>
            <a:off x="1689651" y="4514850"/>
            <a:ext cx="21029613" cy="2649538"/>
          </a:xfrm>
        </p:spPr>
        <p:txBody>
          <a:bodyPr>
            <a:normAutofit/>
          </a:bodyPr>
          <a:lstStyle/>
          <a:p>
            <a:pPr algn="ctr"/>
            <a:r>
              <a:rPr lang="sv-SE" sz="15999">
                <a:solidFill>
                  <a:srgbClr val="F5EF88"/>
                </a:solidFill>
                <a:latin typeface="Mongoose Regular" panose="02000000000000000000" pitchFamily="2" charset="77"/>
              </a:rPr>
              <a:t>UTBILDNINGSMILJÖ</a:t>
            </a:r>
          </a:p>
        </p:txBody>
      </p:sp>
      <p:sp>
        <p:nvSpPr>
          <p:cNvPr id="2" name="textruta 1">
            <a:extLst>
              <a:ext uri="{FF2B5EF4-FFF2-40B4-BE49-F238E27FC236}">
                <a16:creationId xmlns:a16="http://schemas.microsoft.com/office/drawing/2014/main" id="{28A82F4F-3D94-A517-35C1-0B815B8BD1DB}"/>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67126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F3DB8822-0CD6-4698-8A99-D441964333E6}"/>
              </a:ext>
            </a:extLst>
          </p:cNvPr>
          <p:cNvSpPr txBox="1"/>
          <p:nvPr/>
        </p:nvSpPr>
        <p:spPr>
          <a:xfrm>
            <a:off x="1342109" y="3908760"/>
            <a:ext cx="12363124" cy="5755422"/>
          </a:xfrm>
          <a:prstGeom prst="rect">
            <a:avLst/>
          </a:prstGeom>
          <a:noFill/>
          <a:ln w="12700">
            <a:noFill/>
          </a:ln>
        </p:spPr>
        <p:txBody>
          <a:bodyPr wrap="square" lIns="91440" tIns="45720" rIns="91440" bIns="45720" anchor="t">
            <a:spAutoFit/>
          </a:bodyPr>
          <a:lstStyle/>
          <a:p>
            <a:pPr marL="570865" indent="-570865" fontAlgn="base">
              <a:buFontTx/>
              <a:buChar char="-"/>
            </a:pPr>
            <a:endParaRPr lang="sv-SE" sz="3200">
              <a:solidFill>
                <a:schemeClr val="bg1"/>
              </a:solidFill>
              <a:latin typeface="Montserrat Light" pitchFamily="2" charset="77"/>
            </a:endParaRPr>
          </a:p>
          <a:p>
            <a:pPr fontAlgn="base"/>
            <a:r>
              <a:rPr lang="sv-SE" sz="3200">
                <a:solidFill>
                  <a:schemeClr val="bg1"/>
                </a:solidFill>
                <a:latin typeface="Montserrat Light"/>
              </a:rPr>
              <a:t>Skapa en tydlighet för ledare och spelare vad som tränas och varför. Skapa enkla moment som är enkla att utvärdera och ge feedback på. Det blir ett bra pedagogiskt verktyg för samtliga inblandade</a:t>
            </a:r>
          </a:p>
          <a:p>
            <a:pPr fontAlgn="base"/>
            <a:endParaRPr lang="sv-SE" sz="3200">
              <a:solidFill>
                <a:schemeClr val="bg1"/>
              </a:solidFill>
              <a:latin typeface="Montserrat Light" pitchFamily="2" charset="77"/>
            </a:endParaRPr>
          </a:p>
          <a:p>
            <a:pPr marL="539750" indent="-539750" fontAlgn="base">
              <a:lnSpc>
                <a:spcPct val="150000"/>
              </a:lnSpc>
              <a:buFont typeface="+mj-lt"/>
              <a:buAutoNum type="arabicPeriod"/>
            </a:pPr>
            <a:r>
              <a:rPr lang="sv-SE" sz="3200">
                <a:solidFill>
                  <a:schemeClr val="bg1"/>
                </a:solidFill>
                <a:latin typeface="Montserrat Light"/>
              </a:rPr>
              <a:t>Vad tränar vi på och varför? </a:t>
            </a:r>
            <a:endParaRPr lang="sv-SE" sz="3200">
              <a:solidFill>
                <a:schemeClr val="bg1"/>
              </a:solidFill>
              <a:latin typeface="Montserrat Light" pitchFamily="2" charset="77"/>
            </a:endParaRPr>
          </a:p>
          <a:p>
            <a:pPr marL="539750" indent="-539750" fontAlgn="base">
              <a:buFont typeface="+mj-lt"/>
              <a:buAutoNum type="arabicPeriod"/>
            </a:pPr>
            <a:r>
              <a:rPr lang="sv-SE" sz="3200">
                <a:solidFill>
                  <a:schemeClr val="bg1"/>
                </a:solidFill>
                <a:latin typeface="Montserrat Light"/>
              </a:rPr>
              <a:t>Feedback på fokuspunkter. </a:t>
            </a:r>
          </a:p>
          <a:p>
            <a:pPr fontAlgn="base"/>
            <a:r>
              <a:rPr lang="sv-SE" sz="3200">
                <a:solidFill>
                  <a:schemeClr val="bg1"/>
                </a:solidFill>
                <a:latin typeface="Montserrat Light"/>
              </a:rPr>
              <a:t>     (Ex på fokuspunkter från </a:t>
            </a:r>
            <a:r>
              <a:rPr lang="sv-SE" sz="3200" err="1">
                <a:solidFill>
                  <a:schemeClr val="bg1"/>
                </a:solidFill>
                <a:latin typeface="Montserrat Light"/>
              </a:rPr>
              <a:t>slide</a:t>
            </a:r>
            <a:r>
              <a:rPr lang="sv-SE" sz="3200">
                <a:solidFill>
                  <a:schemeClr val="bg1"/>
                </a:solidFill>
                <a:latin typeface="Montserrat Light"/>
              </a:rPr>
              <a:t> 20)</a:t>
            </a:r>
          </a:p>
          <a:p>
            <a:pPr marL="539750" indent="-539750" fontAlgn="base">
              <a:buFontTx/>
              <a:buChar char="-"/>
            </a:pPr>
            <a:endParaRPr lang="sv-SE" sz="3200">
              <a:solidFill>
                <a:schemeClr val="bg1"/>
              </a:solidFill>
              <a:latin typeface="Montserrat Light" pitchFamily="2" charset="77"/>
            </a:endParaRPr>
          </a:p>
          <a:p>
            <a:pPr marL="570865" indent="-570865" fontAlgn="base">
              <a:buFontTx/>
              <a:buChar char="-"/>
            </a:pPr>
            <a:endParaRPr lang="sv-SE" sz="3200">
              <a:solidFill>
                <a:schemeClr val="bg1"/>
              </a:solidFill>
              <a:latin typeface="Montserrat Light" pitchFamily="2" charset="77"/>
            </a:endParaRPr>
          </a:p>
        </p:txBody>
      </p:sp>
      <p:sp>
        <p:nvSpPr>
          <p:cNvPr id="2" name="Rubrik 1">
            <a:extLst>
              <a:ext uri="{FF2B5EF4-FFF2-40B4-BE49-F238E27FC236}">
                <a16:creationId xmlns:a16="http://schemas.microsoft.com/office/drawing/2014/main" id="{559563D3-5E26-8CA0-22EA-50F317C19485}"/>
              </a:ext>
            </a:extLst>
          </p:cNvPr>
          <p:cNvSpPr>
            <a:spLocks noGrp="1"/>
          </p:cNvSpPr>
          <p:nvPr>
            <p:ph type="title"/>
          </p:nvPr>
        </p:nvSpPr>
        <p:spPr>
          <a:xfrm>
            <a:off x="349586" y="974631"/>
            <a:ext cx="21029831" cy="2650953"/>
          </a:xfrm>
        </p:spPr>
        <p:txBody>
          <a:bodyPr>
            <a:normAutofit/>
          </a:bodyPr>
          <a:lstStyle/>
          <a:p>
            <a:r>
              <a:rPr lang="sv-SE" sz="9000">
                <a:solidFill>
                  <a:srgbClr val="F5EF88"/>
                </a:solidFill>
                <a:latin typeface="Mongoose Regular" panose="02000000000000000000" pitchFamily="2" charset="77"/>
              </a:rPr>
              <a:t>SYFTE MED TRÄNING &amp; ÖVNING</a:t>
            </a:r>
          </a:p>
        </p:txBody>
      </p:sp>
      <p:pic>
        <p:nvPicPr>
          <p:cNvPr id="19" name="Bildobjekt 18" descr="En bild som visar cirkel, konst, mörker, skärmbild&#10;&#10;Automatiskt genererad beskrivning">
            <a:extLst>
              <a:ext uri="{FF2B5EF4-FFF2-40B4-BE49-F238E27FC236}">
                <a16:creationId xmlns:a16="http://schemas.microsoft.com/office/drawing/2014/main" id="{6BE8B4B7-8B1E-584B-5E64-C69F4EC1A268}"/>
              </a:ext>
            </a:extLst>
          </p:cNvPr>
          <p:cNvPicPr>
            <a:picLocks noChangeAspect="1"/>
          </p:cNvPicPr>
          <p:nvPr/>
        </p:nvPicPr>
        <p:blipFill>
          <a:blip r:embed="rId3"/>
          <a:stretch>
            <a:fillRect/>
          </a:stretch>
        </p:blipFill>
        <p:spPr>
          <a:xfrm>
            <a:off x="8051987" y="691455"/>
            <a:ext cx="23734576" cy="16792002"/>
          </a:xfrm>
          <a:prstGeom prst="rect">
            <a:avLst/>
          </a:prstGeom>
        </p:spPr>
      </p:pic>
      <p:sp>
        <p:nvSpPr>
          <p:cNvPr id="3" name="Platshållare för bildnummer 2">
            <a:extLst>
              <a:ext uri="{FF2B5EF4-FFF2-40B4-BE49-F238E27FC236}">
                <a16:creationId xmlns:a16="http://schemas.microsoft.com/office/drawing/2014/main" id="{65F20C0B-FF48-0CFF-3956-7B0345DA2365}"/>
              </a:ext>
            </a:extLst>
          </p:cNvPr>
          <p:cNvSpPr>
            <a:spLocks noGrp="1"/>
          </p:cNvSpPr>
          <p:nvPr>
            <p:ph type="sldNum" sz="quarter" idx="12"/>
          </p:nvPr>
        </p:nvSpPr>
        <p:spPr/>
        <p:txBody>
          <a:bodyPr/>
          <a:lstStyle/>
          <a:p>
            <a:fld id="{5F919A4E-C2E9-6148-8511-58460454BFB7}" type="slidenum">
              <a:rPr lang="sv-SE" smtClean="0"/>
              <a:t>14</a:t>
            </a:fld>
            <a:endParaRPr lang="sv-SE"/>
          </a:p>
        </p:txBody>
      </p:sp>
      <p:sp>
        <p:nvSpPr>
          <p:cNvPr id="4" name="textruta 3">
            <a:extLst>
              <a:ext uri="{FF2B5EF4-FFF2-40B4-BE49-F238E27FC236}">
                <a16:creationId xmlns:a16="http://schemas.microsoft.com/office/drawing/2014/main" id="{895D370B-2D6C-C3C9-2755-A5D14965B099}"/>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880709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9563D3-5E26-8CA0-22EA-50F317C19485}"/>
              </a:ext>
            </a:extLst>
          </p:cNvPr>
          <p:cNvSpPr>
            <a:spLocks noGrp="1"/>
          </p:cNvSpPr>
          <p:nvPr>
            <p:ph type="title"/>
          </p:nvPr>
        </p:nvSpPr>
        <p:spPr>
          <a:xfrm>
            <a:off x="1675497" y="1417310"/>
            <a:ext cx="21029831" cy="2650953"/>
          </a:xfrm>
        </p:spPr>
        <p:txBody>
          <a:bodyPr>
            <a:normAutofit/>
          </a:bodyPr>
          <a:lstStyle/>
          <a:p>
            <a:r>
              <a:rPr lang="sv-SE" sz="9000">
                <a:solidFill>
                  <a:srgbClr val="F5EF88"/>
                </a:solidFill>
                <a:latin typeface="Mongoose Regular" panose="02000000000000000000" pitchFamily="2" charset="77"/>
              </a:rPr>
              <a:t>INTENSITET &amp; FLÖDE</a:t>
            </a:r>
          </a:p>
        </p:txBody>
      </p:sp>
      <p:sp>
        <p:nvSpPr>
          <p:cNvPr id="3" name="Platshållare för bildnummer 2">
            <a:extLst>
              <a:ext uri="{FF2B5EF4-FFF2-40B4-BE49-F238E27FC236}">
                <a16:creationId xmlns:a16="http://schemas.microsoft.com/office/drawing/2014/main" id="{376B4913-FA63-3951-80BA-1197E7FB2B55}"/>
              </a:ext>
            </a:extLst>
          </p:cNvPr>
          <p:cNvSpPr>
            <a:spLocks noGrp="1"/>
          </p:cNvSpPr>
          <p:nvPr>
            <p:ph type="sldNum" sz="quarter" idx="12"/>
          </p:nvPr>
        </p:nvSpPr>
        <p:spPr/>
        <p:txBody>
          <a:bodyPr/>
          <a:lstStyle/>
          <a:p>
            <a:fld id="{5F919A4E-C2E9-6148-8511-58460454BFB7}" type="slidenum">
              <a:rPr lang="sv-SE" smtClean="0"/>
              <a:t>15</a:t>
            </a:fld>
            <a:endParaRPr lang="sv-SE"/>
          </a:p>
        </p:txBody>
      </p:sp>
      <p:sp>
        <p:nvSpPr>
          <p:cNvPr id="4" name="textruta 3">
            <a:extLst>
              <a:ext uri="{FF2B5EF4-FFF2-40B4-BE49-F238E27FC236}">
                <a16:creationId xmlns:a16="http://schemas.microsoft.com/office/drawing/2014/main" id="{9173DED6-9363-D377-1315-56BBE7DE206F}"/>
              </a:ext>
            </a:extLst>
          </p:cNvPr>
          <p:cNvSpPr txBox="1"/>
          <p:nvPr/>
        </p:nvSpPr>
        <p:spPr>
          <a:xfrm>
            <a:off x="13540467" y="3933229"/>
            <a:ext cx="10507431"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3200">
                <a:solidFill>
                  <a:srgbClr val="FFFFFF"/>
                </a:solidFill>
                <a:latin typeface="Montserrat SemiBold"/>
                <a:cs typeface="Segoe UI"/>
              </a:rPr>
              <a:t>​</a:t>
            </a:r>
            <a:r>
              <a:rPr lang="sv-SE" sz="3200" b="1">
                <a:solidFill>
                  <a:srgbClr val="FFFFFF"/>
                </a:solidFill>
                <a:latin typeface="Montserrat SemiBold"/>
                <a:cs typeface="Segoe UI"/>
              </a:rPr>
              <a:t>Intensitet/Flöde/10 000 touch</a:t>
            </a:r>
            <a:r>
              <a:rPr lang="sv-SE" sz="3200">
                <a:solidFill>
                  <a:srgbClr val="FFFFFF"/>
                </a:solidFill>
                <a:latin typeface="Montserrat SemiBold"/>
                <a:cs typeface="Segoe UI"/>
              </a:rPr>
              <a:t>​</a:t>
            </a:r>
            <a:endParaRPr lang="sv-SE"/>
          </a:p>
          <a:p>
            <a:pPr>
              <a:buAutoNum type="arabicPeriod"/>
            </a:pPr>
            <a:r>
              <a:rPr lang="sv-SE" sz="3200">
                <a:solidFill>
                  <a:srgbClr val="FFFFFF"/>
                </a:solidFill>
                <a:latin typeface="Montserrat Light"/>
                <a:cs typeface="Arial"/>
              </a:rPr>
              <a:t> Ingen väntetid​</a:t>
            </a:r>
          </a:p>
          <a:p>
            <a:pPr>
              <a:buAutoNum type="arabicPeriod"/>
            </a:pPr>
            <a:r>
              <a:rPr lang="sv-SE" sz="3200">
                <a:solidFill>
                  <a:srgbClr val="FFFFFF"/>
                </a:solidFill>
                <a:latin typeface="Montserrat Light"/>
                <a:cs typeface="Arial"/>
              </a:rPr>
              <a:t> Få spelare/boll​</a:t>
            </a:r>
          </a:p>
          <a:p>
            <a:pPr>
              <a:buAutoNum type="arabicPeriod"/>
            </a:pPr>
            <a:r>
              <a:rPr lang="sv-SE" sz="3200">
                <a:solidFill>
                  <a:srgbClr val="FFFFFF"/>
                </a:solidFill>
                <a:latin typeface="Montserrat Light"/>
                <a:cs typeface="Arial"/>
              </a:rPr>
              <a:t> Rotationer​</a:t>
            </a:r>
          </a:p>
          <a:p>
            <a:pPr>
              <a:buAutoNum type="arabicPeriod"/>
            </a:pPr>
            <a:r>
              <a:rPr lang="sv-SE" sz="3200">
                <a:solidFill>
                  <a:srgbClr val="FFFFFF"/>
                </a:solidFill>
                <a:latin typeface="Montserrat Light"/>
                <a:cs typeface="Arial"/>
              </a:rPr>
              <a:t> Övergång mellan övningar ​</a:t>
            </a:r>
          </a:p>
          <a:p>
            <a:pPr>
              <a:buAutoNum type="arabicPeriod"/>
            </a:pPr>
            <a:r>
              <a:rPr lang="sv-SE" sz="3200">
                <a:solidFill>
                  <a:srgbClr val="FFFFFF"/>
                </a:solidFill>
                <a:latin typeface="Montserrat Light"/>
                <a:cs typeface="Arial"/>
              </a:rPr>
              <a:t> Aktionsfrekvens/aktioner per tidsenhet​</a:t>
            </a:r>
          </a:p>
          <a:p>
            <a:pPr>
              <a:buAutoNum type="arabicPeriod"/>
            </a:pPr>
            <a:r>
              <a:rPr lang="sv-SE" sz="3200">
                <a:solidFill>
                  <a:srgbClr val="FFFFFF"/>
                </a:solidFill>
                <a:latin typeface="Montserrat Light"/>
                <a:cs typeface="Arial"/>
              </a:rPr>
              <a:t> Andel aktiva spelare​</a:t>
            </a:r>
          </a:p>
          <a:p>
            <a:r>
              <a:rPr lang="sv-SE" sz="3200">
                <a:solidFill>
                  <a:srgbClr val="FFFFFF"/>
                </a:solidFill>
                <a:latin typeface="Montserrat Light"/>
                <a:cs typeface="Segoe UI"/>
              </a:rPr>
              <a:t>7. Spelare per kvadratmeter</a:t>
            </a:r>
          </a:p>
        </p:txBody>
      </p:sp>
      <p:sp>
        <p:nvSpPr>
          <p:cNvPr id="5" name="textruta 4">
            <a:extLst>
              <a:ext uri="{FF2B5EF4-FFF2-40B4-BE49-F238E27FC236}">
                <a16:creationId xmlns:a16="http://schemas.microsoft.com/office/drawing/2014/main" id="{BA4D21DD-23E0-A432-038F-EF7284071176}"/>
              </a:ext>
            </a:extLst>
          </p:cNvPr>
          <p:cNvSpPr txBox="1"/>
          <p:nvPr/>
        </p:nvSpPr>
        <p:spPr>
          <a:xfrm>
            <a:off x="1257891" y="4069399"/>
            <a:ext cx="11842335"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3200">
                <a:solidFill>
                  <a:srgbClr val="FFFFFF"/>
                </a:solidFill>
                <a:latin typeface="Montserrat Light"/>
              </a:rPr>
              <a:t>Att skapa en miljö som är så effektiv som möjligt genom att ha välplanerade moment grundar ofta för en bättre utbildningsmiljö. Tillämpa 1-7 för en bättre intensitet på träningen och ett bättre flöde.</a:t>
            </a:r>
            <a:endParaRPr lang="sv-SE"/>
          </a:p>
        </p:txBody>
      </p:sp>
      <p:sp>
        <p:nvSpPr>
          <p:cNvPr id="6" name="textruta 5">
            <a:extLst>
              <a:ext uri="{FF2B5EF4-FFF2-40B4-BE49-F238E27FC236}">
                <a16:creationId xmlns:a16="http://schemas.microsoft.com/office/drawing/2014/main" id="{517F2084-CC14-FFDF-E285-A71092738AC3}"/>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663219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F3DB8822-0CD6-4698-8A99-D441964333E6}"/>
              </a:ext>
            </a:extLst>
          </p:cNvPr>
          <p:cNvSpPr txBox="1"/>
          <p:nvPr/>
        </p:nvSpPr>
        <p:spPr>
          <a:xfrm>
            <a:off x="1720850" y="4596475"/>
            <a:ext cx="9643048" cy="2600712"/>
          </a:xfrm>
          <a:prstGeom prst="rect">
            <a:avLst/>
          </a:prstGeom>
          <a:noFill/>
          <a:ln w="12700">
            <a:noFill/>
          </a:ln>
        </p:spPr>
        <p:txBody>
          <a:bodyPr wrap="square" lIns="91440" tIns="45720" rIns="91440" bIns="45720" anchor="t">
            <a:spAutoFit/>
          </a:bodyPr>
          <a:lstStyle/>
          <a:p>
            <a:pPr fontAlgn="base"/>
            <a:r>
              <a:rPr lang="sv-SE" sz="2400">
                <a:solidFill>
                  <a:schemeClr val="bg1"/>
                </a:solidFill>
                <a:latin typeface="Montserrat Light"/>
              </a:rPr>
              <a:t>För att skapa en god utbildningsmiljö krävs en tydlig målbild. Med denna målbild är det enklare att förstå vad som ska läras ut och hur, det vill säga det didaktiska perspektivet. </a:t>
            </a:r>
            <a:endParaRPr lang="sv-SE" sz="2400">
              <a:solidFill>
                <a:schemeClr val="bg1"/>
              </a:solidFill>
              <a:latin typeface="Montserrat Light" pitchFamily="2" charset="77"/>
            </a:endParaRPr>
          </a:p>
          <a:p>
            <a:pPr fontAlgn="base"/>
            <a:endParaRPr lang="sv-SE" sz="2600" b="1">
              <a:solidFill>
                <a:schemeClr val="bg1"/>
              </a:solidFill>
              <a:latin typeface="Montserrat SemiBold" pitchFamily="2" charset="77"/>
            </a:endParaRPr>
          </a:p>
          <a:p>
            <a:pPr fontAlgn="base">
              <a:lnSpc>
                <a:spcPct val="150000"/>
              </a:lnSpc>
            </a:pPr>
            <a:r>
              <a:rPr lang="sv-SE" sz="2600" b="1">
                <a:solidFill>
                  <a:schemeClr val="bg1"/>
                </a:solidFill>
                <a:latin typeface="Montserrat SemiBold" pitchFamily="2" charset="77"/>
              </a:rPr>
              <a:t>Var ska vi?</a:t>
            </a:r>
          </a:p>
          <a:p>
            <a:pPr marL="570865" indent="-570865" fontAlgn="base">
              <a:buFontTx/>
              <a:buChar char="-"/>
            </a:pPr>
            <a:endParaRPr lang="sv-SE" sz="2600">
              <a:solidFill>
                <a:schemeClr val="bg1"/>
              </a:solidFill>
              <a:latin typeface="Montserrat Light" pitchFamily="2" charset="77"/>
            </a:endParaRPr>
          </a:p>
        </p:txBody>
      </p:sp>
      <p:sp>
        <p:nvSpPr>
          <p:cNvPr id="2" name="Rubrik 1">
            <a:extLst>
              <a:ext uri="{FF2B5EF4-FFF2-40B4-BE49-F238E27FC236}">
                <a16:creationId xmlns:a16="http://schemas.microsoft.com/office/drawing/2014/main" id="{559563D3-5E26-8CA0-22EA-50F317C19485}"/>
              </a:ext>
            </a:extLst>
          </p:cNvPr>
          <p:cNvSpPr>
            <a:spLocks noGrp="1"/>
          </p:cNvSpPr>
          <p:nvPr>
            <p:ph type="title"/>
          </p:nvPr>
        </p:nvSpPr>
        <p:spPr>
          <a:xfrm>
            <a:off x="1635125" y="2495550"/>
            <a:ext cx="21029831" cy="2650953"/>
          </a:xfrm>
        </p:spPr>
        <p:txBody>
          <a:bodyPr>
            <a:normAutofit/>
          </a:bodyPr>
          <a:lstStyle/>
          <a:p>
            <a:r>
              <a:rPr lang="sv-SE" sz="9000">
                <a:solidFill>
                  <a:srgbClr val="F5EF88"/>
                </a:solidFill>
                <a:latin typeface="Mongoose Regular" panose="02000000000000000000" pitchFamily="2" charset="77"/>
              </a:rPr>
              <a:t>RIKTNINGSRIK MILJÖ</a:t>
            </a:r>
          </a:p>
        </p:txBody>
      </p:sp>
      <p:pic>
        <p:nvPicPr>
          <p:cNvPr id="4" name="Bildobjekt 3" descr="En bild som visar cirkel, konst, mörker, skärmbild&#10;&#10;Automatiskt genererad beskrivning">
            <a:extLst>
              <a:ext uri="{FF2B5EF4-FFF2-40B4-BE49-F238E27FC236}">
                <a16:creationId xmlns:a16="http://schemas.microsoft.com/office/drawing/2014/main" id="{0B0A32D9-C451-645F-7C57-510970118CC7}"/>
              </a:ext>
            </a:extLst>
          </p:cNvPr>
          <p:cNvPicPr>
            <a:picLocks noChangeAspect="1"/>
          </p:cNvPicPr>
          <p:nvPr/>
        </p:nvPicPr>
        <p:blipFill>
          <a:blip r:embed="rId3"/>
          <a:stretch>
            <a:fillRect/>
          </a:stretch>
        </p:blipFill>
        <p:spPr>
          <a:xfrm>
            <a:off x="7074396" y="-494414"/>
            <a:ext cx="23727223" cy="16786800"/>
          </a:xfrm>
          <a:prstGeom prst="rect">
            <a:avLst/>
          </a:prstGeom>
        </p:spPr>
      </p:pic>
      <p:sp>
        <p:nvSpPr>
          <p:cNvPr id="3" name="Platshållare för bildnummer 2">
            <a:extLst>
              <a:ext uri="{FF2B5EF4-FFF2-40B4-BE49-F238E27FC236}">
                <a16:creationId xmlns:a16="http://schemas.microsoft.com/office/drawing/2014/main" id="{510F16FA-FB54-842B-C337-5C661C0FABF8}"/>
              </a:ext>
            </a:extLst>
          </p:cNvPr>
          <p:cNvSpPr>
            <a:spLocks noGrp="1"/>
          </p:cNvSpPr>
          <p:nvPr>
            <p:ph type="sldNum" sz="quarter" idx="12"/>
          </p:nvPr>
        </p:nvSpPr>
        <p:spPr/>
        <p:txBody>
          <a:bodyPr/>
          <a:lstStyle/>
          <a:p>
            <a:fld id="{5F919A4E-C2E9-6148-8511-58460454BFB7}" type="slidenum">
              <a:rPr lang="sv-SE" smtClean="0"/>
              <a:t>16</a:t>
            </a:fld>
            <a:endParaRPr lang="sv-SE"/>
          </a:p>
        </p:txBody>
      </p:sp>
      <p:sp>
        <p:nvSpPr>
          <p:cNvPr id="5" name="textruta 4">
            <a:extLst>
              <a:ext uri="{FF2B5EF4-FFF2-40B4-BE49-F238E27FC236}">
                <a16:creationId xmlns:a16="http://schemas.microsoft.com/office/drawing/2014/main" id="{7E360938-F2E7-9890-B3F3-5EEDE60FFEC1}"/>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004747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1D990AE0-C2FA-4BC1-B6AB-2C48FB0E842A}"/>
              </a:ext>
            </a:extLst>
          </p:cNvPr>
          <p:cNvSpPr>
            <a:spLocks noChangeAspect="1"/>
          </p:cNvSpPr>
          <p:nvPr/>
        </p:nvSpPr>
        <p:spPr>
          <a:xfrm flipH="1" flipV="1">
            <a:off x="2664986" y="3812633"/>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2" name="Ellips 11">
            <a:extLst>
              <a:ext uri="{FF2B5EF4-FFF2-40B4-BE49-F238E27FC236}">
                <a16:creationId xmlns:a16="http://schemas.microsoft.com/office/drawing/2014/main" id="{4FD8F73A-D026-4223-B754-CB57E7882B4F}"/>
              </a:ext>
            </a:extLst>
          </p:cNvPr>
          <p:cNvSpPr>
            <a:spLocks noChangeAspect="1"/>
          </p:cNvSpPr>
          <p:nvPr/>
        </p:nvSpPr>
        <p:spPr>
          <a:xfrm flipH="1" flipV="1">
            <a:off x="1855385" y="3752026"/>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6" name="textruta 15">
            <a:extLst>
              <a:ext uri="{FF2B5EF4-FFF2-40B4-BE49-F238E27FC236}">
                <a16:creationId xmlns:a16="http://schemas.microsoft.com/office/drawing/2014/main" id="{73B2B32B-0AC4-4B6F-8933-92DFBDBD234B}"/>
              </a:ext>
            </a:extLst>
          </p:cNvPr>
          <p:cNvSpPr txBox="1"/>
          <p:nvPr/>
        </p:nvSpPr>
        <p:spPr>
          <a:xfrm>
            <a:off x="1705734" y="2722593"/>
            <a:ext cx="16848775" cy="461665"/>
          </a:xfrm>
          <a:prstGeom prst="rect">
            <a:avLst/>
          </a:prstGeom>
          <a:noFill/>
        </p:spPr>
        <p:txBody>
          <a:bodyPr wrap="square" numCol="1" rtlCol="0">
            <a:spAutoFit/>
          </a:bodyPr>
          <a:lstStyle/>
          <a:p>
            <a:pPr fontAlgn="base"/>
            <a:r>
              <a:rPr lang="sv-SE" sz="2400" b="1">
                <a:solidFill>
                  <a:schemeClr val="bg1"/>
                </a:solidFill>
                <a:latin typeface="Montserrat SemiBold" pitchFamily="2" charset="77"/>
              </a:rPr>
              <a:t>1-mot-1		  2-mot-2		  3-mot-3		 4-mot-4	</a:t>
            </a:r>
          </a:p>
        </p:txBody>
      </p:sp>
      <p:sp>
        <p:nvSpPr>
          <p:cNvPr id="49" name="Ellips 48">
            <a:extLst>
              <a:ext uri="{FF2B5EF4-FFF2-40B4-BE49-F238E27FC236}">
                <a16:creationId xmlns:a16="http://schemas.microsoft.com/office/drawing/2014/main" id="{0021CAD2-F5D7-4046-BBE9-B3342E97F73F}"/>
              </a:ext>
            </a:extLst>
          </p:cNvPr>
          <p:cNvSpPr>
            <a:spLocks noChangeAspect="1"/>
          </p:cNvSpPr>
          <p:nvPr/>
        </p:nvSpPr>
        <p:spPr>
          <a:xfrm flipH="1" flipV="1">
            <a:off x="2664986" y="4522573"/>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50" name="Ellips 49">
            <a:extLst>
              <a:ext uri="{FF2B5EF4-FFF2-40B4-BE49-F238E27FC236}">
                <a16:creationId xmlns:a16="http://schemas.microsoft.com/office/drawing/2014/main" id="{079CE28E-DBA5-430E-9CA9-AD2F4788496A}"/>
              </a:ext>
            </a:extLst>
          </p:cNvPr>
          <p:cNvSpPr>
            <a:spLocks noChangeAspect="1"/>
          </p:cNvSpPr>
          <p:nvPr/>
        </p:nvSpPr>
        <p:spPr>
          <a:xfrm flipH="1" flipV="1">
            <a:off x="1855385" y="4532663"/>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51" name="Ellips 50">
            <a:extLst>
              <a:ext uri="{FF2B5EF4-FFF2-40B4-BE49-F238E27FC236}">
                <a16:creationId xmlns:a16="http://schemas.microsoft.com/office/drawing/2014/main" id="{9C3A425E-845C-490A-A4E8-A65025B86312}"/>
              </a:ext>
            </a:extLst>
          </p:cNvPr>
          <p:cNvSpPr>
            <a:spLocks noChangeAspect="1"/>
          </p:cNvSpPr>
          <p:nvPr/>
        </p:nvSpPr>
        <p:spPr>
          <a:xfrm flipH="1" flipV="1">
            <a:off x="2664986" y="523251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52" name="Ellips 51">
            <a:extLst>
              <a:ext uri="{FF2B5EF4-FFF2-40B4-BE49-F238E27FC236}">
                <a16:creationId xmlns:a16="http://schemas.microsoft.com/office/drawing/2014/main" id="{386AC14A-518E-4401-8899-34D66EE7D855}"/>
              </a:ext>
            </a:extLst>
          </p:cNvPr>
          <p:cNvSpPr>
            <a:spLocks noChangeAspect="1"/>
          </p:cNvSpPr>
          <p:nvPr/>
        </p:nvSpPr>
        <p:spPr>
          <a:xfrm flipH="1" flipV="1">
            <a:off x="1856791" y="5252697"/>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53" name="Ellips 52">
            <a:extLst>
              <a:ext uri="{FF2B5EF4-FFF2-40B4-BE49-F238E27FC236}">
                <a16:creationId xmlns:a16="http://schemas.microsoft.com/office/drawing/2014/main" id="{35CCD113-5C35-47DF-9713-9C1B52380ABF}"/>
              </a:ext>
            </a:extLst>
          </p:cNvPr>
          <p:cNvSpPr>
            <a:spLocks noChangeAspect="1"/>
          </p:cNvSpPr>
          <p:nvPr/>
        </p:nvSpPr>
        <p:spPr>
          <a:xfrm flipH="1" flipV="1">
            <a:off x="2664986" y="594245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54" name="Ellips 53">
            <a:extLst>
              <a:ext uri="{FF2B5EF4-FFF2-40B4-BE49-F238E27FC236}">
                <a16:creationId xmlns:a16="http://schemas.microsoft.com/office/drawing/2014/main" id="{7F66DAF9-9EBA-4F98-9CBF-565AC0882DB2}"/>
              </a:ext>
            </a:extLst>
          </p:cNvPr>
          <p:cNvSpPr>
            <a:spLocks noChangeAspect="1"/>
          </p:cNvSpPr>
          <p:nvPr/>
        </p:nvSpPr>
        <p:spPr>
          <a:xfrm flipH="1" flipV="1">
            <a:off x="1855385" y="5972730"/>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55" name="Ellips 54">
            <a:extLst>
              <a:ext uri="{FF2B5EF4-FFF2-40B4-BE49-F238E27FC236}">
                <a16:creationId xmlns:a16="http://schemas.microsoft.com/office/drawing/2014/main" id="{D3038CDF-B8C4-4406-957D-160497318E2B}"/>
              </a:ext>
            </a:extLst>
          </p:cNvPr>
          <p:cNvSpPr>
            <a:spLocks noChangeAspect="1"/>
          </p:cNvSpPr>
          <p:nvPr/>
        </p:nvSpPr>
        <p:spPr>
          <a:xfrm flipH="1" flipV="1">
            <a:off x="2664986" y="667512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56" name="Ellips 55">
            <a:extLst>
              <a:ext uri="{FF2B5EF4-FFF2-40B4-BE49-F238E27FC236}">
                <a16:creationId xmlns:a16="http://schemas.microsoft.com/office/drawing/2014/main" id="{7EE3D4EC-E7ED-4A4F-B726-E0B7A2D1CE11}"/>
              </a:ext>
            </a:extLst>
          </p:cNvPr>
          <p:cNvSpPr>
            <a:spLocks noChangeAspect="1"/>
          </p:cNvSpPr>
          <p:nvPr/>
        </p:nvSpPr>
        <p:spPr>
          <a:xfrm flipH="1" flipV="1">
            <a:off x="1855385" y="6692763"/>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57" name="Ellips 56">
            <a:extLst>
              <a:ext uri="{FF2B5EF4-FFF2-40B4-BE49-F238E27FC236}">
                <a16:creationId xmlns:a16="http://schemas.microsoft.com/office/drawing/2014/main" id="{0DBF72ED-1DF2-4FCE-A98F-15433F16F589}"/>
              </a:ext>
            </a:extLst>
          </p:cNvPr>
          <p:cNvSpPr>
            <a:spLocks noChangeAspect="1"/>
          </p:cNvSpPr>
          <p:nvPr/>
        </p:nvSpPr>
        <p:spPr>
          <a:xfrm flipH="1" flipV="1">
            <a:off x="2664986" y="738506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58" name="Ellips 57">
            <a:extLst>
              <a:ext uri="{FF2B5EF4-FFF2-40B4-BE49-F238E27FC236}">
                <a16:creationId xmlns:a16="http://schemas.microsoft.com/office/drawing/2014/main" id="{ABC4EB11-CA85-43FB-B9CC-A25FEC549212}"/>
              </a:ext>
            </a:extLst>
          </p:cNvPr>
          <p:cNvSpPr>
            <a:spLocks noChangeAspect="1"/>
          </p:cNvSpPr>
          <p:nvPr/>
        </p:nvSpPr>
        <p:spPr>
          <a:xfrm flipH="1" flipV="1">
            <a:off x="1855385" y="7352192"/>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59" name="Ellips 58">
            <a:extLst>
              <a:ext uri="{FF2B5EF4-FFF2-40B4-BE49-F238E27FC236}">
                <a16:creationId xmlns:a16="http://schemas.microsoft.com/office/drawing/2014/main" id="{19558467-7B3F-415A-831D-5B053B5AB7AE}"/>
              </a:ext>
            </a:extLst>
          </p:cNvPr>
          <p:cNvSpPr>
            <a:spLocks noChangeAspect="1"/>
          </p:cNvSpPr>
          <p:nvPr/>
        </p:nvSpPr>
        <p:spPr>
          <a:xfrm flipH="1" flipV="1">
            <a:off x="2664986" y="8095010"/>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60" name="Ellips 59">
            <a:extLst>
              <a:ext uri="{FF2B5EF4-FFF2-40B4-BE49-F238E27FC236}">
                <a16:creationId xmlns:a16="http://schemas.microsoft.com/office/drawing/2014/main" id="{EC7F4E28-C7AE-44DA-8F83-1F943DF02F87}"/>
              </a:ext>
            </a:extLst>
          </p:cNvPr>
          <p:cNvSpPr>
            <a:spLocks noChangeAspect="1"/>
          </p:cNvSpPr>
          <p:nvPr/>
        </p:nvSpPr>
        <p:spPr>
          <a:xfrm flipH="1" flipV="1">
            <a:off x="1855385" y="8072225"/>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61" name="Ellips 60">
            <a:extLst>
              <a:ext uri="{FF2B5EF4-FFF2-40B4-BE49-F238E27FC236}">
                <a16:creationId xmlns:a16="http://schemas.microsoft.com/office/drawing/2014/main" id="{27E50D42-F16E-4911-82D7-A37A41330DE1}"/>
              </a:ext>
            </a:extLst>
          </p:cNvPr>
          <p:cNvSpPr>
            <a:spLocks noChangeAspect="1"/>
          </p:cNvSpPr>
          <p:nvPr/>
        </p:nvSpPr>
        <p:spPr>
          <a:xfrm flipH="1" flipV="1">
            <a:off x="2664986" y="8804951"/>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62" name="Ellips 61">
            <a:extLst>
              <a:ext uri="{FF2B5EF4-FFF2-40B4-BE49-F238E27FC236}">
                <a16:creationId xmlns:a16="http://schemas.microsoft.com/office/drawing/2014/main" id="{3EB57E59-B49E-4AEA-AA23-63DD81AC9C9C}"/>
              </a:ext>
            </a:extLst>
          </p:cNvPr>
          <p:cNvSpPr>
            <a:spLocks noChangeAspect="1"/>
          </p:cNvSpPr>
          <p:nvPr/>
        </p:nvSpPr>
        <p:spPr>
          <a:xfrm flipH="1" flipV="1">
            <a:off x="1845138" y="8792258"/>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63" name="Ellips 62">
            <a:extLst>
              <a:ext uri="{FF2B5EF4-FFF2-40B4-BE49-F238E27FC236}">
                <a16:creationId xmlns:a16="http://schemas.microsoft.com/office/drawing/2014/main" id="{EE328735-BB28-4688-87F8-8E62ACC3918B}"/>
              </a:ext>
            </a:extLst>
          </p:cNvPr>
          <p:cNvSpPr>
            <a:spLocks noChangeAspect="1"/>
          </p:cNvSpPr>
          <p:nvPr/>
        </p:nvSpPr>
        <p:spPr>
          <a:xfrm flipH="1" flipV="1">
            <a:off x="2664986" y="954256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64" name="Ellips 63">
            <a:extLst>
              <a:ext uri="{FF2B5EF4-FFF2-40B4-BE49-F238E27FC236}">
                <a16:creationId xmlns:a16="http://schemas.microsoft.com/office/drawing/2014/main" id="{4AFDE557-891C-45E0-A80F-312FB5BE1D24}"/>
              </a:ext>
            </a:extLst>
          </p:cNvPr>
          <p:cNvSpPr>
            <a:spLocks noChangeAspect="1"/>
          </p:cNvSpPr>
          <p:nvPr/>
        </p:nvSpPr>
        <p:spPr>
          <a:xfrm flipH="1" flipV="1">
            <a:off x="1855385" y="9572895"/>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65" name="Ellips 64">
            <a:extLst>
              <a:ext uri="{FF2B5EF4-FFF2-40B4-BE49-F238E27FC236}">
                <a16:creationId xmlns:a16="http://schemas.microsoft.com/office/drawing/2014/main" id="{D83D2118-2493-4CDB-969E-125530D40E64}"/>
              </a:ext>
            </a:extLst>
          </p:cNvPr>
          <p:cNvSpPr>
            <a:spLocks noChangeAspect="1"/>
          </p:cNvSpPr>
          <p:nvPr/>
        </p:nvSpPr>
        <p:spPr>
          <a:xfrm flipH="1" flipV="1">
            <a:off x="2664986" y="10252510"/>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66" name="Ellips 65">
            <a:extLst>
              <a:ext uri="{FF2B5EF4-FFF2-40B4-BE49-F238E27FC236}">
                <a16:creationId xmlns:a16="http://schemas.microsoft.com/office/drawing/2014/main" id="{399E8413-78A6-4B40-B7FA-ADACF0221421}"/>
              </a:ext>
            </a:extLst>
          </p:cNvPr>
          <p:cNvSpPr>
            <a:spLocks noChangeAspect="1"/>
          </p:cNvSpPr>
          <p:nvPr/>
        </p:nvSpPr>
        <p:spPr>
          <a:xfrm flipH="1" flipV="1">
            <a:off x="1855385" y="10292928"/>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67" name="Ellips 66">
            <a:extLst>
              <a:ext uri="{FF2B5EF4-FFF2-40B4-BE49-F238E27FC236}">
                <a16:creationId xmlns:a16="http://schemas.microsoft.com/office/drawing/2014/main" id="{CBB79A68-AA23-42C5-9A7B-55337E2803F0}"/>
              </a:ext>
            </a:extLst>
          </p:cNvPr>
          <p:cNvSpPr>
            <a:spLocks noChangeAspect="1"/>
          </p:cNvSpPr>
          <p:nvPr/>
        </p:nvSpPr>
        <p:spPr>
          <a:xfrm flipH="1" flipV="1">
            <a:off x="2664986" y="10962450"/>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68" name="Ellips 67">
            <a:extLst>
              <a:ext uri="{FF2B5EF4-FFF2-40B4-BE49-F238E27FC236}">
                <a16:creationId xmlns:a16="http://schemas.microsoft.com/office/drawing/2014/main" id="{40CF5B8F-4E45-4C35-8241-8A0B555913CA}"/>
              </a:ext>
            </a:extLst>
          </p:cNvPr>
          <p:cNvSpPr>
            <a:spLocks noChangeAspect="1"/>
          </p:cNvSpPr>
          <p:nvPr/>
        </p:nvSpPr>
        <p:spPr>
          <a:xfrm flipH="1" flipV="1">
            <a:off x="1855385" y="10952358"/>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69" name="Ellips 68">
            <a:extLst>
              <a:ext uri="{FF2B5EF4-FFF2-40B4-BE49-F238E27FC236}">
                <a16:creationId xmlns:a16="http://schemas.microsoft.com/office/drawing/2014/main" id="{B29BFCC4-5912-43D5-8E40-D1667B8D69C0}"/>
              </a:ext>
            </a:extLst>
          </p:cNvPr>
          <p:cNvSpPr>
            <a:spLocks noChangeAspect="1"/>
          </p:cNvSpPr>
          <p:nvPr/>
        </p:nvSpPr>
        <p:spPr>
          <a:xfrm flipH="1" flipV="1">
            <a:off x="2664986" y="11672393"/>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70" name="Ellips 69">
            <a:extLst>
              <a:ext uri="{FF2B5EF4-FFF2-40B4-BE49-F238E27FC236}">
                <a16:creationId xmlns:a16="http://schemas.microsoft.com/office/drawing/2014/main" id="{1098B411-A8F4-4ECC-A0E4-F6EDD183A3AD}"/>
              </a:ext>
            </a:extLst>
          </p:cNvPr>
          <p:cNvSpPr>
            <a:spLocks noChangeAspect="1"/>
          </p:cNvSpPr>
          <p:nvPr/>
        </p:nvSpPr>
        <p:spPr>
          <a:xfrm flipH="1" flipV="1">
            <a:off x="1855385" y="11672391"/>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71" name="Ellips 70">
            <a:extLst>
              <a:ext uri="{FF2B5EF4-FFF2-40B4-BE49-F238E27FC236}">
                <a16:creationId xmlns:a16="http://schemas.microsoft.com/office/drawing/2014/main" id="{C0D62C73-88EE-48DB-B723-AD6727758969}"/>
              </a:ext>
            </a:extLst>
          </p:cNvPr>
          <p:cNvSpPr>
            <a:spLocks noChangeAspect="1"/>
          </p:cNvSpPr>
          <p:nvPr/>
        </p:nvSpPr>
        <p:spPr>
          <a:xfrm flipH="1" flipV="1">
            <a:off x="6580198" y="3812633"/>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72" name="Ellips 71">
            <a:extLst>
              <a:ext uri="{FF2B5EF4-FFF2-40B4-BE49-F238E27FC236}">
                <a16:creationId xmlns:a16="http://schemas.microsoft.com/office/drawing/2014/main" id="{F8038465-F6F5-4E29-BE2C-FC788EAC5CAD}"/>
              </a:ext>
            </a:extLst>
          </p:cNvPr>
          <p:cNvSpPr>
            <a:spLocks noChangeAspect="1"/>
          </p:cNvSpPr>
          <p:nvPr/>
        </p:nvSpPr>
        <p:spPr>
          <a:xfrm flipH="1" flipV="1">
            <a:off x="5770603" y="3812633"/>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73" name="Ellips 72">
            <a:extLst>
              <a:ext uri="{FF2B5EF4-FFF2-40B4-BE49-F238E27FC236}">
                <a16:creationId xmlns:a16="http://schemas.microsoft.com/office/drawing/2014/main" id="{FAE2605A-BD47-4193-B46A-7630E91D8185}"/>
              </a:ext>
            </a:extLst>
          </p:cNvPr>
          <p:cNvSpPr>
            <a:spLocks noChangeAspect="1"/>
          </p:cNvSpPr>
          <p:nvPr/>
        </p:nvSpPr>
        <p:spPr>
          <a:xfrm flipH="1" flipV="1">
            <a:off x="6580198" y="4522573"/>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74" name="Ellips 73">
            <a:extLst>
              <a:ext uri="{FF2B5EF4-FFF2-40B4-BE49-F238E27FC236}">
                <a16:creationId xmlns:a16="http://schemas.microsoft.com/office/drawing/2014/main" id="{FDD0A7D3-BFDD-464A-B21F-12F23F71BDBA}"/>
              </a:ext>
            </a:extLst>
          </p:cNvPr>
          <p:cNvSpPr>
            <a:spLocks noChangeAspect="1"/>
          </p:cNvSpPr>
          <p:nvPr/>
        </p:nvSpPr>
        <p:spPr>
          <a:xfrm flipH="1" flipV="1">
            <a:off x="5770603" y="4522573"/>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75" name="Ellips 74">
            <a:extLst>
              <a:ext uri="{FF2B5EF4-FFF2-40B4-BE49-F238E27FC236}">
                <a16:creationId xmlns:a16="http://schemas.microsoft.com/office/drawing/2014/main" id="{FA9D6220-9540-4DCC-8FA0-1919C541278F}"/>
              </a:ext>
            </a:extLst>
          </p:cNvPr>
          <p:cNvSpPr>
            <a:spLocks noChangeAspect="1"/>
          </p:cNvSpPr>
          <p:nvPr/>
        </p:nvSpPr>
        <p:spPr>
          <a:xfrm flipH="1" flipV="1">
            <a:off x="6580198" y="523251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76" name="Ellips 75">
            <a:extLst>
              <a:ext uri="{FF2B5EF4-FFF2-40B4-BE49-F238E27FC236}">
                <a16:creationId xmlns:a16="http://schemas.microsoft.com/office/drawing/2014/main" id="{84BC548F-4E7A-4A4B-9191-BFA1163DD403}"/>
              </a:ext>
            </a:extLst>
          </p:cNvPr>
          <p:cNvSpPr>
            <a:spLocks noChangeAspect="1"/>
          </p:cNvSpPr>
          <p:nvPr/>
        </p:nvSpPr>
        <p:spPr>
          <a:xfrm flipH="1" flipV="1">
            <a:off x="5770603" y="5232517"/>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77" name="Ellips 76">
            <a:extLst>
              <a:ext uri="{FF2B5EF4-FFF2-40B4-BE49-F238E27FC236}">
                <a16:creationId xmlns:a16="http://schemas.microsoft.com/office/drawing/2014/main" id="{4D958172-8A0E-4BEA-B3C2-2D525E325140}"/>
              </a:ext>
            </a:extLst>
          </p:cNvPr>
          <p:cNvSpPr>
            <a:spLocks noChangeAspect="1"/>
          </p:cNvSpPr>
          <p:nvPr/>
        </p:nvSpPr>
        <p:spPr>
          <a:xfrm flipH="1" flipV="1">
            <a:off x="6580198" y="594245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78" name="Ellips 77">
            <a:extLst>
              <a:ext uri="{FF2B5EF4-FFF2-40B4-BE49-F238E27FC236}">
                <a16:creationId xmlns:a16="http://schemas.microsoft.com/office/drawing/2014/main" id="{35BB29A8-DA5A-449A-BFD7-2E82C75609EC}"/>
              </a:ext>
            </a:extLst>
          </p:cNvPr>
          <p:cNvSpPr>
            <a:spLocks noChangeAspect="1"/>
          </p:cNvSpPr>
          <p:nvPr/>
        </p:nvSpPr>
        <p:spPr>
          <a:xfrm flipH="1" flipV="1">
            <a:off x="5770603" y="5942457"/>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79" name="Ellips 78">
            <a:extLst>
              <a:ext uri="{FF2B5EF4-FFF2-40B4-BE49-F238E27FC236}">
                <a16:creationId xmlns:a16="http://schemas.microsoft.com/office/drawing/2014/main" id="{5A9CFD2F-A333-49A9-AFF2-2FCBC6D654FB}"/>
              </a:ext>
            </a:extLst>
          </p:cNvPr>
          <p:cNvSpPr>
            <a:spLocks noChangeAspect="1"/>
          </p:cNvSpPr>
          <p:nvPr/>
        </p:nvSpPr>
        <p:spPr>
          <a:xfrm flipH="1" flipV="1">
            <a:off x="6580198" y="667512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80" name="Ellips 79">
            <a:extLst>
              <a:ext uri="{FF2B5EF4-FFF2-40B4-BE49-F238E27FC236}">
                <a16:creationId xmlns:a16="http://schemas.microsoft.com/office/drawing/2014/main" id="{ECE7D4F5-3A9D-4A68-B6AD-E3C17401CC91}"/>
              </a:ext>
            </a:extLst>
          </p:cNvPr>
          <p:cNvSpPr>
            <a:spLocks noChangeAspect="1"/>
          </p:cNvSpPr>
          <p:nvPr/>
        </p:nvSpPr>
        <p:spPr>
          <a:xfrm flipH="1" flipV="1">
            <a:off x="5770603" y="6675127"/>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81" name="Ellips 80">
            <a:extLst>
              <a:ext uri="{FF2B5EF4-FFF2-40B4-BE49-F238E27FC236}">
                <a16:creationId xmlns:a16="http://schemas.microsoft.com/office/drawing/2014/main" id="{B3ED5B14-BF44-43DD-9F2C-69A2A8F55604}"/>
              </a:ext>
            </a:extLst>
          </p:cNvPr>
          <p:cNvSpPr>
            <a:spLocks noChangeAspect="1"/>
          </p:cNvSpPr>
          <p:nvPr/>
        </p:nvSpPr>
        <p:spPr>
          <a:xfrm flipH="1" flipV="1">
            <a:off x="6580198" y="738506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82" name="Ellips 81">
            <a:extLst>
              <a:ext uri="{FF2B5EF4-FFF2-40B4-BE49-F238E27FC236}">
                <a16:creationId xmlns:a16="http://schemas.microsoft.com/office/drawing/2014/main" id="{F768451E-8670-4F33-833D-F9FE70413D23}"/>
              </a:ext>
            </a:extLst>
          </p:cNvPr>
          <p:cNvSpPr>
            <a:spLocks noChangeAspect="1"/>
          </p:cNvSpPr>
          <p:nvPr/>
        </p:nvSpPr>
        <p:spPr>
          <a:xfrm flipH="1" flipV="1">
            <a:off x="5770603" y="7385067"/>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83" name="Ellips 82">
            <a:extLst>
              <a:ext uri="{FF2B5EF4-FFF2-40B4-BE49-F238E27FC236}">
                <a16:creationId xmlns:a16="http://schemas.microsoft.com/office/drawing/2014/main" id="{2914FCAD-3DCC-41AE-BAD9-39FD13CB8CD6}"/>
              </a:ext>
            </a:extLst>
          </p:cNvPr>
          <p:cNvSpPr>
            <a:spLocks noChangeAspect="1"/>
          </p:cNvSpPr>
          <p:nvPr/>
        </p:nvSpPr>
        <p:spPr>
          <a:xfrm flipH="1" flipV="1">
            <a:off x="6580198" y="8095010"/>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84" name="Ellips 83">
            <a:extLst>
              <a:ext uri="{FF2B5EF4-FFF2-40B4-BE49-F238E27FC236}">
                <a16:creationId xmlns:a16="http://schemas.microsoft.com/office/drawing/2014/main" id="{B69B840D-2623-4B7A-AD8A-F851349AACA7}"/>
              </a:ext>
            </a:extLst>
          </p:cNvPr>
          <p:cNvSpPr>
            <a:spLocks noChangeAspect="1"/>
          </p:cNvSpPr>
          <p:nvPr/>
        </p:nvSpPr>
        <p:spPr>
          <a:xfrm flipH="1" flipV="1">
            <a:off x="5770603" y="8095010"/>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85" name="Ellips 84">
            <a:extLst>
              <a:ext uri="{FF2B5EF4-FFF2-40B4-BE49-F238E27FC236}">
                <a16:creationId xmlns:a16="http://schemas.microsoft.com/office/drawing/2014/main" id="{9F94EF1C-AEE0-476B-9358-856B14EF4FA6}"/>
              </a:ext>
            </a:extLst>
          </p:cNvPr>
          <p:cNvSpPr>
            <a:spLocks noChangeAspect="1"/>
          </p:cNvSpPr>
          <p:nvPr/>
        </p:nvSpPr>
        <p:spPr>
          <a:xfrm flipH="1" flipV="1">
            <a:off x="6580198" y="8804951"/>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86" name="Ellips 85">
            <a:extLst>
              <a:ext uri="{FF2B5EF4-FFF2-40B4-BE49-F238E27FC236}">
                <a16:creationId xmlns:a16="http://schemas.microsoft.com/office/drawing/2014/main" id="{3C16AD7C-6F62-4C73-AB60-E24DD7EA24E5}"/>
              </a:ext>
            </a:extLst>
          </p:cNvPr>
          <p:cNvSpPr>
            <a:spLocks noChangeAspect="1"/>
          </p:cNvSpPr>
          <p:nvPr/>
        </p:nvSpPr>
        <p:spPr>
          <a:xfrm flipH="1" flipV="1">
            <a:off x="5770603" y="8804951"/>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87" name="Ellips 86">
            <a:extLst>
              <a:ext uri="{FF2B5EF4-FFF2-40B4-BE49-F238E27FC236}">
                <a16:creationId xmlns:a16="http://schemas.microsoft.com/office/drawing/2014/main" id="{A3E9DF56-8760-4411-A924-F6B8A1C84B53}"/>
              </a:ext>
            </a:extLst>
          </p:cNvPr>
          <p:cNvSpPr>
            <a:spLocks noChangeAspect="1"/>
          </p:cNvSpPr>
          <p:nvPr/>
        </p:nvSpPr>
        <p:spPr>
          <a:xfrm flipH="1" flipV="1">
            <a:off x="6580198" y="954256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88" name="Ellips 87">
            <a:extLst>
              <a:ext uri="{FF2B5EF4-FFF2-40B4-BE49-F238E27FC236}">
                <a16:creationId xmlns:a16="http://schemas.microsoft.com/office/drawing/2014/main" id="{FDFED65A-1ACF-4E56-9EEB-B48D6142B881}"/>
              </a:ext>
            </a:extLst>
          </p:cNvPr>
          <p:cNvSpPr>
            <a:spLocks noChangeAspect="1"/>
          </p:cNvSpPr>
          <p:nvPr/>
        </p:nvSpPr>
        <p:spPr>
          <a:xfrm flipH="1" flipV="1">
            <a:off x="5770603" y="9542567"/>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89" name="Ellips 88">
            <a:extLst>
              <a:ext uri="{FF2B5EF4-FFF2-40B4-BE49-F238E27FC236}">
                <a16:creationId xmlns:a16="http://schemas.microsoft.com/office/drawing/2014/main" id="{43AD3CE6-5253-4316-8AA2-32EB36FC7943}"/>
              </a:ext>
            </a:extLst>
          </p:cNvPr>
          <p:cNvSpPr>
            <a:spLocks noChangeAspect="1"/>
          </p:cNvSpPr>
          <p:nvPr/>
        </p:nvSpPr>
        <p:spPr>
          <a:xfrm flipH="1" flipV="1">
            <a:off x="6580198" y="10252510"/>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90" name="Ellips 89">
            <a:extLst>
              <a:ext uri="{FF2B5EF4-FFF2-40B4-BE49-F238E27FC236}">
                <a16:creationId xmlns:a16="http://schemas.microsoft.com/office/drawing/2014/main" id="{1B830BA8-317B-4DAE-9BE9-1DBBD9B295C2}"/>
              </a:ext>
            </a:extLst>
          </p:cNvPr>
          <p:cNvSpPr>
            <a:spLocks noChangeAspect="1"/>
          </p:cNvSpPr>
          <p:nvPr/>
        </p:nvSpPr>
        <p:spPr>
          <a:xfrm flipH="1" flipV="1">
            <a:off x="5770603" y="10252510"/>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91" name="Ellips 90">
            <a:extLst>
              <a:ext uri="{FF2B5EF4-FFF2-40B4-BE49-F238E27FC236}">
                <a16:creationId xmlns:a16="http://schemas.microsoft.com/office/drawing/2014/main" id="{793FB0D9-6546-4012-AEF1-D5BCA530257B}"/>
              </a:ext>
            </a:extLst>
          </p:cNvPr>
          <p:cNvSpPr>
            <a:spLocks noChangeAspect="1"/>
          </p:cNvSpPr>
          <p:nvPr/>
        </p:nvSpPr>
        <p:spPr>
          <a:xfrm flipH="1" flipV="1">
            <a:off x="6580198" y="10962450"/>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92" name="Ellips 91">
            <a:extLst>
              <a:ext uri="{FF2B5EF4-FFF2-40B4-BE49-F238E27FC236}">
                <a16:creationId xmlns:a16="http://schemas.microsoft.com/office/drawing/2014/main" id="{FEDE1C5E-F97E-463D-ADAE-FA8CD626B433}"/>
              </a:ext>
            </a:extLst>
          </p:cNvPr>
          <p:cNvSpPr>
            <a:spLocks noChangeAspect="1"/>
          </p:cNvSpPr>
          <p:nvPr/>
        </p:nvSpPr>
        <p:spPr>
          <a:xfrm flipH="1" flipV="1">
            <a:off x="5770603" y="10962450"/>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93" name="Ellips 92">
            <a:extLst>
              <a:ext uri="{FF2B5EF4-FFF2-40B4-BE49-F238E27FC236}">
                <a16:creationId xmlns:a16="http://schemas.microsoft.com/office/drawing/2014/main" id="{7823E98F-5759-4629-88EA-1C9B5D1AF9FF}"/>
              </a:ext>
            </a:extLst>
          </p:cNvPr>
          <p:cNvSpPr>
            <a:spLocks noChangeAspect="1"/>
          </p:cNvSpPr>
          <p:nvPr/>
        </p:nvSpPr>
        <p:spPr>
          <a:xfrm flipH="1" flipV="1">
            <a:off x="6580198" y="11672393"/>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94" name="Ellips 93">
            <a:extLst>
              <a:ext uri="{FF2B5EF4-FFF2-40B4-BE49-F238E27FC236}">
                <a16:creationId xmlns:a16="http://schemas.microsoft.com/office/drawing/2014/main" id="{4535A5C9-1E33-4920-B760-4B33C898E465}"/>
              </a:ext>
            </a:extLst>
          </p:cNvPr>
          <p:cNvSpPr>
            <a:spLocks noChangeAspect="1"/>
          </p:cNvSpPr>
          <p:nvPr/>
        </p:nvSpPr>
        <p:spPr>
          <a:xfrm flipH="1" flipV="1">
            <a:off x="5770603" y="11672393"/>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95" name="Ellips 94">
            <a:extLst>
              <a:ext uri="{FF2B5EF4-FFF2-40B4-BE49-F238E27FC236}">
                <a16:creationId xmlns:a16="http://schemas.microsoft.com/office/drawing/2014/main" id="{CF15CD3A-FC84-45CC-879A-68FE5B24CE0B}"/>
              </a:ext>
            </a:extLst>
          </p:cNvPr>
          <p:cNvSpPr>
            <a:spLocks noChangeAspect="1"/>
          </p:cNvSpPr>
          <p:nvPr/>
        </p:nvSpPr>
        <p:spPr>
          <a:xfrm flipH="1" flipV="1">
            <a:off x="10235353" y="3842906"/>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96" name="Ellips 95">
            <a:extLst>
              <a:ext uri="{FF2B5EF4-FFF2-40B4-BE49-F238E27FC236}">
                <a16:creationId xmlns:a16="http://schemas.microsoft.com/office/drawing/2014/main" id="{D2D3B1B2-B04D-4642-95A1-6EFBC32508E3}"/>
              </a:ext>
            </a:extLst>
          </p:cNvPr>
          <p:cNvSpPr>
            <a:spLocks noChangeAspect="1"/>
          </p:cNvSpPr>
          <p:nvPr/>
        </p:nvSpPr>
        <p:spPr>
          <a:xfrm flipH="1" flipV="1">
            <a:off x="9425753" y="3842906"/>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97" name="Ellips 96">
            <a:extLst>
              <a:ext uri="{FF2B5EF4-FFF2-40B4-BE49-F238E27FC236}">
                <a16:creationId xmlns:a16="http://schemas.microsoft.com/office/drawing/2014/main" id="{E06682DB-8C83-4F77-8130-8D3A0235BAE0}"/>
              </a:ext>
            </a:extLst>
          </p:cNvPr>
          <p:cNvSpPr>
            <a:spLocks noChangeAspect="1"/>
          </p:cNvSpPr>
          <p:nvPr/>
        </p:nvSpPr>
        <p:spPr>
          <a:xfrm flipH="1" flipV="1">
            <a:off x="10235353" y="4552849"/>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98" name="Ellips 97">
            <a:extLst>
              <a:ext uri="{FF2B5EF4-FFF2-40B4-BE49-F238E27FC236}">
                <a16:creationId xmlns:a16="http://schemas.microsoft.com/office/drawing/2014/main" id="{1E0BF9A3-62A4-4A09-AC82-B300D8C93F31}"/>
              </a:ext>
            </a:extLst>
          </p:cNvPr>
          <p:cNvSpPr>
            <a:spLocks noChangeAspect="1"/>
          </p:cNvSpPr>
          <p:nvPr/>
        </p:nvSpPr>
        <p:spPr>
          <a:xfrm flipH="1" flipV="1">
            <a:off x="9425753" y="4552849"/>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99" name="Ellips 98">
            <a:extLst>
              <a:ext uri="{FF2B5EF4-FFF2-40B4-BE49-F238E27FC236}">
                <a16:creationId xmlns:a16="http://schemas.microsoft.com/office/drawing/2014/main" id="{5667A452-6489-4D16-BBDB-9B87FD458DB1}"/>
              </a:ext>
            </a:extLst>
          </p:cNvPr>
          <p:cNvSpPr>
            <a:spLocks noChangeAspect="1"/>
          </p:cNvSpPr>
          <p:nvPr/>
        </p:nvSpPr>
        <p:spPr>
          <a:xfrm flipH="1" flipV="1">
            <a:off x="10235353" y="5262789"/>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00" name="Ellips 99">
            <a:extLst>
              <a:ext uri="{FF2B5EF4-FFF2-40B4-BE49-F238E27FC236}">
                <a16:creationId xmlns:a16="http://schemas.microsoft.com/office/drawing/2014/main" id="{C9B6E59E-FE36-4A52-9D0A-313AD89F4784}"/>
              </a:ext>
            </a:extLst>
          </p:cNvPr>
          <p:cNvSpPr>
            <a:spLocks noChangeAspect="1"/>
          </p:cNvSpPr>
          <p:nvPr/>
        </p:nvSpPr>
        <p:spPr>
          <a:xfrm flipH="1" flipV="1">
            <a:off x="9425753" y="5262789"/>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01" name="Ellips 100">
            <a:extLst>
              <a:ext uri="{FF2B5EF4-FFF2-40B4-BE49-F238E27FC236}">
                <a16:creationId xmlns:a16="http://schemas.microsoft.com/office/drawing/2014/main" id="{CAB7642C-FDA5-463B-84EB-78813F922952}"/>
              </a:ext>
            </a:extLst>
          </p:cNvPr>
          <p:cNvSpPr>
            <a:spLocks noChangeAspect="1"/>
          </p:cNvSpPr>
          <p:nvPr/>
        </p:nvSpPr>
        <p:spPr>
          <a:xfrm flipH="1" flipV="1">
            <a:off x="10235353" y="5972732"/>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02" name="Ellips 101">
            <a:extLst>
              <a:ext uri="{FF2B5EF4-FFF2-40B4-BE49-F238E27FC236}">
                <a16:creationId xmlns:a16="http://schemas.microsoft.com/office/drawing/2014/main" id="{90ECBF6B-97F1-4C3E-BF83-E6FB091D643F}"/>
              </a:ext>
            </a:extLst>
          </p:cNvPr>
          <p:cNvSpPr>
            <a:spLocks noChangeAspect="1"/>
          </p:cNvSpPr>
          <p:nvPr/>
        </p:nvSpPr>
        <p:spPr>
          <a:xfrm flipH="1" flipV="1">
            <a:off x="9425753" y="5972732"/>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03" name="Ellips 102">
            <a:extLst>
              <a:ext uri="{FF2B5EF4-FFF2-40B4-BE49-F238E27FC236}">
                <a16:creationId xmlns:a16="http://schemas.microsoft.com/office/drawing/2014/main" id="{44C11F2F-3B65-49E5-B1DB-D72A4CF86660}"/>
              </a:ext>
            </a:extLst>
          </p:cNvPr>
          <p:cNvSpPr>
            <a:spLocks noChangeAspect="1"/>
          </p:cNvSpPr>
          <p:nvPr/>
        </p:nvSpPr>
        <p:spPr>
          <a:xfrm flipH="1" flipV="1">
            <a:off x="10235353" y="6705399"/>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04" name="Ellips 103">
            <a:extLst>
              <a:ext uri="{FF2B5EF4-FFF2-40B4-BE49-F238E27FC236}">
                <a16:creationId xmlns:a16="http://schemas.microsoft.com/office/drawing/2014/main" id="{5C540486-B0CD-4BD2-8297-17DFE67C0D64}"/>
              </a:ext>
            </a:extLst>
          </p:cNvPr>
          <p:cNvSpPr>
            <a:spLocks noChangeAspect="1"/>
          </p:cNvSpPr>
          <p:nvPr/>
        </p:nvSpPr>
        <p:spPr>
          <a:xfrm flipH="1" flipV="1">
            <a:off x="9425753" y="6705399"/>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05" name="Ellips 104">
            <a:extLst>
              <a:ext uri="{FF2B5EF4-FFF2-40B4-BE49-F238E27FC236}">
                <a16:creationId xmlns:a16="http://schemas.microsoft.com/office/drawing/2014/main" id="{34FB59F0-0D25-4C0B-852F-5A47D12AA1E2}"/>
              </a:ext>
            </a:extLst>
          </p:cNvPr>
          <p:cNvSpPr>
            <a:spLocks noChangeAspect="1"/>
          </p:cNvSpPr>
          <p:nvPr/>
        </p:nvSpPr>
        <p:spPr>
          <a:xfrm flipH="1" flipV="1">
            <a:off x="10235353" y="7415342"/>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06" name="Ellips 105">
            <a:extLst>
              <a:ext uri="{FF2B5EF4-FFF2-40B4-BE49-F238E27FC236}">
                <a16:creationId xmlns:a16="http://schemas.microsoft.com/office/drawing/2014/main" id="{D4E35022-4335-424C-B17A-1E9A2BA81842}"/>
              </a:ext>
            </a:extLst>
          </p:cNvPr>
          <p:cNvSpPr>
            <a:spLocks noChangeAspect="1"/>
          </p:cNvSpPr>
          <p:nvPr/>
        </p:nvSpPr>
        <p:spPr>
          <a:xfrm flipH="1" flipV="1">
            <a:off x="9425753" y="7415342"/>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07" name="Ellips 106">
            <a:extLst>
              <a:ext uri="{FF2B5EF4-FFF2-40B4-BE49-F238E27FC236}">
                <a16:creationId xmlns:a16="http://schemas.microsoft.com/office/drawing/2014/main" id="{FDD1361D-94B6-405F-AAF4-1452B15C4569}"/>
              </a:ext>
            </a:extLst>
          </p:cNvPr>
          <p:cNvSpPr>
            <a:spLocks noChangeAspect="1"/>
          </p:cNvSpPr>
          <p:nvPr/>
        </p:nvSpPr>
        <p:spPr>
          <a:xfrm flipH="1" flipV="1">
            <a:off x="10235353" y="8125283"/>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08" name="Ellips 107">
            <a:extLst>
              <a:ext uri="{FF2B5EF4-FFF2-40B4-BE49-F238E27FC236}">
                <a16:creationId xmlns:a16="http://schemas.microsoft.com/office/drawing/2014/main" id="{6A626959-EE09-4637-A7A5-B6A72791C9C3}"/>
              </a:ext>
            </a:extLst>
          </p:cNvPr>
          <p:cNvSpPr>
            <a:spLocks noChangeAspect="1"/>
          </p:cNvSpPr>
          <p:nvPr/>
        </p:nvSpPr>
        <p:spPr>
          <a:xfrm flipH="1" flipV="1">
            <a:off x="9425753" y="8125283"/>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09" name="Ellips 108">
            <a:extLst>
              <a:ext uri="{FF2B5EF4-FFF2-40B4-BE49-F238E27FC236}">
                <a16:creationId xmlns:a16="http://schemas.microsoft.com/office/drawing/2014/main" id="{83682AF8-E4F3-4E82-A801-0E220F8B1D36}"/>
              </a:ext>
            </a:extLst>
          </p:cNvPr>
          <p:cNvSpPr>
            <a:spLocks noChangeAspect="1"/>
          </p:cNvSpPr>
          <p:nvPr/>
        </p:nvSpPr>
        <p:spPr>
          <a:xfrm flipH="1" flipV="1">
            <a:off x="10235353" y="8835226"/>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10" name="Ellips 109">
            <a:extLst>
              <a:ext uri="{FF2B5EF4-FFF2-40B4-BE49-F238E27FC236}">
                <a16:creationId xmlns:a16="http://schemas.microsoft.com/office/drawing/2014/main" id="{4E081C30-196A-4C67-8AB9-4C3A990E5EB8}"/>
              </a:ext>
            </a:extLst>
          </p:cNvPr>
          <p:cNvSpPr>
            <a:spLocks noChangeAspect="1"/>
          </p:cNvSpPr>
          <p:nvPr/>
        </p:nvSpPr>
        <p:spPr>
          <a:xfrm flipH="1" flipV="1">
            <a:off x="9425753" y="8835226"/>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11" name="Ellips 110">
            <a:extLst>
              <a:ext uri="{FF2B5EF4-FFF2-40B4-BE49-F238E27FC236}">
                <a16:creationId xmlns:a16="http://schemas.microsoft.com/office/drawing/2014/main" id="{ABE4DBBA-E691-4288-A789-88B7F1D8A0B3}"/>
              </a:ext>
            </a:extLst>
          </p:cNvPr>
          <p:cNvSpPr>
            <a:spLocks noChangeAspect="1"/>
          </p:cNvSpPr>
          <p:nvPr/>
        </p:nvSpPr>
        <p:spPr>
          <a:xfrm flipH="1" flipV="1">
            <a:off x="10235353" y="9572842"/>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12" name="Ellips 111">
            <a:extLst>
              <a:ext uri="{FF2B5EF4-FFF2-40B4-BE49-F238E27FC236}">
                <a16:creationId xmlns:a16="http://schemas.microsoft.com/office/drawing/2014/main" id="{2F62DA27-F02B-4C46-8807-D1E3BB69B45F}"/>
              </a:ext>
            </a:extLst>
          </p:cNvPr>
          <p:cNvSpPr>
            <a:spLocks noChangeAspect="1"/>
          </p:cNvSpPr>
          <p:nvPr/>
        </p:nvSpPr>
        <p:spPr>
          <a:xfrm flipH="1" flipV="1">
            <a:off x="9425753" y="9572842"/>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13" name="Ellips 112">
            <a:extLst>
              <a:ext uri="{FF2B5EF4-FFF2-40B4-BE49-F238E27FC236}">
                <a16:creationId xmlns:a16="http://schemas.microsoft.com/office/drawing/2014/main" id="{C67835D6-DB7C-40F8-9C59-314DAA65052A}"/>
              </a:ext>
            </a:extLst>
          </p:cNvPr>
          <p:cNvSpPr>
            <a:spLocks noChangeAspect="1"/>
          </p:cNvSpPr>
          <p:nvPr/>
        </p:nvSpPr>
        <p:spPr>
          <a:xfrm flipH="1" flipV="1">
            <a:off x="10235353" y="10282782"/>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14" name="Ellips 113">
            <a:extLst>
              <a:ext uri="{FF2B5EF4-FFF2-40B4-BE49-F238E27FC236}">
                <a16:creationId xmlns:a16="http://schemas.microsoft.com/office/drawing/2014/main" id="{69D76631-ACF4-42C6-8500-F58443F6D752}"/>
              </a:ext>
            </a:extLst>
          </p:cNvPr>
          <p:cNvSpPr>
            <a:spLocks noChangeAspect="1"/>
          </p:cNvSpPr>
          <p:nvPr/>
        </p:nvSpPr>
        <p:spPr>
          <a:xfrm flipH="1" flipV="1">
            <a:off x="9425753" y="10282782"/>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15" name="Ellips 114">
            <a:extLst>
              <a:ext uri="{FF2B5EF4-FFF2-40B4-BE49-F238E27FC236}">
                <a16:creationId xmlns:a16="http://schemas.microsoft.com/office/drawing/2014/main" id="{D7AA69C1-2AD4-496D-A973-4DA9B1DE56DD}"/>
              </a:ext>
            </a:extLst>
          </p:cNvPr>
          <p:cNvSpPr>
            <a:spLocks noChangeAspect="1"/>
          </p:cNvSpPr>
          <p:nvPr/>
        </p:nvSpPr>
        <p:spPr>
          <a:xfrm flipH="1" flipV="1">
            <a:off x="10235353" y="10992726"/>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16" name="Ellips 115">
            <a:extLst>
              <a:ext uri="{FF2B5EF4-FFF2-40B4-BE49-F238E27FC236}">
                <a16:creationId xmlns:a16="http://schemas.microsoft.com/office/drawing/2014/main" id="{6B9CBCF1-684C-4000-87C1-DF66306E4778}"/>
              </a:ext>
            </a:extLst>
          </p:cNvPr>
          <p:cNvSpPr>
            <a:spLocks noChangeAspect="1"/>
          </p:cNvSpPr>
          <p:nvPr/>
        </p:nvSpPr>
        <p:spPr>
          <a:xfrm flipH="1" flipV="1">
            <a:off x="9425753" y="10992726"/>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17" name="Ellips 116">
            <a:extLst>
              <a:ext uri="{FF2B5EF4-FFF2-40B4-BE49-F238E27FC236}">
                <a16:creationId xmlns:a16="http://schemas.microsoft.com/office/drawing/2014/main" id="{8FF99166-AE2D-404A-957E-5773297E337E}"/>
              </a:ext>
            </a:extLst>
          </p:cNvPr>
          <p:cNvSpPr>
            <a:spLocks noChangeAspect="1"/>
          </p:cNvSpPr>
          <p:nvPr/>
        </p:nvSpPr>
        <p:spPr>
          <a:xfrm flipH="1" flipV="1">
            <a:off x="10235353" y="11702666"/>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18" name="Ellips 117">
            <a:extLst>
              <a:ext uri="{FF2B5EF4-FFF2-40B4-BE49-F238E27FC236}">
                <a16:creationId xmlns:a16="http://schemas.microsoft.com/office/drawing/2014/main" id="{29078C02-968C-4FFC-87A7-003869EDD98F}"/>
              </a:ext>
            </a:extLst>
          </p:cNvPr>
          <p:cNvSpPr>
            <a:spLocks noChangeAspect="1"/>
          </p:cNvSpPr>
          <p:nvPr/>
        </p:nvSpPr>
        <p:spPr>
          <a:xfrm flipH="1" flipV="1">
            <a:off x="9425753" y="11702666"/>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19" name="Ellips 118">
            <a:extLst>
              <a:ext uri="{FF2B5EF4-FFF2-40B4-BE49-F238E27FC236}">
                <a16:creationId xmlns:a16="http://schemas.microsoft.com/office/drawing/2014/main" id="{E85AC2BC-6225-41B1-8D87-73F871DA5B20}"/>
              </a:ext>
            </a:extLst>
          </p:cNvPr>
          <p:cNvSpPr>
            <a:spLocks noChangeAspect="1"/>
          </p:cNvSpPr>
          <p:nvPr/>
        </p:nvSpPr>
        <p:spPr>
          <a:xfrm flipH="1" flipV="1">
            <a:off x="13878186" y="3873234"/>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20" name="Ellips 119">
            <a:extLst>
              <a:ext uri="{FF2B5EF4-FFF2-40B4-BE49-F238E27FC236}">
                <a16:creationId xmlns:a16="http://schemas.microsoft.com/office/drawing/2014/main" id="{250610B7-4486-4423-A27F-A0033DDA486E}"/>
              </a:ext>
            </a:extLst>
          </p:cNvPr>
          <p:cNvSpPr>
            <a:spLocks noChangeAspect="1"/>
          </p:cNvSpPr>
          <p:nvPr/>
        </p:nvSpPr>
        <p:spPr>
          <a:xfrm flipH="1" flipV="1">
            <a:off x="13068588" y="3873234"/>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21" name="Ellips 120">
            <a:extLst>
              <a:ext uri="{FF2B5EF4-FFF2-40B4-BE49-F238E27FC236}">
                <a16:creationId xmlns:a16="http://schemas.microsoft.com/office/drawing/2014/main" id="{76CBA1B2-1171-4132-9714-CFAE872CAB64}"/>
              </a:ext>
            </a:extLst>
          </p:cNvPr>
          <p:cNvSpPr>
            <a:spLocks noChangeAspect="1"/>
          </p:cNvSpPr>
          <p:nvPr/>
        </p:nvSpPr>
        <p:spPr>
          <a:xfrm flipH="1" flipV="1">
            <a:off x="13878186" y="4583178"/>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22" name="Ellips 121">
            <a:extLst>
              <a:ext uri="{FF2B5EF4-FFF2-40B4-BE49-F238E27FC236}">
                <a16:creationId xmlns:a16="http://schemas.microsoft.com/office/drawing/2014/main" id="{B5714762-8F2F-4A70-B020-CACC9A777417}"/>
              </a:ext>
            </a:extLst>
          </p:cNvPr>
          <p:cNvSpPr>
            <a:spLocks noChangeAspect="1"/>
          </p:cNvSpPr>
          <p:nvPr/>
        </p:nvSpPr>
        <p:spPr>
          <a:xfrm flipH="1" flipV="1">
            <a:off x="13068588" y="4583178"/>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23" name="Ellips 122">
            <a:extLst>
              <a:ext uri="{FF2B5EF4-FFF2-40B4-BE49-F238E27FC236}">
                <a16:creationId xmlns:a16="http://schemas.microsoft.com/office/drawing/2014/main" id="{ACC14E0D-1C7E-4084-B4C1-3521677DB339}"/>
              </a:ext>
            </a:extLst>
          </p:cNvPr>
          <p:cNvSpPr>
            <a:spLocks noChangeAspect="1"/>
          </p:cNvSpPr>
          <p:nvPr/>
        </p:nvSpPr>
        <p:spPr>
          <a:xfrm flipH="1" flipV="1">
            <a:off x="13878186" y="5293118"/>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24" name="Ellips 123">
            <a:extLst>
              <a:ext uri="{FF2B5EF4-FFF2-40B4-BE49-F238E27FC236}">
                <a16:creationId xmlns:a16="http://schemas.microsoft.com/office/drawing/2014/main" id="{F6B583B7-BE9A-4F9D-9B82-08793175FBC7}"/>
              </a:ext>
            </a:extLst>
          </p:cNvPr>
          <p:cNvSpPr>
            <a:spLocks noChangeAspect="1"/>
          </p:cNvSpPr>
          <p:nvPr/>
        </p:nvSpPr>
        <p:spPr>
          <a:xfrm flipH="1" flipV="1">
            <a:off x="13068588" y="5293118"/>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25" name="Ellips 124">
            <a:extLst>
              <a:ext uri="{FF2B5EF4-FFF2-40B4-BE49-F238E27FC236}">
                <a16:creationId xmlns:a16="http://schemas.microsoft.com/office/drawing/2014/main" id="{417A9BE2-4EE5-48AE-8325-8934419946CB}"/>
              </a:ext>
            </a:extLst>
          </p:cNvPr>
          <p:cNvSpPr>
            <a:spLocks noChangeAspect="1"/>
          </p:cNvSpPr>
          <p:nvPr/>
        </p:nvSpPr>
        <p:spPr>
          <a:xfrm flipH="1" flipV="1">
            <a:off x="13878186" y="6003061"/>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26" name="Ellips 125">
            <a:extLst>
              <a:ext uri="{FF2B5EF4-FFF2-40B4-BE49-F238E27FC236}">
                <a16:creationId xmlns:a16="http://schemas.microsoft.com/office/drawing/2014/main" id="{AC55D0B7-1E3B-4D24-9B9F-620E8625307D}"/>
              </a:ext>
            </a:extLst>
          </p:cNvPr>
          <p:cNvSpPr>
            <a:spLocks noChangeAspect="1"/>
          </p:cNvSpPr>
          <p:nvPr/>
        </p:nvSpPr>
        <p:spPr>
          <a:xfrm flipH="1" flipV="1">
            <a:off x="13068588" y="6003061"/>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27" name="Ellips 126">
            <a:extLst>
              <a:ext uri="{FF2B5EF4-FFF2-40B4-BE49-F238E27FC236}">
                <a16:creationId xmlns:a16="http://schemas.microsoft.com/office/drawing/2014/main" id="{0BD4FF74-0EAE-4EDD-A672-F89771DDB5B8}"/>
              </a:ext>
            </a:extLst>
          </p:cNvPr>
          <p:cNvSpPr>
            <a:spLocks noChangeAspect="1"/>
          </p:cNvSpPr>
          <p:nvPr/>
        </p:nvSpPr>
        <p:spPr>
          <a:xfrm flipH="1" flipV="1">
            <a:off x="13878186" y="6735728"/>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28" name="Ellips 127">
            <a:extLst>
              <a:ext uri="{FF2B5EF4-FFF2-40B4-BE49-F238E27FC236}">
                <a16:creationId xmlns:a16="http://schemas.microsoft.com/office/drawing/2014/main" id="{CD4D6F92-0D5D-44B5-9304-04DBCF65ABF4}"/>
              </a:ext>
            </a:extLst>
          </p:cNvPr>
          <p:cNvSpPr>
            <a:spLocks noChangeAspect="1"/>
          </p:cNvSpPr>
          <p:nvPr/>
        </p:nvSpPr>
        <p:spPr>
          <a:xfrm flipH="1" flipV="1">
            <a:off x="13068588" y="6735728"/>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29" name="Ellips 128">
            <a:extLst>
              <a:ext uri="{FF2B5EF4-FFF2-40B4-BE49-F238E27FC236}">
                <a16:creationId xmlns:a16="http://schemas.microsoft.com/office/drawing/2014/main" id="{43D68820-1EF4-41EA-817D-82AF7F601F7A}"/>
              </a:ext>
            </a:extLst>
          </p:cNvPr>
          <p:cNvSpPr>
            <a:spLocks noChangeAspect="1"/>
          </p:cNvSpPr>
          <p:nvPr/>
        </p:nvSpPr>
        <p:spPr>
          <a:xfrm flipH="1" flipV="1">
            <a:off x="13878186" y="7445671"/>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30" name="Ellips 129">
            <a:extLst>
              <a:ext uri="{FF2B5EF4-FFF2-40B4-BE49-F238E27FC236}">
                <a16:creationId xmlns:a16="http://schemas.microsoft.com/office/drawing/2014/main" id="{6F70700F-43F2-43E5-A0CE-7273425EF9CD}"/>
              </a:ext>
            </a:extLst>
          </p:cNvPr>
          <p:cNvSpPr>
            <a:spLocks noChangeAspect="1"/>
          </p:cNvSpPr>
          <p:nvPr/>
        </p:nvSpPr>
        <p:spPr>
          <a:xfrm flipH="1" flipV="1">
            <a:off x="13068588" y="7445671"/>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31" name="Ellips 130">
            <a:extLst>
              <a:ext uri="{FF2B5EF4-FFF2-40B4-BE49-F238E27FC236}">
                <a16:creationId xmlns:a16="http://schemas.microsoft.com/office/drawing/2014/main" id="{BD0227A0-17F9-4D0E-A198-4CED97EA7905}"/>
              </a:ext>
            </a:extLst>
          </p:cNvPr>
          <p:cNvSpPr>
            <a:spLocks noChangeAspect="1"/>
          </p:cNvSpPr>
          <p:nvPr/>
        </p:nvSpPr>
        <p:spPr>
          <a:xfrm flipH="1" flipV="1">
            <a:off x="13878186" y="8155612"/>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32" name="Ellips 131">
            <a:extLst>
              <a:ext uri="{FF2B5EF4-FFF2-40B4-BE49-F238E27FC236}">
                <a16:creationId xmlns:a16="http://schemas.microsoft.com/office/drawing/2014/main" id="{CAA7441B-496F-4010-B4DE-D7B50C7665E4}"/>
              </a:ext>
            </a:extLst>
          </p:cNvPr>
          <p:cNvSpPr>
            <a:spLocks noChangeAspect="1"/>
          </p:cNvSpPr>
          <p:nvPr/>
        </p:nvSpPr>
        <p:spPr>
          <a:xfrm flipH="1" flipV="1">
            <a:off x="13068588" y="8155612"/>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33" name="Ellips 132">
            <a:extLst>
              <a:ext uri="{FF2B5EF4-FFF2-40B4-BE49-F238E27FC236}">
                <a16:creationId xmlns:a16="http://schemas.microsoft.com/office/drawing/2014/main" id="{34D83B1F-1F09-47C6-A54B-1E4C06902C19}"/>
              </a:ext>
            </a:extLst>
          </p:cNvPr>
          <p:cNvSpPr>
            <a:spLocks noChangeAspect="1"/>
          </p:cNvSpPr>
          <p:nvPr/>
        </p:nvSpPr>
        <p:spPr>
          <a:xfrm flipH="1" flipV="1">
            <a:off x="13878186" y="8865555"/>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34" name="Ellips 133">
            <a:extLst>
              <a:ext uri="{FF2B5EF4-FFF2-40B4-BE49-F238E27FC236}">
                <a16:creationId xmlns:a16="http://schemas.microsoft.com/office/drawing/2014/main" id="{10A1D029-F358-4AEC-8996-87BF1DF397F3}"/>
              </a:ext>
            </a:extLst>
          </p:cNvPr>
          <p:cNvSpPr>
            <a:spLocks noChangeAspect="1"/>
          </p:cNvSpPr>
          <p:nvPr/>
        </p:nvSpPr>
        <p:spPr>
          <a:xfrm flipH="1" flipV="1">
            <a:off x="13068588" y="8865555"/>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35" name="Ellips 134">
            <a:extLst>
              <a:ext uri="{FF2B5EF4-FFF2-40B4-BE49-F238E27FC236}">
                <a16:creationId xmlns:a16="http://schemas.microsoft.com/office/drawing/2014/main" id="{233490B5-3062-4F0E-B6CE-5B1DD242E896}"/>
              </a:ext>
            </a:extLst>
          </p:cNvPr>
          <p:cNvSpPr>
            <a:spLocks noChangeAspect="1"/>
          </p:cNvSpPr>
          <p:nvPr/>
        </p:nvSpPr>
        <p:spPr>
          <a:xfrm flipH="1" flipV="1">
            <a:off x="13878186" y="9603171"/>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36" name="Ellips 135">
            <a:extLst>
              <a:ext uri="{FF2B5EF4-FFF2-40B4-BE49-F238E27FC236}">
                <a16:creationId xmlns:a16="http://schemas.microsoft.com/office/drawing/2014/main" id="{FC5C561B-B681-4755-91FA-27BC41A0D495}"/>
              </a:ext>
            </a:extLst>
          </p:cNvPr>
          <p:cNvSpPr>
            <a:spLocks noChangeAspect="1"/>
          </p:cNvSpPr>
          <p:nvPr/>
        </p:nvSpPr>
        <p:spPr>
          <a:xfrm flipH="1" flipV="1">
            <a:off x="13068588" y="9603171"/>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37" name="Ellips 136">
            <a:extLst>
              <a:ext uri="{FF2B5EF4-FFF2-40B4-BE49-F238E27FC236}">
                <a16:creationId xmlns:a16="http://schemas.microsoft.com/office/drawing/2014/main" id="{C5E362D4-1AC9-473A-9B05-BE4E1FCA6589}"/>
              </a:ext>
            </a:extLst>
          </p:cNvPr>
          <p:cNvSpPr>
            <a:spLocks noChangeAspect="1"/>
          </p:cNvSpPr>
          <p:nvPr/>
        </p:nvSpPr>
        <p:spPr>
          <a:xfrm flipH="1" flipV="1">
            <a:off x="13878186" y="10313111"/>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38" name="Ellips 137">
            <a:extLst>
              <a:ext uri="{FF2B5EF4-FFF2-40B4-BE49-F238E27FC236}">
                <a16:creationId xmlns:a16="http://schemas.microsoft.com/office/drawing/2014/main" id="{7CD68C43-0EB4-41BC-973E-4FE9D0353E61}"/>
              </a:ext>
            </a:extLst>
          </p:cNvPr>
          <p:cNvSpPr>
            <a:spLocks noChangeAspect="1"/>
          </p:cNvSpPr>
          <p:nvPr/>
        </p:nvSpPr>
        <p:spPr>
          <a:xfrm flipH="1" flipV="1">
            <a:off x="13068588" y="10313111"/>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39" name="Ellips 138">
            <a:extLst>
              <a:ext uri="{FF2B5EF4-FFF2-40B4-BE49-F238E27FC236}">
                <a16:creationId xmlns:a16="http://schemas.microsoft.com/office/drawing/2014/main" id="{05DCC647-CB16-490F-B3A5-0D2603CF70A4}"/>
              </a:ext>
            </a:extLst>
          </p:cNvPr>
          <p:cNvSpPr>
            <a:spLocks noChangeAspect="1"/>
          </p:cNvSpPr>
          <p:nvPr/>
        </p:nvSpPr>
        <p:spPr>
          <a:xfrm flipH="1" flipV="1">
            <a:off x="13878186" y="11023054"/>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40" name="Ellips 139">
            <a:extLst>
              <a:ext uri="{FF2B5EF4-FFF2-40B4-BE49-F238E27FC236}">
                <a16:creationId xmlns:a16="http://schemas.microsoft.com/office/drawing/2014/main" id="{0E3AA1AD-5D5C-4BCE-A4A6-AC54DAF8CE42}"/>
              </a:ext>
            </a:extLst>
          </p:cNvPr>
          <p:cNvSpPr>
            <a:spLocks noChangeAspect="1"/>
          </p:cNvSpPr>
          <p:nvPr/>
        </p:nvSpPr>
        <p:spPr>
          <a:xfrm flipH="1" flipV="1">
            <a:off x="13068588" y="11023054"/>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41" name="Ellips 140">
            <a:extLst>
              <a:ext uri="{FF2B5EF4-FFF2-40B4-BE49-F238E27FC236}">
                <a16:creationId xmlns:a16="http://schemas.microsoft.com/office/drawing/2014/main" id="{9CE63976-5776-4CB7-AE0E-5A0046280104}"/>
              </a:ext>
            </a:extLst>
          </p:cNvPr>
          <p:cNvSpPr>
            <a:spLocks noChangeAspect="1"/>
          </p:cNvSpPr>
          <p:nvPr/>
        </p:nvSpPr>
        <p:spPr>
          <a:xfrm flipH="1" flipV="1">
            <a:off x="13878186" y="11732995"/>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42" name="Ellips 141">
            <a:extLst>
              <a:ext uri="{FF2B5EF4-FFF2-40B4-BE49-F238E27FC236}">
                <a16:creationId xmlns:a16="http://schemas.microsoft.com/office/drawing/2014/main" id="{F927FB2E-E676-4261-85B2-E20F6D8D0E4C}"/>
              </a:ext>
            </a:extLst>
          </p:cNvPr>
          <p:cNvSpPr>
            <a:spLocks noChangeAspect="1"/>
          </p:cNvSpPr>
          <p:nvPr/>
        </p:nvSpPr>
        <p:spPr>
          <a:xfrm flipH="1" flipV="1">
            <a:off x="13068588" y="11732995"/>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3" name="Rubrik 1">
            <a:extLst>
              <a:ext uri="{FF2B5EF4-FFF2-40B4-BE49-F238E27FC236}">
                <a16:creationId xmlns:a16="http://schemas.microsoft.com/office/drawing/2014/main" id="{6F1B9893-3A6D-5CCD-CB75-7330E0A6F672}"/>
              </a:ext>
            </a:extLst>
          </p:cNvPr>
          <p:cNvSpPr>
            <a:spLocks noGrp="1"/>
          </p:cNvSpPr>
          <p:nvPr>
            <p:ph type="title"/>
          </p:nvPr>
        </p:nvSpPr>
        <p:spPr>
          <a:xfrm>
            <a:off x="1676291" y="1229856"/>
            <a:ext cx="21029831" cy="1124263"/>
          </a:xfrm>
        </p:spPr>
        <p:txBody>
          <a:bodyPr>
            <a:normAutofit/>
          </a:bodyPr>
          <a:lstStyle/>
          <a:p>
            <a:r>
              <a:rPr lang="sv-SE" sz="7200">
                <a:solidFill>
                  <a:srgbClr val="F5EF88"/>
                </a:solidFill>
                <a:latin typeface="Mongoose Regular" panose="02000000000000000000" pitchFamily="2" charset="77"/>
              </a:rPr>
              <a:t>MILJÖ – BOLLTOUCHPRINCIPEN</a:t>
            </a:r>
          </a:p>
        </p:txBody>
      </p:sp>
      <p:grpSp>
        <p:nvGrpSpPr>
          <p:cNvPr id="8" name="Grupp 7">
            <a:extLst>
              <a:ext uri="{FF2B5EF4-FFF2-40B4-BE49-F238E27FC236}">
                <a16:creationId xmlns:a16="http://schemas.microsoft.com/office/drawing/2014/main" id="{934278A9-9A24-EE19-FEEB-8B360B89F4E1}"/>
              </a:ext>
            </a:extLst>
          </p:cNvPr>
          <p:cNvGrpSpPr/>
          <p:nvPr/>
        </p:nvGrpSpPr>
        <p:grpSpPr>
          <a:xfrm>
            <a:off x="17129278" y="2019016"/>
            <a:ext cx="5576844" cy="5396326"/>
            <a:chOff x="15598440" y="3387270"/>
            <a:chExt cx="5576844" cy="5396326"/>
          </a:xfrm>
        </p:grpSpPr>
        <p:pic>
          <p:nvPicPr>
            <p:cNvPr id="7" name="Bildobjekt 6" descr="En bild som visar cirkel, skärmbild, mörker, ljus&#10;&#10;Automatiskt genererad beskrivning">
              <a:extLst>
                <a:ext uri="{FF2B5EF4-FFF2-40B4-BE49-F238E27FC236}">
                  <a16:creationId xmlns:a16="http://schemas.microsoft.com/office/drawing/2014/main" id="{8E1E587D-6D62-9CEF-AA02-C8D2D5620EE2}"/>
                </a:ext>
              </a:extLst>
            </p:cNvPr>
            <p:cNvPicPr>
              <a:picLocks noChangeAspect="1"/>
            </p:cNvPicPr>
            <p:nvPr/>
          </p:nvPicPr>
          <p:blipFill>
            <a:blip r:embed="rId4"/>
            <a:stretch>
              <a:fillRect/>
            </a:stretch>
          </p:blipFill>
          <p:spPr>
            <a:xfrm>
              <a:off x="15750317" y="3387270"/>
              <a:ext cx="5424967" cy="5396326"/>
            </a:xfrm>
            <a:prstGeom prst="rect">
              <a:avLst/>
            </a:prstGeom>
          </p:spPr>
        </p:pic>
        <p:sp>
          <p:nvSpPr>
            <p:cNvPr id="5" name="Rektangel med rundade hörn 11">
              <a:extLst>
                <a:ext uri="{FF2B5EF4-FFF2-40B4-BE49-F238E27FC236}">
                  <a16:creationId xmlns:a16="http://schemas.microsoft.com/office/drawing/2014/main" id="{5CC3C82E-607B-C06E-3E3D-481C178A2472}"/>
                </a:ext>
              </a:extLst>
            </p:cNvPr>
            <p:cNvSpPr/>
            <p:nvPr/>
          </p:nvSpPr>
          <p:spPr>
            <a:xfrm rot="418476">
              <a:off x="15598440" y="5153207"/>
              <a:ext cx="5472249"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sv-SE" sz="1800" b="1">
                  <a:solidFill>
                    <a:schemeClr val="bg1"/>
                  </a:solidFill>
                  <a:latin typeface="Montserrat SemiBold" pitchFamily="2" charset="77"/>
                </a:rPr>
                <a:t>Hur många spelare har bollen </a:t>
              </a:r>
              <a:br>
                <a:rPr lang="sv-SE" sz="1800" b="1">
                  <a:solidFill>
                    <a:schemeClr val="bg1"/>
                  </a:solidFill>
                  <a:latin typeface="Montserrat SemiBold" pitchFamily="2" charset="77"/>
                </a:rPr>
              </a:br>
              <a:r>
                <a:rPr lang="sv-SE" sz="1800" b="1">
                  <a:solidFill>
                    <a:schemeClr val="bg1"/>
                  </a:solidFill>
                  <a:latin typeface="Montserrat SemiBold" pitchFamily="2" charset="77"/>
                </a:rPr>
                <a:t>vid respektive övning? </a:t>
              </a:r>
            </a:p>
            <a:p>
              <a:pPr algn="ctr"/>
              <a:endParaRPr lang="sv-SE" sz="1800">
                <a:solidFill>
                  <a:schemeClr val="bg1"/>
                </a:solidFill>
                <a:latin typeface="Montserrat" panose="00000500000000000000" pitchFamily="2" charset="0"/>
              </a:endParaRPr>
            </a:p>
            <a:p>
              <a:pPr algn="ctr"/>
              <a:r>
                <a:rPr lang="sv-SE" sz="1800">
                  <a:solidFill>
                    <a:schemeClr val="bg1"/>
                  </a:solidFill>
                  <a:latin typeface="Montserrat Light" pitchFamily="2" charset="77"/>
                </a:rPr>
                <a:t>Skapa möjligheter för att så många </a:t>
              </a:r>
              <a:br>
                <a:rPr lang="sv-SE" sz="1800">
                  <a:solidFill>
                    <a:schemeClr val="bg1"/>
                  </a:solidFill>
                  <a:latin typeface="Montserrat Light" pitchFamily="2" charset="77"/>
                </a:rPr>
              </a:br>
              <a:r>
                <a:rPr lang="sv-SE" sz="1800">
                  <a:solidFill>
                    <a:schemeClr val="bg1"/>
                  </a:solidFill>
                  <a:latin typeface="Montserrat Light" pitchFamily="2" charset="77"/>
                </a:rPr>
                <a:t>som möjligt rör bollen så mycket </a:t>
              </a:r>
              <a:br>
                <a:rPr lang="sv-SE" sz="1800">
                  <a:solidFill>
                    <a:schemeClr val="bg1"/>
                  </a:solidFill>
                  <a:latin typeface="Montserrat Light" pitchFamily="2" charset="77"/>
                </a:rPr>
              </a:br>
              <a:r>
                <a:rPr lang="sv-SE" sz="1800">
                  <a:solidFill>
                    <a:schemeClr val="bg1"/>
                  </a:solidFill>
                  <a:latin typeface="Montserrat Light" pitchFamily="2" charset="77"/>
                </a:rPr>
                <a:t>som möjligt.</a:t>
              </a:r>
              <a:r>
                <a:rPr lang="sv-SE" sz="1800">
                  <a:solidFill>
                    <a:schemeClr val="bg1"/>
                  </a:solidFill>
                  <a:latin typeface="Montserrat" panose="00000500000000000000" pitchFamily="2" charset="0"/>
                </a:rPr>
                <a:t> </a:t>
              </a:r>
            </a:p>
          </p:txBody>
        </p:sp>
      </p:grpSp>
      <p:sp>
        <p:nvSpPr>
          <p:cNvPr id="4" name="Platshållare för bildnummer 3">
            <a:extLst>
              <a:ext uri="{FF2B5EF4-FFF2-40B4-BE49-F238E27FC236}">
                <a16:creationId xmlns:a16="http://schemas.microsoft.com/office/drawing/2014/main" id="{56F0A241-280F-C2D1-226E-9D7425DC7AA8}"/>
              </a:ext>
            </a:extLst>
          </p:cNvPr>
          <p:cNvSpPr>
            <a:spLocks noGrp="1"/>
          </p:cNvSpPr>
          <p:nvPr>
            <p:ph type="sldNum" sz="quarter" idx="12"/>
          </p:nvPr>
        </p:nvSpPr>
        <p:spPr/>
        <p:txBody>
          <a:bodyPr/>
          <a:lstStyle/>
          <a:p>
            <a:fld id="{5F919A4E-C2E9-6148-8511-58460454BFB7}" type="slidenum">
              <a:rPr lang="sv-SE" smtClean="0"/>
              <a:t>17</a:t>
            </a:fld>
            <a:endParaRPr lang="sv-SE"/>
          </a:p>
        </p:txBody>
      </p:sp>
      <p:sp>
        <p:nvSpPr>
          <p:cNvPr id="6" name="textruta 5">
            <a:extLst>
              <a:ext uri="{FF2B5EF4-FFF2-40B4-BE49-F238E27FC236}">
                <a16:creationId xmlns:a16="http://schemas.microsoft.com/office/drawing/2014/main" id="{F6550F16-9E5A-4F60-FFC8-49B2CC6EB5AD}"/>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666825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11F3D4F-FAB6-1FCF-A6B7-778B7A2BCCC6}"/>
              </a:ext>
            </a:extLst>
          </p:cNvPr>
          <p:cNvSpPr>
            <a:spLocks noGrp="1"/>
          </p:cNvSpPr>
          <p:nvPr>
            <p:ph type="title" idx="4294967295"/>
          </p:nvPr>
        </p:nvSpPr>
        <p:spPr>
          <a:xfrm>
            <a:off x="1689650" y="4794250"/>
            <a:ext cx="21029613" cy="2649538"/>
          </a:xfrm>
        </p:spPr>
        <p:txBody>
          <a:bodyPr>
            <a:normAutofit/>
          </a:bodyPr>
          <a:lstStyle/>
          <a:p>
            <a:pPr algn="ctr"/>
            <a:r>
              <a:rPr lang="sv-SE" sz="15999">
                <a:solidFill>
                  <a:srgbClr val="F5EF88"/>
                </a:solidFill>
                <a:latin typeface="Mongoose Regular" panose="02000000000000000000" pitchFamily="2" charset="77"/>
              </a:rPr>
              <a:t>FOKUSOMRÅDEN</a:t>
            </a:r>
          </a:p>
        </p:txBody>
      </p:sp>
      <p:sp>
        <p:nvSpPr>
          <p:cNvPr id="2" name="textruta 1">
            <a:extLst>
              <a:ext uri="{FF2B5EF4-FFF2-40B4-BE49-F238E27FC236}">
                <a16:creationId xmlns:a16="http://schemas.microsoft.com/office/drawing/2014/main" id="{F55B31DB-DB10-D8A1-2F4E-34231BB2C203}"/>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661019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6EB31F12-1F0B-2D58-02BC-09E8811EEEF2}"/>
              </a:ext>
            </a:extLst>
          </p:cNvPr>
          <p:cNvSpPr>
            <a:spLocks noGrp="1"/>
          </p:cNvSpPr>
          <p:nvPr>
            <p:ph sz="quarter" idx="4"/>
          </p:nvPr>
        </p:nvSpPr>
        <p:spPr>
          <a:xfrm>
            <a:off x="18457976" y="3600157"/>
            <a:ext cx="10365701" cy="7368696"/>
          </a:xfrm>
        </p:spPr>
        <p:txBody>
          <a:bodyPr vert="horz" lIns="91440" tIns="45720" rIns="91440" bIns="45720" rtlCol="0" anchor="t">
            <a:normAutofit/>
          </a:bodyPr>
          <a:lstStyle/>
          <a:p>
            <a:pPr marL="0" indent="0">
              <a:buNone/>
            </a:pPr>
            <a:r>
              <a:rPr lang="sv-SE" sz="3200" b="1">
                <a:solidFill>
                  <a:schemeClr val="bg1"/>
                </a:solidFill>
                <a:latin typeface="Montserrat SemiBold"/>
              </a:rPr>
              <a:t>Målvakter</a:t>
            </a:r>
            <a:endParaRPr lang="sv-SE" sz="3200">
              <a:solidFill>
                <a:schemeClr val="bg1"/>
              </a:solidFill>
            </a:endParaRPr>
          </a:p>
          <a:p>
            <a:pPr marL="490855" indent="-490855">
              <a:buAutoNum type="arabicPeriod"/>
            </a:pPr>
            <a:r>
              <a:rPr lang="sv-SE" sz="3200">
                <a:solidFill>
                  <a:schemeClr val="bg1"/>
                </a:solidFill>
                <a:latin typeface="Montserrat Light"/>
              </a:rPr>
              <a:t>Bollhantering</a:t>
            </a:r>
            <a:endParaRPr lang="sv-SE">
              <a:solidFill>
                <a:schemeClr val="bg1"/>
              </a:solidFill>
              <a:latin typeface="Montserrat Light"/>
            </a:endParaRPr>
          </a:p>
          <a:p>
            <a:pPr marL="490855" indent="-490855">
              <a:buFont typeface="+mj-lt"/>
              <a:buAutoNum type="arabicPeriod"/>
            </a:pPr>
            <a:r>
              <a:rPr lang="sv-SE" sz="3200">
                <a:solidFill>
                  <a:schemeClr val="bg1"/>
                </a:solidFill>
                <a:latin typeface="Montserrat Light"/>
              </a:rPr>
              <a:t>Returer</a:t>
            </a:r>
          </a:p>
          <a:p>
            <a:pPr marL="490855" indent="-490855">
              <a:buFont typeface="+mj-lt"/>
              <a:buAutoNum type="arabicPeriod"/>
            </a:pPr>
            <a:r>
              <a:rPr lang="sv-SE" sz="3200">
                <a:solidFill>
                  <a:schemeClr val="bg1"/>
                </a:solidFill>
                <a:latin typeface="Montserrat Light"/>
              </a:rPr>
              <a:t>Ta bollen framåt</a:t>
            </a:r>
          </a:p>
          <a:p>
            <a:pPr marL="490855" indent="-490855">
              <a:buFont typeface="+mj-lt"/>
              <a:buAutoNum type="arabicPeriod"/>
            </a:pPr>
            <a:r>
              <a:rPr lang="sv-SE" sz="3200">
                <a:solidFill>
                  <a:schemeClr val="bg1"/>
                </a:solidFill>
                <a:latin typeface="Montserrat Light"/>
              </a:rPr>
              <a:t>Förflyttningar</a:t>
            </a:r>
          </a:p>
          <a:p>
            <a:pPr marL="490855" indent="-490855">
              <a:buFont typeface="+mj-lt"/>
              <a:buAutoNum type="arabicPeriod"/>
            </a:pPr>
            <a:r>
              <a:rPr lang="sv-SE" sz="3200">
                <a:solidFill>
                  <a:schemeClr val="bg1"/>
                </a:solidFill>
                <a:latin typeface="Montserrat Light"/>
              </a:rPr>
              <a:t>Positionering</a:t>
            </a:r>
          </a:p>
          <a:p>
            <a:pPr marL="490855" indent="-490855">
              <a:buFont typeface="+mj-lt"/>
              <a:buAutoNum type="arabicPeriod"/>
            </a:pPr>
            <a:r>
              <a:rPr lang="sv-SE" sz="3200">
                <a:solidFill>
                  <a:schemeClr val="bg1"/>
                </a:solidFill>
                <a:latin typeface="Montserrat Light"/>
              </a:rPr>
              <a:t>Utkast</a:t>
            </a:r>
          </a:p>
          <a:p>
            <a:pPr marL="490855" indent="-490855">
              <a:buFont typeface="+mj-lt"/>
              <a:buAutoNum type="arabicPeriod"/>
            </a:pPr>
            <a:r>
              <a:rPr lang="sv-SE" sz="3200">
                <a:solidFill>
                  <a:schemeClr val="bg1"/>
                </a:solidFill>
                <a:latin typeface="Montserrat Light"/>
              </a:rPr>
              <a:t>Aktiv som försvarare</a:t>
            </a:r>
          </a:p>
          <a:p>
            <a:pPr marL="490855" indent="-490855">
              <a:buFont typeface="+mj-lt"/>
              <a:buAutoNum type="arabicPeriod"/>
            </a:pPr>
            <a:r>
              <a:rPr lang="sv-SE" sz="3200">
                <a:solidFill>
                  <a:schemeClr val="bg1"/>
                </a:solidFill>
                <a:latin typeface="Montserrat Light"/>
              </a:rPr>
              <a:t>Trafikhantering</a:t>
            </a:r>
          </a:p>
          <a:p>
            <a:pPr marL="490855" indent="-490855"/>
            <a:endParaRPr lang="sv-SE" sz="3200">
              <a:solidFill>
                <a:schemeClr val="bg1"/>
              </a:solidFill>
            </a:endParaRPr>
          </a:p>
        </p:txBody>
      </p:sp>
      <p:sp>
        <p:nvSpPr>
          <p:cNvPr id="4" name="Platshållare för innehåll 3">
            <a:extLst>
              <a:ext uri="{FF2B5EF4-FFF2-40B4-BE49-F238E27FC236}">
                <a16:creationId xmlns:a16="http://schemas.microsoft.com/office/drawing/2014/main" id="{F3EB2787-2F7C-8A4E-8CE8-005980D73497}"/>
              </a:ext>
            </a:extLst>
          </p:cNvPr>
          <p:cNvSpPr>
            <a:spLocks noGrp="1"/>
          </p:cNvSpPr>
          <p:nvPr>
            <p:ph sz="half" idx="2"/>
          </p:nvPr>
        </p:nvSpPr>
        <p:spPr>
          <a:xfrm>
            <a:off x="13241256" y="3600157"/>
            <a:ext cx="4811978" cy="7368696"/>
          </a:xfrm>
        </p:spPr>
        <p:txBody>
          <a:bodyPr vert="horz" lIns="91440" tIns="45720" rIns="91440" bIns="45720" rtlCol="0" anchor="t">
            <a:normAutofit/>
          </a:bodyPr>
          <a:lstStyle/>
          <a:p>
            <a:pPr marL="0" indent="0">
              <a:buNone/>
            </a:pPr>
            <a:r>
              <a:rPr lang="sv-SE" sz="3200" b="1">
                <a:solidFill>
                  <a:schemeClr val="bg1"/>
                </a:solidFill>
                <a:latin typeface="Montserrat SemiBold"/>
              </a:rPr>
              <a:t>Utespelare</a:t>
            </a:r>
            <a:endParaRPr lang="sv-SE" b="1">
              <a:solidFill>
                <a:schemeClr val="bg1"/>
              </a:solidFill>
              <a:latin typeface="Montserrat SemiBold"/>
            </a:endParaRPr>
          </a:p>
          <a:p>
            <a:pPr marL="490855" indent="-490855">
              <a:buAutoNum type="arabicPeriod"/>
            </a:pPr>
            <a:r>
              <a:rPr lang="sv-SE" sz="3200">
                <a:solidFill>
                  <a:schemeClr val="bg1"/>
                </a:solidFill>
                <a:latin typeface="Montserrat Light"/>
              </a:rPr>
              <a:t>Duellspel med boll</a:t>
            </a:r>
            <a:endParaRPr lang="sv-SE">
              <a:solidFill>
                <a:schemeClr val="bg1"/>
              </a:solidFill>
              <a:latin typeface="Montserrat Light"/>
            </a:endParaRPr>
          </a:p>
          <a:p>
            <a:pPr marL="490855" indent="-490855">
              <a:buFont typeface="+mj-lt"/>
              <a:buAutoNum type="arabicPeriod"/>
            </a:pPr>
            <a:r>
              <a:rPr lang="sv-SE" sz="3200">
                <a:solidFill>
                  <a:schemeClr val="bg1"/>
                </a:solidFill>
                <a:latin typeface="Montserrat Light"/>
              </a:rPr>
              <a:t>Göra mål</a:t>
            </a:r>
          </a:p>
          <a:p>
            <a:pPr marL="490855" indent="-490855">
              <a:buFont typeface="+mj-lt"/>
              <a:buAutoNum type="arabicPeriod"/>
            </a:pPr>
            <a:r>
              <a:rPr lang="sv-SE" sz="3200">
                <a:solidFill>
                  <a:schemeClr val="bg1"/>
                </a:solidFill>
                <a:latin typeface="Montserrat Light"/>
              </a:rPr>
              <a:t>Ta bollen framåt</a:t>
            </a:r>
          </a:p>
          <a:p>
            <a:pPr marL="490855" indent="-490855">
              <a:buFont typeface="+mj-lt"/>
              <a:buAutoNum type="arabicPeriod"/>
            </a:pPr>
            <a:r>
              <a:rPr lang="sv-SE" sz="3200">
                <a:solidFill>
                  <a:schemeClr val="bg1"/>
                </a:solidFill>
                <a:latin typeface="Montserrat Light"/>
              </a:rPr>
              <a:t>Spelbarhet</a:t>
            </a:r>
          </a:p>
          <a:p>
            <a:pPr marL="490855" indent="-490855">
              <a:buFont typeface="+mj-lt"/>
              <a:buAutoNum type="arabicPeriod"/>
            </a:pPr>
            <a:r>
              <a:rPr lang="sv-SE" sz="3200">
                <a:solidFill>
                  <a:schemeClr val="bg1"/>
                </a:solidFill>
                <a:latin typeface="Montserrat Light"/>
              </a:rPr>
              <a:t>Vinna insida</a:t>
            </a:r>
          </a:p>
          <a:p>
            <a:pPr marL="490855" indent="-490855">
              <a:buFont typeface="+mj-lt"/>
              <a:buAutoNum type="arabicPeriod"/>
            </a:pPr>
            <a:r>
              <a:rPr lang="sv-SE" sz="3200">
                <a:solidFill>
                  <a:schemeClr val="bg1"/>
                </a:solidFill>
                <a:latin typeface="Montserrat Light"/>
              </a:rPr>
              <a:t>Passningsspel</a:t>
            </a:r>
          </a:p>
          <a:p>
            <a:pPr marL="490855" indent="-490855">
              <a:buFont typeface="+mj-lt"/>
              <a:buAutoNum type="arabicPeriod"/>
            </a:pPr>
            <a:r>
              <a:rPr lang="sv-SE" sz="3200">
                <a:solidFill>
                  <a:schemeClr val="bg1"/>
                </a:solidFill>
                <a:latin typeface="Montserrat Light"/>
              </a:rPr>
              <a:t>Vinna boll</a:t>
            </a:r>
          </a:p>
          <a:p>
            <a:pPr marL="490855" indent="-490855">
              <a:buFont typeface="+mj-lt"/>
              <a:buAutoNum type="arabicPeriod"/>
            </a:pPr>
            <a:r>
              <a:rPr lang="sv-SE" sz="3200">
                <a:solidFill>
                  <a:schemeClr val="bg1"/>
                </a:solidFill>
                <a:latin typeface="Montserrat Light"/>
              </a:rPr>
              <a:t>Förhindra mål</a:t>
            </a:r>
          </a:p>
          <a:p>
            <a:pPr marL="490855" indent="-490855"/>
            <a:endParaRPr lang="sv-SE" sz="3200">
              <a:solidFill>
                <a:schemeClr val="bg1"/>
              </a:solidFill>
            </a:endParaRPr>
          </a:p>
        </p:txBody>
      </p:sp>
      <p:sp>
        <p:nvSpPr>
          <p:cNvPr id="2" name="Rubrik 1">
            <a:extLst>
              <a:ext uri="{FF2B5EF4-FFF2-40B4-BE49-F238E27FC236}">
                <a16:creationId xmlns:a16="http://schemas.microsoft.com/office/drawing/2014/main" id="{4DE4C0B5-67AD-D599-E06A-0348B62E08B3}"/>
              </a:ext>
            </a:extLst>
          </p:cNvPr>
          <p:cNvSpPr>
            <a:spLocks noGrp="1"/>
          </p:cNvSpPr>
          <p:nvPr>
            <p:ph type="title"/>
          </p:nvPr>
        </p:nvSpPr>
        <p:spPr>
          <a:xfrm>
            <a:off x="1245285" y="960072"/>
            <a:ext cx="21029831" cy="2651125"/>
          </a:xfrm>
        </p:spPr>
        <p:txBody>
          <a:bodyPr>
            <a:normAutofit/>
          </a:bodyPr>
          <a:lstStyle/>
          <a:p>
            <a:r>
              <a:rPr lang="sv-SE" sz="9000">
                <a:solidFill>
                  <a:srgbClr val="F5EF88"/>
                </a:solidFill>
                <a:latin typeface="Mongoose Regular" panose="02000000000000000000" pitchFamily="2" charset="77"/>
              </a:rPr>
              <a:t>FOKUSOMRÅDEN SPELAREN</a:t>
            </a:r>
          </a:p>
        </p:txBody>
      </p:sp>
      <p:sp>
        <p:nvSpPr>
          <p:cNvPr id="9" name="textruta 8">
            <a:extLst>
              <a:ext uri="{FF2B5EF4-FFF2-40B4-BE49-F238E27FC236}">
                <a16:creationId xmlns:a16="http://schemas.microsoft.com/office/drawing/2014/main" id="{BBFBC7A9-9833-4428-9BF0-4083C8377399}"/>
              </a:ext>
            </a:extLst>
          </p:cNvPr>
          <p:cNvSpPr txBox="1"/>
          <p:nvPr/>
        </p:nvSpPr>
        <p:spPr>
          <a:xfrm>
            <a:off x="1139233" y="3440031"/>
            <a:ext cx="10620968" cy="8463855"/>
          </a:xfrm>
          <a:prstGeom prst="rect">
            <a:avLst/>
          </a:prstGeom>
          <a:noFill/>
        </p:spPr>
        <p:txBody>
          <a:bodyPr wrap="square" lIns="91440" tIns="45720" rIns="91440" bIns="45720" anchor="t">
            <a:spAutoFit/>
          </a:bodyPr>
          <a:lstStyle/>
          <a:p>
            <a:r>
              <a:rPr lang="sv-SE" sz="3200">
                <a:solidFill>
                  <a:schemeClr val="bg1"/>
                </a:solidFill>
                <a:latin typeface="Montserrat Light"/>
              </a:rPr>
              <a:t>Att koppla samman fokusområden för utespelare och målvakter kan vara ett klokt träningssätt att använda sig av. </a:t>
            </a:r>
            <a:endParaRPr lang="sv-SE" sz="3200">
              <a:solidFill>
                <a:schemeClr val="bg1"/>
              </a:solidFill>
              <a:latin typeface="Montserrat Light" pitchFamily="2" charset="77"/>
            </a:endParaRPr>
          </a:p>
          <a:p>
            <a:endParaRPr lang="sv-SE" sz="3200">
              <a:solidFill>
                <a:schemeClr val="bg1"/>
              </a:solidFill>
              <a:latin typeface="Montserrat Light" pitchFamily="2" charset="77"/>
            </a:endParaRPr>
          </a:p>
          <a:p>
            <a:r>
              <a:rPr lang="sv-SE" sz="3200">
                <a:solidFill>
                  <a:schemeClr val="bg1"/>
                </a:solidFill>
                <a:latin typeface="Montserrat Light"/>
              </a:rPr>
              <a:t>I denna spelarutvecklingsplan med utgångspunkt i individen utgår vi ifrån åtta olika arbetsområden/teman. Utespelarens fokusområden kopplas samman med målvakternas områden och på det sättet skapas en tydlighet mellan hur spelets olika delar kan kopplas samman och ses som en helhet.</a:t>
            </a:r>
          </a:p>
          <a:p>
            <a:endParaRPr lang="sv-SE" sz="3200">
              <a:solidFill>
                <a:schemeClr val="bg1"/>
              </a:solidFill>
              <a:latin typeface="Montserrat Light" pitchFamily="2" charset="77"/>
            </a:endParaRPr>
          </a:p>
          <a:p>
            <a:r>
              <a:rPr lang="sv-SE" sz="3200">
                <a:solidFill>
                  <a:schemeClr val="bg1"/>
                </a:solidFill>
                <a:latin typeface="Montserrat Light"/>
              </a:rPr>
              <a:t>Perspektivet som genomsyrar fokusområdena  bygger på fleraktionsprincipen och utgår ifrån de tekniska och fysiska perspektivet men också hur spelförståelse och de mentala delarna kan utvecklas och påverka aktionerna. </a:t>
            </a:r>
            <a:endParaRPr lang="sv-SE" sz="3200">
              <a:solidFill>
                <a:schemeClr val="bg1"/>
              </a:solidFill>
              <a:latin typeface="Montserrat Light" pitchFamily="2" charset="77"/>
            </a:endParaRPr>
          </a:p>
        </p:txBody>
      </p:sp>
      <p:sp>
        <p:nvSpPr>
          <p:cNvPr id="7" name="Platshållare för bildnummer 6">
            <a:extLst>
              <a:ext uri="{FF2B5EF4-FFF2-40B4-BE49-F238E27FC236}">
                <a16:creationId xmlns:a16="http://schemas.microsoft.com/office/drawing/2014/main" id="{C45913F5-690F-6B7A-4F92-BE71C259E91B}"/>
              </a:ext>
            </a:extLst>
          </p:cNvPr>
          <p:cNvSpPr>
            <a:spLocks noGrp="1"/>
          </p:cNvSpPr>
          <p:nvPr>
            <p:ph type="sldNum" sz="quarter" idx="12"/>
          </p:nvPr>
        </p:nvSpPr>
        <p:spPr/>
        <p:txBody>
          <a:bodyPr/>
          <a:lstStyle/>
          <a:p>
            <a:fld id="{5F919A4E-C2E9-6148-8511-58460454BFB7}" type="slidenum">
              <a:rPr lang="sv-SE" smtClean="0"/>
              <a:t>19</a:t>
            </a:fld>
            <a:endParaRPr lang="sv-SE"/>
          </a:p>
        </p:txBody>
      </p:sp>
      <p:sp>
        <p:nvSpPr>
          <p:cNvPr id="3" name="textruta 2">
            <a:extLst>
              <a:ext uri="{FF2B5EF4-FFF2-40B4-BE49-F238E27FC236}">
                <a16:creationId xmlns:a16="http://schemas.microsoft.com/office/drawing/2014/main" id="{6C3FA3D2-5698-6375-4B9F-36260C979424}"/>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4152996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D01ECFFB-24F7-851C-0E61-AD1E685A1743}"/>
              </a:ext>
            </a:extLst>
          </p:cNvPr>
          <p:cNvSpPr>
            <a:spLocks noGrp="1"/>
          </p:cNvSpPr>
          <p:nvPr>
            <p:ph type="ctrTitle"/>
          </p:nvPr>
        </p:nvSpPr>
        <p:spPr>
          <a:xfrm>
            <a:off x="-5780" y="2101115"/>
            <a:ext cx="24382384" cy="1332591"/>
          </a:xfrm>
        </p:spPr>
        <p:txBody>
          <a:bodyPr>
            <a:normAutofit/>
          </a:bodyPr>
          <a:lstStyle/>
          <a:p>
            <a:r>
              <a:rPr lang="sv-SE" sz="9000">
                <a:solidFill>
                  <a:srgbClr val="F5EF88"/>
                </a:solidFill>
                <a:latin typeface="Mongoose Regular"/>
              </a:rPr>
              <a:t>INTRODUKTION</a:t>
            </a:r>
          </a:p>
        </p:txBody>
      </p:sp>
      <p:pic>
        <p:nvPicPr>
          <p:cNvPr id="5" name="Bildobjekt 4">
            <a:extLst>
              <a:ext uri="{FF2B5EF4-FFF2-40B4-BE49-F238E27FC236}">
                <a16:creationId xmlns:a16="http://schemas.microsoft.com/office/drawing/2014/main" id="{FFF42E4C-CDB8-47D9-E3B0-374E4E6DC8FA}"/>
              </a:ext>
            </a:extLst>
          </p:cNvPr>
          <p:cNvPicPr>
            <a:picLocks noChangeAspect="1"/>
          </p:cNvPicPr>
          <p:nvPr/>
        </p:nvPicPr>
        <p:blipFill>
          <a:blip r:embed="rId3"/>
          <a:stretch>
            <a:fillRect/>
          </a:stretch>
        </p:blipFill>
        <p:spPr>
          <a:xfrm flipV="1">
            <a:off x="1" y="13245684"/>
            <a:ext cx="24395113" cy="469871"/>
          </a:xfrm>
          <a:prstGeom prst="rect">
            <a:avLst/>
          </a:prstGeom>
        </p:spPr>
      </p:pic>
      <p:sp>
        <p:nvSpPr>
          <p:cNvPr id="4" name="Rektangel med rundade hörn 11">
            <a:extLst>
              <a:ext uri="{FF2B5EF4-FFF2-40B4-BE49-F238E27FC236}">
                <a16:creationId xmlns:a16="http://schemas.microsoft.com/office/drawing/2014/main" id="{7F421DF5-CDCD-6B36-90D7-3695D3719036}"/>
              </a:ext>
            </a:extLst>
          </p:cNvPr>
          <p:cNvSpPr/>
          <p:nvPr/>
        </p:nvSpPr>
        <p:spPr>
          <a:xfrm>
            <a:off x="1500581" y="3232701"/>
            <a:ext cx="21134449" cy="1069290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a:solidFill>
                  <a:schemeClr val="bg1"/>
                </a:solidFill>
                <a:latin typeface="Montserrat Light"/>
              </a:rPr>
              <a:t>Svensk Innebandy har tagit fram ett dokument som riktar sig till föreningar som behöver hjälp på vägen att utveckla sin egen spel - &amp; spelarutvecklingsplan. Den ska också kunna vara behjälplig för att skapa en ”röd tråd” genom föreningens ungdomssida. Dokumentet kan användas oavsett lag/serietillhörighet och av alla olika föreningar i landet. </a:t>
            </a:r>
            <a:endParaRPr lang="sv-SE" sz="3200">
              <a:solidFill>
                <a:schemeClr val="bg1"/>
              </a:solidFill>
              <a:latin typeface="Montserrat Light" pitchFamily="2" charset="77"/>
            </a:endParaRPr>
          </a:p>
          <a:p>
            <a:pPr algn="ctr"/>
            <a:endParaRPr lang="sv-SE" sz="3200">
              <a:solidFill>
                <a:schemeClr val="bg1"/>
              </a:solidFill>
              <a:latin typeface="Montserrat Light" pitchFamily="2" charset="77"/>
            </a:endParaRPr>
          </a:p>
          <a:p>
            <a:pPr algn="ctr"/>
            <a:r>
              <a:rPr lang="sv-SE" sz="3200">
                <a:solidFill>
                  <a:schemeClr val="bg1"/>
                </a:solidFill>
                <a:latin typeface="Montserrat Light"/>
              </a:rPr>
              <a:t>Materialet är byggt för ungdomssidan i föreningen och finns i tre (3) olika versioner. Den har sin utgångspunkt och är språkligt uppbyggd utifrån röd nivå men är även nedbrytbar till blå nivå samt att det även finns inslag ner till grön nivå. Samtliga av de tre (3) versioner bör ses som hjälpmallar till att utveckla sin egen unika föreningsmodell kring ämnet. Alla föreningar har olika förutsättningar att skapa underlag för att bygga sin egen spel- &amp; spelarutvecklingsplan. Här skapas möjligheten för att själva kunna bestämma hur mycket tid som kan eller ska läggas för bästa möjliga utveckling av sin egen förening. </a:t>
            </a:r>
            <a:endParaRPr lang="sv-SE" sz="3200">
              <a:solidFill>
                <a:schemeClr val="bg1"/>
              </a:solidFill>
              <a:latin typeface="Montserrat Light" pitchFamily="2" charset="77"/>
            </a:endParaRPr>
          </a:p>
          <a:p>
            <a:pPr algn="ctr"/>
            <a:endParaRPr lang="sv-SE" sz="3200">
              <a:solidFill>
                <a:schemeClr val="bg1"/>
              </a:solidFill>
              <a:latin typeface="Montserrat Light" pitchFamily="2" charset="77"/>
            </a:endParaRPr>
          </a:p>
          <a:p>
            <a:pPr algn="ctr"/>
            <a:r>
              <a:rPr lang="sv-SE" sz="3200">
                <a:solidFill>
                  <a:schemeClr val="bg1"/>
                </a:solidFill>
                <a:latin typeface="Montserrat Light"/>
              </a:rPr>
              <a:t>Observera att spel- &amp; spelarutvecklingsplanen </a:t>
            </a:r>
            <a:r>
              <a:rPr lang="sv-SE" sz="3200">
                <a:solidFill>
                  <a:schemeClr val="accent4"/>
                </a:solidFill>
                <a:latin typeface="Montserrat Light"/>
              </a:rPr>
              <a:t>inte ersätter någon tränarutbildning </a:t>
            </a:r>
            <a:r>
              <a:rPr lang="sv-SE" sz="3200">
                <a:solidFill>
                  <a:schemeClr val="bg1"/>
                </a:solidFill>
                <a:latin typeface="Montserrat Light"/>
              </a:rPr>
              <a:t>utan är ett bakgrundsdokument för att skapa en röd tråd genom sin förenings verksamhet och för att utveckla individ samt speltankar över tid. </a:t>
            </a:r>
            <a:endParaRPr lang="sv-SE" sz="3200">
              <a:solidFill>
                <a:schemeClr val="bg1"/>
              </a:solidFill>
              <a:latin typeface="Montserrat Light" pitchFamily="2" charset="77"/>
            </a:endParaRPr>
          </a:p>
        </p:txBody>
      </p:sp>
      <p:cxnSp>
        <p:nvCxnSpPr>
          <p:cNvPr id="3" name="Rak 16">
            <a:extLst>
              <a:ext uri="{FF2B5EF4-FFF2-40B4-BE49-F238E27FC236}">
                <a16:creationId xmlns:a16="http://schemas.microsoft.com/office/drawing/2014/main" id="{C1749F1A-0AF0-3D49-F6AB-C2B46446EAFA}"/>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Rak 17">
            <a:extLst>
              <a:ext uri="{FF2B5EF4-FFF2-40B4-BE49-F238E27FC236}">
                <a16:creationId xmlns:a16="http://schemas.microsoft.com/office/drawing/2014/main" id="{56639701-9E9E-517E-C0E9-3D72D7D48FB2}"/>
              </a:ext>
            </a:extLst>
          </p:cNvPr>
          <p:cNvCxnSpPr>
            <a:cxnSpLocks/>
          </p:cNvCxnSpPr>
          <p:nvPr/>
        </p:nvCxnSpPr>
        <p:spPr>
          <a:xfrm>
            <a:off x="-264695" y="3344418"/>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ruta 1">
            <a:extLst>
              <a:ext uri="{FF2B5EF4-FFF2-40B4-BE49-F238E27FC236}">
                <a16:creationId xmlns:a16="http://schemas.microsoft.com/office/drawing/2014/main" id="{49EF4742-876F-0DD4-C560-4FE688839BBB}"/>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856321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11F3D4F-FAB6-1FCF-A6B7-778B7A2BCCC6}"/>
              </a:ext>
            </a:extLst>
          </p:cNvPr>
          <p:cNvSpPr>
            <a:spLocks noGrp="1"/>
          </p:cNvSpPr>
          <p:nvPr>
            <p:ph type="title" idx="4294967295"/>
          </p:nvPr>
        </p:nvSpPr>
        <p:spPr>
          <a:xfrm>
            <a:off x="1696990" y="4479925"/>
            <a:ext cx="21029613" cy="2649538"/>
          </a:xfrm>
        </p:spPr>
        <p:txBody>
          <a:bodyPr>
            <a:normAutofit/>
          </a:bodyPr>
          <a:lstStyle/>
          <a:p>
            <a:pPr algn="ctr"/>
            <a:r>
              <a:rPr lang="sv-SE" sz="16000">
                <a:solidFill>
                  <a:srgbClr val="F5EF88"/>
                </a:solidFill>
                <a:latin typeface="Mongoose Regular" panose="02000000000000000000" pitchFamily="2" charset="77"/>
              </a:rPr>
              <a:t>UTSPELARE</a:t>
            </a:r>
          </a:p>
        </p:txBody>
      </p:sp>
      <p:sp>
        <p:nvSpPr>
          <p:cNvPr id="2" name="textruta 1">
            <a:extLst>
              <a:ext uri="{FF2B5EF4-FFF2-40B4-BE49-F238E27FC236}">
                <a16:creationId xmlns:a16="http://schemas.microsoft.com/office/drawing/2014/main" id="{322E5929-BF55-EB68-0D21-A4833A68A36C}"/>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530970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E4C0B5-67AD-D599-E06A-0348B62E08B3}"/>
              </a:ext>
            </a:extLst>
          </p:cNvPr>
          <p:cNvSpPr>
            <a:spLocks noGrp="1"/>
          </p:cNvSpPr>
          <p:nvPr>
            <p:ph type="title"/>
          </p:nvPr>
        </p:nvSpPr>
        <p:spPr>
          <a:xfrm>
            <a:off x="899103" y="461738"/>
            <a:ext cx="21029831" cy="2651125"/>
          </a:xfrm>
        </p:spPr>
        <p:txBody>
          <a:bodyPr>
            <a:normAutofit/>
          </a:bodyPr>
          <a:lstStyle/>
          <a:p>
            <a:r>
              <a:rPr lang="sv-SE" sz="9000">
                <a:solidFill>
                  <a:srgbClr val="F5EF88"/>
                </a:solidFill>
                <a:latin typeface="Mongoose Regular" panose="02000000000000000000" pitchFamily="2" charset="77"/>
              </a:rPr>
              <a:t>DEFINITIONER</a:t>
            </a:r>
          </a:p>
        </p:txBody>
      </p:sp>
      <p:graphicFrame>
        <p:nvGraphicFramePr>
          <p:cNvPr id="9" name="Tabell 9">
            <a:extLst>
              <a:ext uri="{FF2B5EF4-FFF2-40B4-BE49-F238E27FC236}">
                <a16:creationId xmlns:a16="http://schemas.microsoft.com/office/drawing/2014/main" id="{4E9F5B56-155F-492F-9E0A-24A8B8541187}"/>
              </a:ext>
            </a:extLst>
          </p:cNvPr>
          <p:cNvGraphicFramePr>
            <a:graphicFrameLocks noGrp="1"/>
          </p:cNvGraphicFramePr>
          <p:nvPr>
            <p:ph idx="4294967295"/>
            <p:extLst>
              <p:ext uri="{D42A27DB-BD31-4B8C-83A1-F6EECF244321}">
                <p14:modId xmlns:p14="http://schemas.microsoft.com/office/powerpoint/2010/main" val="984613184"/>
              </p:ext>
            </p:extLst>
          </p:nvPr>
        </p:nvGraphicFramePr>
        <p:xfrm>
          <a:off x="844709" y="2738635"/>
          <a:ext cx="22638601" cy="9817344"/>
        </p:xfrm>
        <a:graphic>
          <a:graphicData uri="http://schemas.openxmlformats.org/drawingml/2006/table">
            <a:tbl>
              <a:tblPr>
                <a:tableStyleId>{5C22544A-7EE6-4342-B048-85BDC9FD1C3A}</a:tableStyleId>
              </a:tblPr>
              <a:tblGrid>
                <a:gridCol w="5572291">
                  <a:extLst>
                    <a:ext uri="{9D8B030D-6E8A-4147-A177-3AD203B41FA5}">
                      <a16:colId xmlns:a16="http://schemas.microsoft.com/office/drawing/2014/main" val="1811704518"/>
                    </a:ext>
                  </a:extLst>
                </a:gridCol>
                <a:gridCol w="17066310">
                  <a:extLst>
                    <a:ext uri="{9D8B030D-6E8A-4147-A177-3AD203B41FA5}">
                      <a16:colId xmlns:a16="http://schemas.microsoft.com/office/drawing/2014/main" val="1738969559"/>
                    </a:ext>
                  </a:extLst>
                </a:gridCol>
              </a:tblGrid>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b="0" i="0">
                          <a:solidFill>
                            <a:schemeClr val="bg1"/>
                          </a:solidFill>
                          <a:latin typeface="Montserrat Light"/>
                        </a:rPr>
                        <a:t>1. Duellspel med boll</a:t>
                      </a:r>
                    </a:p>
                  </a:txBody>
                  <a:tcPr marL="243824" marR="243824" marT="121912" marB="121912">
                    <a:lnL w="12700" cmpd="sng">
                      <a:noFill/>
                    </a:lnL>
                    <a:lnR w="12700" cmpd="sng">
                      <a:noFill/>
                    </a:lnR>
                    <a:lnT w="12700" cmpd="sng">
                      <a:noFill/>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solidFill>
                      <a:srgbClr val="0B0C26"/>
                    </a:solid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a:solidFill>
                            <a:schemeClr val="bg1"/>
                          </a:solidFill>
                          <a:latin typeface="Montserrat Light"/>
                        </a:rPr>
                        <a:t>Utmana motståndare och skydda bollen.</a:t>
                      </a:r>
                    </a:p>
                  </a:txBody>
                  <a:tcPr marL="243824" marR="243824" marT="121912" marB="121912">
                    <a:lnL w="12700" cmpd="sng">
                      <a:noFill/>
                    </a:lnL>
                    <a:lnR w="12700" cmpd="sng">
                      <a:noFill/>
                    </a:lnR>
                    <a:lnT w="12700" cmpd="sng">
                      <a:noFill/>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solidFill>
                      <a:srgbClr val="0B0C26"/>
                    </a:solidFill>
                  </a:tcPr>
                </a:tc>
                <a:extLst>
                  <a:ext uri="{0D108BD9-81ED-4DB2-BD59-A6C34878D82A}">
                    <a16:rowId xmlns:a16="http://schemas.microsoft.com/office/drawing/2014/main" val="2470181356"/>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b="0" i="0">
                          <a:solidFill>
                            <a:schemeClr val="bg1"/>
                          </a:solidFill>
                          <a:latin typeface="Montserrat Light"/>
                        </a:rPr>
                        <a:t>2. Göra mål</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a:solidFill>
                            <a:schemeClr val="bg1"/>
                          </a:solidFill>
                          <a:latin typeface="Montserrat Light"/>
                        </a:rPr>
                        <a:t>Avsluta, störa målvakt och ta returer.</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4420491"/>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b="0" i="0">
                          <a:solidFill>
                            <a:schemeClr val="bg1"/>
                          </a:solidFill>
                          <a:latin typeface="Montserrat Light"/>
                        </a:rPr>
                        <a:t>3. Ta bollen framåt</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a:solidFill>
                            <a:schemeClr val="bg1"/>
                          </a:solidFill>
                          <a:latin typeface="Montserrat Light"/>
                        </a:rPr>
                        <a:t>Genom passningar sätta medspelare i bättre situationer än sin egen.</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6469168"/>
                  </a:ext>
                </a:extLst>
              </a:tr>
              <a:tr h="1394200">
                <a:tc>
                  <a:txBody>
                    <a:bodyPr/>
                    <a:lstStyle/>
                    <a:p>
                      <a:pPr>
                        <a:lnSpc>
                          <a:spcPct val="150000"/>
                        </a:lnSpc>
                      </a:pPr>
                      <a:r>
                        <a:rPr lang="sv-SE" sz="3200" b="0" i="0">
                          <a:solidFill>
                            <a:schemeClr val="bg1"/>
                          </a:solidFill>
                          <a:latin typeface="Montserrat Light"/>
                        </a:rPr>
                        <a:t>4. Spelbarhet</a:t>
                      </a:r>
                      <a:endParaRPr lang="sv-SE" sz="3200" b="0" i="0">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a:solidFill>
                            <a:schemeClr val="bg1"/>
                          </a:solidFill>
                          <a:latin typeface="Montserrat Light"/>
                        </a:rPr>
                        <a:t>Att vilja, våga och kunna bli spelbar när en medspelare har bollen. Hög spelbarhet betyder att flera spelare lever upp till definitionen.</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79598"/>
                  </a:ext>
                </a:extLst>
              </a:tr>
              <a:tr h="869367">
                <a:tc>
                  <a:txBody>
                    <a:bodyPr/>
                    <a:lstStyle/>
                    <a:p>
                      <a:pPr>
                        <a:lnSpc>
                          <a:spcPct val="150000"/>
                        </a:lnSpc>
                      </a:pPr>
                      <a:r>
                        <a:rPr lang="sv-SE" sz="3200" b="0" i="0">
                          <a:solidFill>
                            <a:schemeClr val="bg1"/>
                          </a:solidFill>
                          <a:latin typeface="Montserrat Light"/>
                        </a:rPr>
                        <a:t>5. Vinna insida</a:t>
                      </a:r>
                      <a:endParaRPr lang="sv-SE" sz="3200" b="0" i="0">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a:solidFill>
                            <a:schemeClr val="bg1"/>
                          </a:solidFill>
                          <a:latin typeface="Montserrat Light"/>
                        </a:rPr>
                        <a:t>I anfallsspelets alla delar ta bollen mot motståndarnas mål i syfte att skapa möjlighet till målchans.</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9256038"/>
                  </a:ext>
                </a:extLst>
              </a:tr>
              <a:tr h="1394200">
                <a:tc>
                  <a:txBody>
                    <a:bodyPr/>
                    <a:lstStyle/>
                    <a:p>
                      <a:pPr>
                        <a:lnSpc>
                          <a:spcPct val="150000"/>
                        </a:lnSpc>
                      </a:pPr>
                      <a:r>
                        <a:rPr lang="sv-SE" sz="3200" b="0" i="0">
                          <a:solidFill>
                            <a:schemeClr val="bg1"/>
                          </a:solidFill>
                          <a:latin typeface="Montserrat Light"/>
                        </a:rPr>
                        <a:t>6. Passningsspel</a:t>
                      </a:r>
                      <a:endParaRPr lang="sv-SE" sz="3200" b="0" i="0">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a:solidFill>
                            <a:schemeClr val="bg1"/>
                          </a:solidFill>
                          <a:latin typeface="Montserrat Light"/>
                        </a:rPr>
                        <a:t>Rikta anfallsspelet mot att nå de centrala ytorna på väg framåt samt vinna yta mellan motståndare och respektive mål i anfall och försvar.</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8880397"/>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b="0" i="0">
                          <a:solidFill>
                            <a:schemeClr val="bg1"/>
                          </a:solidFill>
                          <a:latin typeface="Montserrat Light"/>
                        </a:rPr>
                        <a:t>7. Vinna boll</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a:solidFill>
                            <a:schemeClr val="bg1"/>
                          </a:solidFill>
                          <a:latin typeface="Montserrat Light"/>
                        </a:rPr>
                        <a:t>Stoppa utmanande motståndare och äga yta.</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1071286"/>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b="0" i="0">
                          <a:solidFill>
                            <a:schemeClr val="bg1"/>
                          </a:solidFill>
                          <a:latin typeface="Montserrat Light"/>
                        </a:rPr>
                        <a:t>8. Förhindra mål</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a:solidFill>
                            <a:schemeClr val="bg1"/>
                          </a:solidFill>
                          <a:latin typeface="Montserrat Light"/>
                        </a:rPr>
                        <a:t>Försvara mål och målvakt samt täcka skott.</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7597578"/>
                  </a:ext>
                </a:extLst>
              </a:tr>
            </a:tbl>
          </a:graphicData>
        </a:graphic>
      </p:graphicFrame>
      <p:sp>
        <p:nvSpPr>
          <p:cNvPr id="4" name="Platshållare för bildnummer 3">
            <a:extLst>
              <a:ext uri="{FF2B5EF4-FFF2-40B4-BE49-F238E27FC236}">
                <a16:creationId xmlns:a16="http://schemas.microsoft.com/office/drawing/2014/main" id="{D107C1CC-9E79-C9A4-6EEA-A90BDD109689}"/>
              </a:ext>
            </a:extLst>
          </p:cNvPr>
          <p:cNvSpPr>
            <a:spLocks noGrp="1"/>
          </p:cNvSpPr>
          <p:nvPr>
            <p:ph type="sldNum" sz="quarter" idx="12"/>
          </p:nvPr>
        </p:nvSpPr>
        <p:spPr/>
        <p:txBody>
          <a:bodyPr/>
          <a:lstStyle/>
          <a:p>
            <a:fld id="{5F919A4E-C2E9-6148-8511-58460454BFB7}" type="slidenum">
              <a:rPr lang="sv-SE" smtClean="0"/>
              <a:t>21</a:t>
            </a:fld>
            <a:endParaRPr lang="sv-SE"/>
          </a:p>
        </p:txBody>
      </p:sp>
      <p:sp>
        <p:nvSpPr>
          <p:cNvPr id="3" name="textruta 2">
            <a:extLst>
              <a:ext uri="{FF2B5EF4-FFF2-40B4-BE49-F238E27FC236}">
                <a16:creationId xmlns:a16="http://schemas.microsoft.com/office/drawing/2014/main" id="{46642E8A-B5B0-809C-C417-8B7E77884FA0}"/>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588710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6848F472-9733-4224-BAC1-B6C226B509C8}"/>
              </a:ext>
            </a:extLst>
          </p:cNvPr>
          <p:cNvSpPr txBox="1"/>
          <p:nvPr/>
        </p:nvSpPr>
        <p:spPr>
          <a:xfrm>
            <a:off x="1574800" y="2996657"/>
            <a:ext cx="21464105" cy="584775"/>
          </a:xfrm>
          <a:prstGeom prst="rect">
            <a:avLst/>
          </a:prstGeom>
          <a:noFill/>
          <a:ln>
            <a:noFill/>
          </a:ln>
        </p:spPr>
        <p:txBody>
          <a:bodyPr wrap="square" rtlCol="0">
            <a:spAutoFit/>
          </a:bodyPr>
          <a:lstStyle/>
          <a:p>
            <a:pPr algn="ctr" fontAlgn="base"/>
            <a:r>
              <a:rPr lang="sv-SE" sz="3200">
                <a:solidFill>
                  <a:schemeClr val="bg1"/>
                </a:solidFill>
                <a:latin typeface="Montserrat Light" pitchFamily="2" charset="77"/>
              </a:rPr>
              <a:t>För ett bra duellspel med boll krävs teknik, spelförståelse, fysik och psykologiska/mentala förmågor.</a:t>
            </a:r>
          </a:p>
        </p:txBody>
      </p:sp>
      <p:sp>
        <p:nvSpPr>
          <p:cNvPr id="11" name="Rektangel med rundade hörn 11">
            <a:extLst>
              <a:ext uri="{FF2B5EF4-FFF2-40B4-BE49-F238E27FC236}">
                <a16:creationId xmlns:a16="http://schemas.microsoft.com/office/drawing/2014/main" id="{742EF201-F4F5-4D35-A0DC-DE4C646D21A4}"/>
              </a:ext>
            </a:extLst>
          </p:cNvPr>
          <p:cNvSpPr/>
          <p:nvPr/>
        </p:nvSpPr>
        <p:spPr>
          <a:xfrm>
            <a:off x="3735101" y="5308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8500">
                <a:latin typeface="Mongoose Regular" panose="02000000000000000000" pitchFamily="2" charset="77"/>
              </a:rPr>
              <a:t>1. DUELLSPEL MED BOLLEN</a:t>
            </a:r>
          </a:p>
          <a:p>
            <a:pPr algn="ctr"/>
            <a:br>
              <a:rPr lang="sv-SE" sz="4000" b="1">
                <a:latin typeface="Montserrat SemiBold" pitchFamily="2" charset="77"/>
              </a:rPr>
            </a:br>
            <a:r>
              <a:rPr lang="sv-SE" sz="3200" b="1">
                <a:solidFill>
                  <a:srgbClr val="F5EF88"/>
                </a:solidFill>
                <a:latin typeface="Montserrat SemiBold" pitchFamily="2" charset="77"/>
              </a:rPr>
              <a:t>Utmana motståndare och skydda bollen</a:t>
            </a: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463751" y="9166362"/>
            <a:ext cx="6021634"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lIns="91440" tIns="45720" rIns="91440" bIns="45720" rtlCol="0" anchor="t"/>
          <a:lstStyle/>
          <a:p>
            <a:r>
              <a:rPr lang="sv-SE" sz="2800" b="1">
                <a:solidFill>
                  <a:srgbClr val="F5EF88"/>
                </a:solidFill>
                <a:latin typeface="Montserrat SemiBold"/>
              </a:rPr>
              <a:t>Mentalt</a:t>
            </a:r>
          </a:p>
          <a:p>
            <a:r>
              <a:rPr lang="sv-SE" sz="2800">
                <a:solidFill>
                  <a:schemeClr val="bg1"/>
                </a:solidFill>
                <a:latin typeface="Montserrat Light"/>
              </a:rPr>
              <a:t>Vilja och våga utmana motståndare. Hängivenhet till att skydda boll och yta i tuffa närkamper.</a:t>
            </a: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6315149" y="9295235"/>
            <a:ext cx="5673200"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a:solidFill>
                  <a:srgbClr val="F5EF88"/>
                </a:solidFill>
                <a:latin typeface="Montserrat SemiBold" pitchFamily="2" charset="77"/>
              </a:rPr>
              <a:t>Spelförståelse</a:t>
            </a:r>
          </a:p>
          <a:p>
            <a:r>
              <a:rPr lang="sv-SE" sz="2800">
                <a:solidFill>
                  <a:schemeClr val="bg1"/>
                </a:solidFill>
                <a:latin typeface="Montserrat Light"/>
              </a:rPr>
              <a:t>Kunna samla information samtidigt som man hanterar bollen. Aktiv blick för att kunna värdera mellan att: </a:t>
            </a:r>
            <a:endParaRPr lang="sv-SE" sz="2800">
              <a:solidFill>
                <a:schemeClr val="bg1"/>
              </a:solidFill>
              <a:latin typeface="Montserrat Light" pitchFamily="2" charset="77"/>
            </a:endParaRPr>
          </a:p>
          <a:p>
            <a:r>
              <a:rPr lang="sv-SE" sz="2800">
                <a:solidFill>
                  <a:schemeClr val="bg1"/>
                </a:solidFill>
                <a:latin typeface="Montserrat Light"/>
              </a:rPr>
              <a:t>1. Avsluta - 2. Utmana - 3. Passa.</a:t>
            </a: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6315150" y="4669518"/>
            <a:ext cx="5673198"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nchorCtr="0"/>
          <a:lstStyle/>
          <a:p>
            <a:r>
              <a:rPr lang="sv-SE" sz="2800" b="1">
                <a:solidFill>
                  <a:srgbClr val="F5EF88"/>
                </a:solidFill>
                <a:latin typeface="Montserrat SemiBold"/>
              </a:rPr>
              <a:t>Tekniskt</a:t>
            </a:r>
          </a:p>
          <a:p>
            <a:r>
              <a:rPr lang="sv-SE" sz="2800">
                <a:solidFill>
                  <a:schemeClr val="bg1"/>
                </a:solidFill>
                <a:latin typeface="Montserrat Light"/>
              </a:rPr>
              <a:t>Kontrollera bollen i fart och använda klubba och kropp för att skydda bollen när motståndare kommer nära.</a:t>
            </a:r>
            <a:endParaRPr lang="sv-SE" sz="2800" b="1">
              <a:solidFill>
                <a:schemeClr val="bg1"/>
              </a:solidFill>
              <a:latin typeface="Montserrat Light"/>
            </a:endParaRP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463751" y="4768170"/>
            <a:ext cx="5472249"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a:solidFill>
                  <a:srgbClr val="F5EF88"/>
                </a:solidFill>
                <a:latin typeface="Montserrat SemiBold"/>
              </a:rPr>
              <a:t>Fysiskt</a:t>
            </a:r>
          </a:p>
          <a:p>
            <a:r>
              <a:rPr lang="sv-SE" sz="2800">
                <a:solidFill>
                  <a:schemeClr val="bg1"/>
                </a:solidFill>
                <a:latin typeface="Montserrat Light"/>
              </a:rPr>
              <a:t>Orka utmana hela matchen, snabba fötter för att kunna finta och reagera på motståndare. Styrka för att skydda boll i närkamper.</a:t>
            </a:r>
            <a:endParaRPr lang="sv-SE" sz="2800" b="1">
              <a:solidFill>
                <a:schemeClr val="bg1"/>
              </a:solidFill>
              <a:latin typeface="Montserrat Light"/>
            </a:endParaRPr>
          </a:p>
        </p:txBody>
      </p:sp>
      <p:cxnSp>
        <p:nvCxnSpPr>
          <p:cNvPr id="3" name="Rak 2">
            <a:extLst>
              <a:ext uri="{FF2B5EF4-FFF2-40B4-BE49-F238E27FC236}">
                <a16:creationId xmlns:a16="http://schemas.microsoft.com/office/drawing/2014/main" id="{63F0FF05-CB68-54F4-785B-675A11A9E1FB}"/>
              </a:ext>
            </a:extLst>
          </p:cNvPr>
          <p:cNvCxnSpPr>
            <a:cxnSpLocks/>
          </p:cNvCxnSpPr>
          <p:nvPr/>
        </p:nvCxnSpPr>
        <p:spPr>
          <a:xfrm>
            <a:off x="13665200" y="8381636"/>
            <a:ext cx="406990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FA78F05D-F724-E41B-E53E-75C73C1720F1}"/>
              </a:ext>
            </a:extLst>
          </p:cNvPr>
          <p:cNvCxnSpPr>
            <a:cxnSpLocks/>
          </p:cNvCxnSpPr>
          <p:nvPr/>
        </p:nvCxnSpPr>
        <p:spPr>
          <a:xfrm>
            <a:off x="12124371" y="9321800"/>
            <a:ext cx="0" cy="26538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8180E926-BD79-7A19-1218-B0924BCBF603}"/>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F6C5146-3B55-B633-B528-4949B42D7EED}"/>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2BC52DAE-3D86-A72F-1365-091D3F6F2656}"/>
              </a:ext>
            </a:extLst>
          </p:cNvPr>
          <p:cNvSpPr>
            <a:spLocks noGrp="1"/>
          </p:cNvSpPr>
          <p:nvPr>
            <p:ph type="sldNum" sz="quarter" idx="12"/>
          </p:nvPr>
        </p:nvSpPr>
        <p:spPr/>
        <p:txBody>
          <a:bodyPr/>
          <a:lstStyle/>
          <a:p>
            <a:fld id="{5F919A4E-C2E9-6148-8511-58460454BFB7}" type="slidenum">
              <a:rPr lang="sv-SE" sz="1100" smtClean="0"/>
              <a:t>22</a:t>
            </a:fld>
            <a:endParaRPr lang="sv-SE" sz="1100"/>
          </a:p>
        </p:txBody>
      </p:sp>
      <p:sp>
        <p:nvSpPr>
          <p:cNvPr id="6" name="Rektangel med rundade hörn 11">
            <a:extLst>
              <a:ext uri="{FF2B5EF4-FFF2-40B4-BE49-F238E27FC236}">
                <a16:creationId xmlns:a16="http://schemas.microsoft.com/office/drawing/2014/main" id="{74591FA4-14D3-A8AD-D574-AB6F22B34D0E}"/>
              </a:ext>
            </a:extLst>
          </p:cNvPr>
          <p:cNvSpPr/>
          <p:nvPr/>
        </p:nvSpPr>
        <p:spPr>
          <a:xfrm>
            <a:off x="8977529" y="7838379"/>
            <a:ext cx="6021636" cy="512699"/>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b="1">
                <a:solidFill>
                  <a:schemeClr val="bg1"/>
                </a:solidFill>
                <a:latin typeface="Montserrat SemiBold"/>
              </a:rPr>
              <a:t>DUELLSPEL </a:t>
            </a:r>
            <a:br>
              <a:rPr lang="sv-SE" sz="3200" b="1">
                <a:solidFill>
                  <a:schemeClr val="bg1"/>
                </a:solidFill>
                <a:latin typeface="Montserrat SemiBold"/>
              </a:rPr>
            </a:br>
            <a:r>
              <a:rPr lang="sv-SE" sz="3200" b="1">
                <a:solidFill>
                  <a:schemeClr val="bg1"/>
                </a:solidFill>
                <a:latin typeface="Montserrat SemiBold"/>
              </a:rPr>
              <a:t>MED BOLLEN</a:t>
            </a:r>
          </a:p>
        </p:txBody>
      </p:sp>
      <p:cxnSp>
        <p:nvCxnSpPr>
          <p:cNvPr id="8" name="Rak 7">
            <a:extLst>
              <a:ext uri="{FF2B5EF4-FFF2-40B4-BE49-F238E27FC236}">
                <a16:creationId xmlns:a16="http://schemas.microsoft.com/office/drawing/2014/main" id="{9DAAFDB8-57B7-44F8-F6A0-F894AB158299}"/>
              </a:ext>
            </a:extLst>
          </p:cNvPr>
          <p:cNvCxnSpPr>
            <a:cxnSpLocks/>
          </p:cNvCxnSpPr>
          <p:nvPr/>
        </p:nvCxnSpPr>
        <p:spPr>
          <a:xfrm>
            <a:off x="6315149" y="8287671"/>
            <a:ext cx="3946451" cy="3565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073B1AA9-4D8C-7A53-3661-8F834F9C99E5}"/>
              </a:ext>
            </a:extLst>
          </p:cNvPr>
          <p:cNvCxnSpPr>
            <a:cxnSpLocks/>
          </p:cNvCxnSpPr>
          <p:nvPr/>
        </p:nvCxnSpPr>
        <p:spPr>
          <a:xfrm>
            <a:off x="12124371" y="4837789"/>
            <a:ext cx="0" cy="2604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4269BCB7-8A18-5DDB-A2A3-43C3F06AFFD7}"/>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4007998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6848F472-9733-4224-BAC1-B6C226B509C8}"/>
              </a:ext>
            </a:extLst>
          </p:cNvPr>
          <p:cNvSpPr txBox="1"/>
          <p:nvPr/>
        </p:nvSpPr>
        <p:spPr>
          <a:xfrm>
            <a:off x="4323005" y="436127"/>
            <a:ext cx="15642187" cy="2508379"/>
          </a:xfrm>
          <a:prstGeom prst="rect">
            <a:avLst/>
          </a:prstGeom>
          <a:noFill/>
          <a:ln w="12700">
            <a:noFill/>
          </a:ln>
        </p:spPr>
        <p:txBody>
          <a:bodyPr wrap="square" rtlCol="0">
            <a:spAutoFit/>
          </a:bodyPr>
          <a:lstStyle/>
          <a:p>
            <a:pPr algn="ctr" fontAlgn="base"/>
            <a:r>
              <a:rPr lang="sv-SE" sz="8500">
                <a:solidFill>
                  <a:schemeClr val="bg1"/>
                </a:solidFill>
                <a:latin typeface="Mongoose Regular" panose="02000000000000000000" pitchFamily="2" charset="77"/>
              </a:rPr>
              <a:t>2. GÖRA MÅL</a:t>
            </a:r>
          </a:p>
          <a:p>
            <a:pPr algn="ctr" fontAlgn="base"/>
            <a:endParaRPr lang="sv-SE" sz="4000" b="1">
              <a:solidFill>
                <a:schemeClr val="bg1"/>
              </a:solidFill>
              <a:latin typeface="Montserrat SemiBold" pitchFamily="2" charset="77"/>
            </a:endParaRPr>
          </a:p>
          <a:p>
            <a:pPr algn="ctr" fontAlgn="base"/>
            <a:r>
              <a:rPr lang="sv-SE" sz="3200" b="1">
                <a:solidFill>
                  <a:srgbClr val="F5EF88"/>
                </a:solidFill>
                <a:latin typeface="Montserrat SemiBold" pitchFamily="2" charset="77"/>
              </a:rPr>
              <a:t>Avsluta, störa målvakt och ta returer</a:t>
            </a:r>
          </a:p>
        </p:txBody>
      </p:sp>
      <p:sp>
        <p:nvSpPr>
          <p:cNvPr id="11" name="Rektangel med rundade hörn 11">
            <a:extLst>
              <a:ext uri="{FF2B5EF4-FFF2-40B4-BE49-F238E27FC236}">
                <a16:creationId xmlns:a16="http://schemas.microsoft.com/office/drawing/2014/main" id="{742EF201-F4F5-4D35-A0DC-DE4C646D21A4}"/>
              </a:ext>
            </a:extLst>
          </p:cNvPr>
          <p:cNvSpPr/>
          <p:nvPr/>
        </p:nvSpPr>
        <p:spPr>
          <a:xfrm>
            <a:off x="6099931" y="8266516"/>
            <a:ext cx="6073825"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a:solidFill>
                  <a:srgbClr val="F5EF88"/>
                </a:solidFill>
                <a:latin typeface="Montserrat SemiBold"/>
              </a:rPr>
              <a:t>Spelförståelse</a:t>
            </a:r>
          </a:p>
          <a:p>
            <a:r>
              <a:rPr lang="sv-SE" sz="2800">
                <a:solidFill>
                  <a:schemeClr val="bg1"/>
                </a:solidFill>
                <a:latin typeface="Montserrat Light"/>
              </a:rPr>
              <a:t>Läsa av målvakt och motspelare och värdera sina avslut, inte minst för att skjuta förbi täck. Dessutom uppfatta när ytan framför mål ska belastas.</a:t>
            </a:r>
          </a:p>
        </p:txBody>
      </p:sp>
      <p:sp>
        <p:nvSpPr>
          <p:cNvPr id="9" name="Rektangel med rundade hörn 11">
            <a:extLst>
              <a:ext uri="{FF2B5EF4-FFF2-40B4-BE49-F238E27FC236}">
                <a16:creationId xmlns:a16="http://schemas.microsoft.com/office/drawing/2014/main" id="{0F1674E8-C770-4B6B-A3A9-104D3A616116}"/>
              </a:ext>
            </a:extLst>
          </p:cNvPr>
          <p:cNvSpPr/>
          <p:nvPr/>
        </p:nvSpPr>
        <p:spPr>
          <a:xfrm>
            <a:off x="6099931" y="4744229"/>
            <a:ext cx="6067602"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a:solidFill>
                  <a:srgbClr val="F5EF88"/>
                </a:solidFill>
                <a:latin typeface="Montserrat SemiBold" pitchFamily="2" charset="77"/>
              </a:rPr>
              <a:t>Tekniskt</a:t>
            </a:r>
          </a:p>
          <a:p>
            <a:r>
              <a:rPr lang="sv-SE" sz="2800">
                <a:solidFill>
                  <a:schemeClr val="bg1"/>
                </a:solidFill>
                <a:latin typeface="Montserrat Light"/>
              </a:rPr>
              <a:t>Avslutsförmåga på forehand och backhand med direktskott, med handledsskott, dragskott, styrning och på volley.</a:t>
            </a:r>
          </a:p>
        </p:txBody>
      </p:sp>
      <p:sp>
        <p:nvSpPr>
          <p:cNvPr id="12" name="Rektangel med rundade hörn 11">
            <a:extLst>
              <a:ext uri="{FF2B5EF4-FFF2-40B4-BE49-F238E27FC236}">
                <a16:creationId xmlns:a16="http://schemas.microsoft.com/office/drawing/2014/main" id="{241213EC-840F-4B7E-B860-CF0EF7A87834}"/>
              </a:ext>
            </a:extLst>
          </p:cNvPr>
          <p:cNvSpPr/>
          <p:nvPr/>
        </p:nvSpPr>
        <p:spPr>
          <a:xfrm>
            <a:off x="12559175" y="4642629"/>
            <a:ext cx="5914013"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a:solidFill>
                  <a:srgbClr val="F5EF88"/>
                </a:solidFill>
                <a:latin typeface="Montserrat SemiBold"/>
              </a:rPr>
              <a:t>Fysiskt</a:t>
            </a:r>
          </a:p>
          <a:p>
            <a:r>
              <a:rPr lang="sv-SE" sz="2800">
                <a:solidFill>
                  <a:schemeClr val="bg1"/>
                </a:solidFill>
                <a:latin typeface="Montserrat Light"/>
              </a:rPr>
              <a:t>Styrka, balans och koordination i ben, armar och bål för att kontrollera avslut i fart och i närkampssituationer, inte minst framför mål.</a:t>
            </a:r>
          </a:p>
        </p:txBody>
      </p:sp>
      <p:sp>
        <p:nvSpPr>
          <p:cNvPr id="13" name="Rektangel med rundade hörn 11">
            <a:extLst>
              <a:ext uri="{FF2B5EF4-FFF2-40B4-BE49-F238E27FC236}">
                <a16:creationId xmlns:a16="http://schemas.microsoft.com/office/drawing/2014/main" id="{2D618184-323E-4CE9-815F-6D89F0CF3A0D}"/>
              </a:ext>
            </a:extLst>
          </p:cNvPr>
          <p:cNvSpPr/>
          <p:nvPr/>
        </p:nvSpPr>
        <p:spPr>
          <a:xfrm>
            <a:off x="12559175" y="8344327"/>
            <a:ext cx="5914013"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a:solidFill>
                  <a:srgbClr val="F5EF88"/>
                </a:solidFill>
                <a:latin typeface="Montserrat SemiBold" pitchFamily="2" charset="77"/>
              </a:rPr>
              <a:t>Mentalt</a:t>
            </a:r>
          </a:p>
          <a:p>
            <a:r>
              <a:rPr lang="sv-SE" sz="2800">
                <a:solidFill>
                  <a:schemeClr val="bg1"/>
                </a:solidFill>
                <a:latin typeface="Montserrat Light"/>
              </a:rPr>
              <a:t>Vilja och våga ta avslut – girighet! Vilja vara framför mål oavsett vad motståndarna vill. Attackerande attityd mot mål vid egna och medspelares avslut.</a:t>
            </a:r>
          </a:p>
        </p:txBody>
      </p:sp>
      <p:sp>
        <p:nvSpPr>
          <p:cNvPr id="14" name="Rektangel med rundade hörn 11">
            <a:extLst>
              <a:ext uri="{FF2B5EF4-FFF2-40B4-BE49-F238E27FC236}">
                <a16:creationId xmlns:a16="http://schemas.microsoft.com/office/drawing/2014/main" id="{D1346E93-8D4B-436C-90F7-676F6009A3E7}"/>
              </a:ext>
            </a:extLst>
          </p:cNvPr>
          <p:cNvSpPr/>
          <p:nvPr/>
        </p:nvSpPr>
        <p:spPr>
          <a:xfrm>
            <a:off x="9823939" y="7693615"/>
            <a:ext cx="4610081" cy="441108"/>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b="1">
                <a:solidFill>
                  <a:schemeClr val="bg1"/>
                </a:solidFill>
                <a:latin typeface="Montserrat SemiBold"/>
              </a:rPr>
              <a:t>GÖRA MÅL</a:t>
            </a:r>
          </a:p>
        </p:txBody>
      </p:sp>
      <p:cxnSp>
        <p:nvCxnSpPr>
          <p:cNvPr id="3" name="Rak 2">
            <a:extLst>
              <a:ext uri="{FF2B5EF4-FFF2-40B4-BE49-F238E27FC236}">
                <a16:creationId xmlns:a16="http://schemas.microsoft.com/office/drawing/2014/main" id="{F8E104C7-AD46-7893-9BC1-D0062C3DA5ED}"/>
              </a:ext>
            </a:extLst>
          </p:cNvPr>
          <p:cNvCxnSpPr>
            <a:cxnSpLocks/>
          </p:cNvCxnSpPr>
          <p:nvPr/>
        </p:nvCxnSpPr>
        <p:spPr>
          <a:xfrm>
            <a:off x="6231467" y="7978699"/>
            <a:ext cx="448733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692D4254-9EC9-CD27-703E-41A946B62C4A}"/>
              </a:ext>
            </a:extLst>
          </p:cNvPr>
          <p:cNvCxnSpPr>
            <a:cxnSpLocks/>
          </p:cNvCxnSpPr>
          <p:nvPr/>
        </p:nvCxnSpPr>
        <p:spPr>
          <a:xfrm flipH="1">
            <a:off x="12106318" y="4876800"/>
            <a:ext cx="22661" cy="26754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ruta 6">
            <a:extLst>
              <a:ext uri="{FF2B5EF4-FFF2-40B4-BE49-F238E27FC236}">
                <a16:creationId xmlns:a16="http://schemas.microsoft.com/office/drawing/2014/main" id="{1805B10C-873F-440D-B3D5-008698BA5550}"/>
              </a:ext>
            </a:extLst>
          </p:cNvPr>
          <p:cNvSpPr txBox="1"/>
          <p:nvPr/>
        </p:nvSpPr>
        <p:spPr>
          <a:xfrm>
            <a:off x="4185522" y="3198241"/>
            <a:ext cx="15642187" cy="584775"/>
          </a:xfrm>
          <a:prstGeom prst="rect">
            <a:avLst/>
          </a:prstGeom>
          <a:noFill/>
        </p:spPr>
        <p:txBody>
          <a:bodyPr wrap="square">
            <a:spAutoFit/>
          </a:bodyPr>
          <a:lstStyle/>
          <a:p>
            <a:pPr algn="ctr" fontAlgn="base"/>
            <a:r>
              <a:rPr lang="sv-SE" sz="3200">
                <a:solidFill>
                  <a:schemeClr val="bg1"/>
                </a:solidFill>
                <a:latin typeface="Montserrat Light" pitchFamily="2" charset="77"/>
              </a:rPr>
              <a:t>För att göra mål krävs teknik, spelförståelse, fysik och mentala förmågor. </a:t>
            </a:r>
          </a:p>
        </p:txBody>
      </p:sp>
      <p:cxnSp>
        <p:nvCxnSpPr>
          <p:cNvPr id="15" name="Rak 14">
            <a:extLst>
              <a:ext uri="{FF2B5EF4-FFF2-40B4-BE49-F238E27FC236}">
                <a16:creationId xmlns:a16="http://schemas.microsoft.com/office/drawing/2014/main" id="{9AAA48BE-103F-D03C-8521-6842A36E6D50}"/>
              </a:ext>
            </a:extLst>
          </p:cNvPr>
          <p:cNvCxnSpPr>
            <a:cxnSpLocks/>
          </p:cNvCxnSpPr>
          <p:nvPr/>
        </p:nvCxnSpPr>
        <p:spPr>
          <a:xfrm>
            <a:off x="13563600" y="7978699"/>
            <a:ext cx="465189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C0CAC479-36A2-A877-7314-6D12A0169605}"/>
              </a:ext>
            </a:extLst>
          </p:cNvPr>
          <p:cNvCxnSpPr>
            <a:cxnSpLocks/>
          </p:cNvCxnSpPr>
          <p:nvPr/>
        </p:nvCxnSpPr>
        <p:spPr>
          <a:xfrm>
            <a:off x="12106318" y="8406820"/>
            <a:ext cx="0" cy="31642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43B1F866-9911-2D6D-D28B-E9E62C563B7F}"/>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4D712635-56E8-25D0-9970-16F9A1B1E3CC}"/>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7E563840-EC49-74B6-CF07-584F429C82D3}"/>
              </a:ext>
            </a:extLst>
          </p:cNvPr>
          <p:cNvSpPr>
            <a:spLocks noGrp="1"/>
          </p:cNvSpPr>
          <p:nvPr>
            <p:ph type="sldNum" sz="quarter" idx="12"/>
          </p:nvPr>
        </p:nvSpPr>
        <p:spPr/>
        <p:txBody>
          <a:bodyPr/>
          <a:lstStyle/>
          <a:p>
            <a:fld id="{5F919A4E-C2E9-6148-8511-58460454BFB7}" type="slidenum">
              <a:rPr lang="sv-SE" sz="1100" smtClean="0"/>
              <a:t>23</a:t>
            </a:fld>
            <a:endParaRPr lang="sv-SE" sz="1100"/>
          </a:p>
        </p:txBody>
      </p:sp>
      <p:sp>
        <p:nvSpPr>
          <p:cNvPr id="10" name="textruta 9">
            <a:extLst>
              <a:ext uri="{FF2B5EF4-FFF2-40B4-BE49-F238E27FC236}">
                <a16:creationId xmlns:a16="http://schemas.microsoft.com/office/drawing/2014/main" id="{BEE50F00-ABFE-267D-5303-8ECEB3EC6EDD}"/>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860472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B73A5FBC-6C7A-27C6-D490-EAA9343E0BF5}"/>
              </a:ext>
            </a:extLst>
          </p:cNvPr>
          <p:cNvSpPr txBox="1"/>
          <p:nvPr/>
        </p:nvSpPr>
        <p:spPr>
          <a:xfrm>
            <a:off x="4323005" y="415626"/>
            <a:ext cx="15642187" cy="3000821"/>
          </a:xfrm>
          <a:prstGeom prst="rect">
            <a:avLst/>
          </a:prstGeom>
          <a:noFill/>
          <a:ln w="12700">
            <a:noFill/>
          </a:ln>
        </p:spPr>
        <p:txBody>
          <a:bodyPr wrap="square" rtlCol="0">
            <a:spAutoFit/>
          </a:bodyPr>
          <a:lstStyle/>
          <a:p>
            <a:pPr algn="ctr" fontAlgn="base"/>
            <a:r>
              <a:rPr lang="sv-SE" sz="8500">
                <a:solidFill>
                  <a:schemeClr val="bg1"/>
                </a:solidFill>
                <a:latin typeface="Mongoose Regular" panose="02000000000000000000" pitchFamily="2" charset="77"/>
              </a:rPr>
              <a:t>3. TA BOLLEN FRAMÅT</a:t>
            </a:r>
          </a:p>
          <a:p>
            <a:pPr algn="ctr" fontAlgn="base"/>
            <a:endParaRPr lang="sv-SE" sz="4000" b="1">
              <a:solidFill>
                <a:schemeClr val="bg1"/>
              </a:solidFill>
              <a:latin typeface="Montserrat SemiBold" pitchFamily="2" charset="77"/>
            </a:endParaRPr>
          </a:p>
          <a:p>
            <a:pPr algn="ctr" fontAlgn="base"/>
            <a:r>
              <a:rPr lang="sv-SE" sz="3200" b="1">
                <a:solidFill>
                  <a:srgbClr val="F5EF88"/>
                </a:solidFill>
                <a:latin typeface="Montserrat SemiBold" pitchFamily="2" charset="77"/>
              </a:rPr>
              <a:t>I anfallsspelets alla delar ta bollen mot motståndarnas mål i syfte </a:t>
            </a:r>
            <a:br>
              <a:rPr lang="sv-SE" sz="3200" b="1">
                <a:solidFill>
                  <a:srgbClr val="F5EF88"/>
                </a:solidFill>
                <a:latin typeface="Montserrat SemiBold" pitchFamily="2" charset="77"/>
              </a:rPr>
            </a:br>
            <a:r>
              <a:rPr lang="sv-SE" sz="3200" b="1">
                <a:solidFill>
                  <a:srgbClr val="F5EF88"/>
                </a:solidFill>
                <a:latin typeface="Montserrat SemiBold" pitchFamily="2" charset="77"/>
              </a:rPr>
              <a:t>att skapa möjlighet till målchans.</a:t>
            </a:r>
          </a:p>
        </p:txBody>
      </p:sp>
      <p:sp>
        <p:nvSpPr>
          <p:cNvPr id="6" name="textruta 5">
            <a:extLst>
              <a:ext uri="{FF2B5EF4-FFF2-40B4-BE49-F238E27FC236}">
                <a16:creationId xmlns:a16="http://schemas.microsoft.com/office/drawing/2014/main" id="{B99387FF-1C98-5906-3B83-005B5FFB9419}"/>
              </a:ext>
            </a:extLst>
          </p:cNvPr>
          <p:cNvSpPr txBox="1"/>
          <p:nvPr/>
        </p:nvSpPr>
        <p:spPr>
          <a:xfrm>
            <a:off x="2743200" y="3733660"/>
            <a:ext cx="19050000" cy="584775"/>
          </a:xfrm>
          <a:prstGeom prst="rect">
            <a:avLst/>
          </a:prstGeom>
          <a:noFill/>
        </p:spPr>
        <p:txBody>
          <a:bodyPr wrap="square">
            <a:spAutoFit/>
          </a:bodyPr>
          <a:lstStyle/>
          <a:p>
            <a:pPr algn="ctr" fontAlgn="base"/>
            <a:r>
              <a:rPr lang="sv-SE" sz="3200">
                <a:solidFill>
                  <a:schemeClr val="bg1"/>
                </a:solidFill>
                <a:latin typeface="Montserrat Light" pitchFamily="2" charset="77"/>
              </a:rPr>
              <a:t>För att på ett bra sätt ta bollen framåt krävs teknik, spelförståelse, fysik och mentala förmågor.</a:t>
            </a:r>
          </a:p>
        </p:txBody>
      </p:sp>
      <p:sp>
        <p:nvSpPr>
          <p:cNvPr id="7" name="Rektangel med rundade hörn 11">
            <a:extLst>
              <a:ext uri="{FF2B5EF4-FFF2-40B4-BE49-F238E27FC236}">
                <a16:creationId xmlns:a16="http://schemas.microsoft.com/office/drawing/2014/main" id="{0A41396D-CC0B-B08F-5E72-8B78ADC1BFED}"/>
              </a:ext>
            </a:extLst>
          </p:cNvPr>
          <p:cNvSpPr/>
          <p:nvPr/>
        </p:nvSpPr>
        <p:spPr>
          <a:xfrm>
            <a:off x="5448134" y="8459138"/>
            <a:ext cx="6104976"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Spelförståelse</a:t>
            </a:r>
          </a:p>
          <a:p>
            <a:endParaRPr lang="sv-SE" sz="2800" b="1">
              <a:solidFill>
                <a:srgbClr val="F5EF88"/>
              </a:solidFill>
              <a:latin typeface="Montserrat SemiBold" pitchFamily="2" charset="77"/>
            </a:endParaRPr>
          </a:p>
          <a:p>
            <a:r>
              <a:rPr lang="sv-SE" sz="2800">
                <a:solidFill>
                  <a:schemeClr val="bg1"/>
                </a:solidFill>
                <a:latin typeface="Montserrat Light" pitchFamily="2" charset="77"/>
              </a:rPr>
              <a:t>Snabbt slå om från försvar till anfall och sedan kunna samla information för att kunna värdera bästa väg till målchans.</a:t>
            </a:r>
          </a:p>
        </p:txBody>
      </p:sp>
      <p:sp>
        <p:nvSpPr>
          <p:cNvPr id="8" name="Rektangel med rundade hörn 11">
            <a:extLst>
              <a:ext uri="{FF2B5EF4-FFF2-40B4-BE49-F238E27FC236}">
                <a16:creationId xmlns:a16="http://schemas.microsoft.com/office/drawing/2014/main" id="{D238EE74-EFAA-3705-E6C4-2C3CF47315F3}"/>
              </a:ext>
            </a:extLst>
          </p:cNvPr>
          <p:cNvSpPr/>
          <p:nvPr/>
        </p:nvSpPr>
        <p:spPr>
          <a:xfrm>
            <a:off x="5454358" y="5299040"/>
            <a:ext cx="6098752"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Tekniskt</a:t>
            </a:r>
          </a:p>
          <a:p>
            <a:endParaRPr lang="sv-SE" sz="2800" b="1">
              <a:solidFill>
                <a:schemeClr val="bg1"/>
              </a:solidFill>
              <a:latin typeface="Montserrat SemiBold" pitchFamily="2" charset="77"/>
            </a:endParaRPr>
          </a:p>
          <a:p>
            <a:r>
              <a:rPr lang="sv-SE" sz="2800">
                <a:solidFill>
                  <a:schemeClr val="bg1"/>
                </a:solidFill>
                <a:latin typeface="Montserrat Light" pitchFamily="2" charset="77"/>
              </a:rPr>
              <a:t>Behärska snabba passningar vid bollvinst samt medtag, driva och passa bollen i fart.</a:t>
            </a:r>
          </a:p>
        </p:txBody>
      </p:sp>
      <p:sp>
        <p:nvSpPr>
          <p:cNvPr id="15" name="Rektangel med rundade hörn 14">
            <a:extLst>
              <a:ext uri="{FF2B5EF4-FFF2-40B4-BE49-F238E27FC236}">
                <a16:creationId xmlns:a16="http://schemas.microsoft.com/office/drawing/2014/main" id="{82C964A3-DBEA-88FB-83A1-C53C281898EA}"/>
              </a:ext>
            </a:extLst>
          </p:cNvPr>
          <p:cNvSpPr/>
          <p:nvPr/>
        </p:nvSpPr>
        <p:spPr>
          <a:xfrm>
            <a:off x="12885690" y="5275251"/>
            <a:ext cx="6098752"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Fysiskt</a:t>
            </a:r>
          </a:p>
          <a:p>
            <a:endParaRPr lang="sv-SE" sz="2800">
              <a:solidFill>
                <a:schemeClr val="bg1"/>
              </a:solidFill>
              <a:latin typeface="Montserrat Light" pitchFamily="2" charset="77"/>
            </a:endParaRPr>
          </a:p>
          <a:p>
            <a:r>
              <a:rPr lang="sv-SE" sz="2800">
                <a:solidFill>
                  <a:schemeClr val="bg1"/>
                </a:solidFill>
                <a:latin typeface="Montserrat Light" pitchFamily="2" charset="77"/>
              </a:rPr>
              <a:t>Med och utan boll springa snabbt och orka göra de hela matchen.</a:t>
            </a:r>
          </a:p>
        </p:txBody>
      </p:sp>
      <p:sp>
        <p:nvSpPr>
          <p:cNvPr id="16" name="Rektangel med rundade hörn 11">
            <a:extLst>
              <a:ext uri="{FF2B5EF4-FFF2-40B4-BE49-F238E27FC236}">
                <a16:creationId xmlns:a16="http://schemas.microsoft.com/office/drawing/2014/main" id="{20E131FF-608B-588F-40A8-45D75FE8D89E}"/>
              </a:ext>
            </a:extLst>
          </p:cNvPr>
          <p:cNvSpPr/>
          <p:nvPr/>
        </p:nvSpPr>
        <p:spPr>
          <a:xfrm>
            <a:off x="12907173" y="8459138"/>
            <a:ext cx="6104976"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Mentalt</a:t>
            </a:r>
          </a:p>
          <a:p>
            <a:endParaRPr lang="sv-SE" sz="2800">
              <a:solidFill>
                <a:schemeClr val="bg1"/>
              </a:solidFill>
              <a:latin typeface="Montserrat Light" pitchFamily="2" charset="77"/>
            </a:endParaRPr>
          </a:p>
          <a:p>
            <a:r>
              <a:rPr lang="sv-SE" sz="2800">
                <a:solidFill>
                  <a:schemeClr val="bg1"/>
                </a:solidFill>
                <a:latin typeface="Montserrat Light" pitchFamily="2" charset="77"/>
              </a:rPr>
              <a:t>Attityd att attackera vid bollvinst. Vilja fylla på offensivt utan boll.</a:t>
            </a:r>
          </a:p>
        </p:txBody>
      </p:sp>
      <p:sp>
        <p:nvSpPr>
          <p:cNvPr id="17" name="Rektangel med rundade hörn 11">
            <a:extLst>
              <a:ext uri="{FF2B5EF4-FFF2-40B4-BE49-F238E27FC236}">
                <a16:creationId xmlns:a16="http://schemas.microsoft.com/office/drawing/2014/main" id="{CFCF3A13-2189-19A8-24BA-E749C1B29BEA}"/>
              </a:ext>
            </a:extLst>
          </p:cNvPr>
          <p:cNvSpPr/>
          <p:nvPr/>
        </p:nvSpPr>
        <p:spPr>
          <a:xfrm>
            <a:off x="9820508" y="6722875"/>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701" b="1">
                <a:solidFill>
                  <a:schemeClr val="bg1"/>
                </a:solidFill>
                <a:latin typeface="Montserrat SemiBold" pitchFamily="2" charset="77"/>
              </a:rPr>
              <a:t>TA BOLLEN FRAMÅT</a:t>
            </a:r>
          </a:p>
        </p:txBody>
      </p:sp>
      <p:cxnSp>
        <p:nvCxnSpPr>
          <p:cNvPr id="18" name="Rak 17">
            <a:extLst>
              <a:ext uri="{FF2B5EF4-FFF2-40B4-BE49-F238E27FC236}">
                <a16:creationId xmlns:a16="http://schemas.microsoft.com/office/drawing/2014/main" id="{92FD74F1-E33D-45FD-F90E-FA2E3EC54080}"/>
              </a:ext>
            </a:extLst>
          </p:cNvPr>
          <p:cNvCxnSpPr>
            <a:cxnSpLocks/>
          </p:cNvCxnSpPr>
          <p:nvPr/>
        </p:nvCxnSpPr>
        <p:spPr>
          <a:xfrm>
            <a:off x="5475001" y="8004300"/>
            <a:ext cx="447250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F238F0E2-94B2-25D1-E003-85D4F1537775}"/>
              </a:ext>
            </a:extLst>
          </p:cNvPr>
          <p:cNvCxnSpPr>
            <a:cxnSpLocks/>
          </p:cNvCxnSpPr>
          <p:nvPr/>
        </p:nvCxnSpPr>
        <p:spPr>
          <a:xfrm flipH="1">
            <a:off x="12106318" y="5602457"/>
            <a:ext cx="15656" cy="1848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234E7C3D-331B-6A45-83C4-F3A89E6D832B}"/>
              </a:ext>
            </a:extLst>
          </p:cNvPr>
          <p:cNvCxnSpPr>
            <a:cxnSpLocks/>
          </p:cNvCxnSpPr>
          <p:nvPr/>
        </p:nvCxnSpPr>
        <p:spPr>
          <a:xfrm>
            <a:off x="14198600" y="8004300"/>
            <a:ext cx="433878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09DEA36C-FBAC-C817-FCA3-FEC5DA77D00C}"/>
              </a:ext>
            </a:extLst>
          </p:cNvPr>
          <p:cNvCxnSpPr>
            <a:cxnSpLocks/>
          </p:cNvCxnSpPr>
          <p:nvPr/>
        </p:nvCxnSpPr>
        <p:spPr>
          <a:xfrm>
            <a:off x="12106318" y="8559421"/>
            <a:ext cx="0" cy="243399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ak 23">
            <a:extLst>
              <a:ext uri="{FF2B5EF4-FFF2-40B4-BE49-F238E27FC236}">
                <a16:creationId xmlns:a16="http://schemas.microsoft.com/office/drawing/2014/main" id="{E3B1609A-DFD9-7708-136B-F7398D37E0F7}"/>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E9826403-A9CF-0DC7-DF52-6ED215761531}"/>
              </a:ext>
            </a:extLst>
          </p:cNvPr>
          <p:cNvCxnSpPr>
            <a:cxnSpLocks/>
          </p:cNvCxnSpPr>
          <p:nvPr/>
        </p:nvCxnSpPr>
        <p:spPr>
          <a:xfrm>
            <a:off x="-264695" y="4957508"/>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D7D624EA-7E7B-87F6-FD80-4F7E6AAC2DF8}"/>
              </a:ext>
            </a:extLst>
          </p:cNvPr>
          <p:cNvSpPr>
            <a:spLocks noGrp="1"/>
          </p:cNvSpPr>
          <p:nvPr>
            <p:ph type="sldNum" sz="quarter" idx="12"/>
          </p:nvPr>
        </p:nvSpPr>
        <p:spPr/>
        <p:txBody>
          <a:bodyPr/>
          <a:lstStyle/>
          <a:p>
            <a:fld id="{5F919A4E-C2E9-6148-8511-58460454BFB7}" type="slidenum">
              <a:rPr lang="sv-SE" smtClean="0"/>
              <a:t>24</a:t>
            </a:fld>
            <a:endParaRPr lang="sv-SE"/>
          </a:p>
        </p:txBody>
      </p:sp>
      <p:sp>
        <p:nvSpPr>
          <p:cNvPr id="9" name="textruta 8">
            <a:extLst>
              <a:ext uri="{FF2B5EF4-FFF2-40B4-BE49-F238E27FC236}">
                <a16:creationId xmlns:a16="http://schemas.microsoft.com/office/drawing/2014/main" id="{C712ECAC-8DE3-F7BC-59EA-C6D4AC085D2C}"/>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928820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ABFD5CB2-96CA-9DCB-C98D-DBF0AEFBD3CA}"/>
              </a:ext>
            </a:extLst>
          </p:cNvPr>
          <p:cNvSpPr txBox="1"/>
          <p:nvPr/>
        </p:nvSpPr>
        <p:spPr>
          <a:xfrm>
            <a:off x="4323005" y="419108"/>
            <a:ext cx="15642187" cy="2508379"/>
          </a:xfrm>
          <a:prstGeom prst="rect">
            <a:avLst/>
          </a:prstGeom>
          <a:noFill/>
          <a:ln w="12700">
            <a:noFill/>
          </a:ln>
        </p:spPr>
        <p:txBody>
          <a:bodyPr wrap="square" rtlCol="0">
            <a:spAutoFit/>
          </a:bodyPr>
          <a:lstStyle/>
          <a:p>
            <a:pPr algn="ctr" fontAlgn="base"/>
            <a:r>
              <a:rPr lang="sv-SE" sz="8500">
                <a:solidFill>
                  <a:schemeClr val="bg1"/>
                </a:solidFill>
                <a:latin typeface="Mongoose Regular" panose="02000000000000000000" pitchFamily="2" charset="77"/>
              </a:rPr>
              <a:t>4. SPELBARHET</a:t>
            </a:r>
            <a:r>
              <a:rPr lang="sv-SE" sz="4000" b="1">
                <a:solidFill>
                  <a:schemeClr val="bg1"/>
                </a:solidFill>
                <a:latin typeface="Montserrat SemiBold" pitchFamily="2" charset="77"/>
              </a:rPr>
              <a:t> </a:t>
            </a:r>
          </a:p>
          <a:p>
            <a:pPr algn="ctr" fontAlgn="base"/>
            <a:endParaRPr lang="sv-SE" sz="4000" b="1">
              <a:solidFill>
                <a:schemeClr val="bg1"/>
              </a:solidFill>
              <a:latin typeface="Montserrat SemiBold" pitchFamily="2" charset="77"/>
            </a:endParaRPr>
          </a:p>
          <a:p>
            <a:pPr algn="ctr" fontAlgn="base"/>
            <a:r>
              <a:rPr lang="sv-SE" sz="3200" b="1">
                <a:solidFill>
                  <a:srgbClr val="F5EF88"/>
                </a:solidFill>
                <a:latin typeface="Montserrat SemiBold" pitchFamily="2" charset="77"/>
              </a:rPr>
              <a:t>Att vilja, våga och kunna bli spelbar när en medspelare har bollen</a:t>
            </a:r>
          </a:p>
        </p:txBody>
      </p:sp>
      <p:sp>
        <p:nvSpPr>
          <p:cNvPr id="8" name="textruta 7">
            <a:extLst>
              <a:ext uri="{FF2B5EF4-FFF2-40B4-BE49-F238E27FC236}">
                <a16:creationId xmlns:a16="http://schemas.microsoft.com/office/drawing/2014/main" id="{BFE728CE-38FD-E26C-403F-C1D59D70B1A3}"/>
              </a:ext>
            </a:extLst>
          </p:cNvPr>
          <p:cNvSpPr txBox="1"/>
          <p:nvPr/>
        </p:nvSpPr>
        <p:spPr>
          <a:xfrm>
            <a:off x="3632577" y="3181891"/>
            <a:ext cx="16953935" cy="584775"/>
          </a:xfrm>
          <a:prstGeom prst="rect">
            <a:avLst/>
          </a:prstGeom>
          <a:noFill/>
        </p:spPr>
        <p:txBody>
          <a:bodyPr wrap="square">
            <a:spAutoFit/>
          </a:bodyPr>
          <a:lstStyle/>
          <a:p>
            <a:pPr algn="ctr" fontAlgn="base"/>
            <a:r>
              <a:rPr lang="sv-SE" sz="3200">
                <a:solidFill>
                  <a:schemeClr val="bg1"/>
                </a:solidFill>
                <a:latin typeface="Montserrat Light" pitchFamily="2" charset="77"/>
              </a:rPr>
              <a:t>För bra passningsspel krävs teknik, spelförståelse, fysik och mentala förmågor.</a:t>
            </a:r>
          </a:p>
        </p:txBody>
      </p:sp>
      <p:sp>
        <p:nvSpPr>
          <p:cNvPr id="15" name="Rektangel med rundade hörn 11">
            <a:extLst>
              <a:ext uri="{FF2B5EF4-FFF2-40B4-BE49-F238E27FC236}">
                <a16:creationId xmlns:a16="http://schemas.microsoft.com/office/drawing/2014/main" id="{478D744C-B330-1364-FB76-0F156B6E98CF}"/>
              </a:ext>
            </a:extLst>
          </p:cNvPr>
          <p:cNvSpPr/>
          <p:nvPr/>
        </p:nvSpPr>
        <p:spPr>
          <a:xfrm>
            <a:off x="3835400" y="7998502"/>
            <a:ext cx="7717710"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Spelförståelse</a:t>
            </a:r>
          </a:p>
          <a:p>
            <a:endParaRPr lang="sv-SE" sz="2800" b="1">
              <a:solidFill>
                <a:srgbClr val="F5EF88"/>
              </a:solidFill>
              <a:latin typeface="Montserrat SemiBold" pitchFamily="2" charset="77"/>
            </a:endParaRPr>
          </a:p>
          <a:p>
            <a:r>
              <a:rPr lang="sv-SE" sz="2800">
                <a:solidFill>
                  <a:schemeClr val="bg1"/>
                </a:solidFill>
                <a:latin typeface="Montserrat Light" pitchFamily="2" charset="77"/>
              </a:rPr>
              <a:t>Se att medspelaren har bollen och sedan sortera ut medspelare, motspelare och yta</a:t>
            </a:r>
          </a:p>
        </p:txBody>
      </p:sp>
      <p:sp>
        <p:nvSpPr>
          <p:cNvPr id="16" name="Rektangel med rundade hörn 11">
            <a:extLst>
              <a:ext uri="{FF2B5EF4-FFF2-40B4-BE49-F238E27FC236}">
                <a16:creationId xmlns:a16="http://schemas.microsoft.com/office/drawing/2014/main" id="{885D1127-8ECB-A1DD-2DD5-9E63A2468291}"/>
              </a:ext>
            </a:extLst>
          </p:cNvPr>
          <p:cNvSpPr/>
          <p:nvPr/>
        </p:nvSpPr>
        <p:spPr>
          <a:xfrm>
            <a:off x="3835400" y="4806186"/>
            <a:ext cx="7717710" cy="1974003"/>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Tekniskt</a:t>
            </a:r>
          </a:p>
          <a:p>
            <a:endParaRPr lang="sv-SE" sz="2800" b="1">
              <a:solidFill>
                <a:schemeClr val="bg1"/>
              </a:solidFill>
              <a:latin typeface="Montserrat SemiBold" pitchFamily="2" charset="77"/>
            </a:endParaRPr>
          </a:p>
          <a:p>
            <a:r>
              <a:rPr lang="sv-SE" sz="2800">
                <a:solidFill>
                  <a:schemeClr val="bg1"/>
                </a:solidFill>
                <a:latin typeface="Montserrat Light" pitchFamily="2" charset="77"/>
              </a:rPr>
              <a:t>Ready position och lämplig fotställning samt medtagning när passningen kommer</a:t>
            </a:r>
          </a:p>
        </p:txBody>
      </p:sp>
      <p:sp>
        <p:nvSpPr>
          <p:cNvPr id="17" name="Rektangel med rundade hörn 16">
            <a:extLst>
              <a:ext uri="{FF2B5EF4-FFF2-40B4-BE49-F238E27FC236}">
                <a16:creationId xmlns:a16="http://schemas.microsoft.com/office/drawing/2014/main" id="{21F07E73-169A-51F0-675B-6C5F05C10712}"/>
              </a:ext>
            </a:extLst>
          </p:cNvPr>
          <p:cNvSpPr/>
          <p:nvPr/>
        </p:nvSpPr>
        <p:spPr>
          <a:xfrm>
            <a:off x="12999989" y="4629997"/>
            <a:ext cx="8475523" cy="1974003"/>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Fysiskt</a:t>
            </a:r>
          </a:p>
          <a:p>
            <a:endParaRPr lang="sv-SE" sz="2800">
              <a:solidFill>
                <a:schemeClr val="bg1"/>
              </a:solidFill>
              <a:latin typeface="Montserrat Light" pitchFamily="2" charset="77"/>
            </a:endParaRPr>
          </a:p>
          <a:p>
            <a:r>
              <a:rPr lang="sv-SE" sz="2800">
                <a:solidFill>
                  <a:schemeClr val="bg1"/>
                </a:solidFill>
                <a:latin typeface="Montserrat Light" pitchFamily="2" charset="77"/>
              </a:rPr>
              <a:t>Orka visa sig hela matchen, snabbt springa in i situationen, koordination/fotarbete för att anpassa rörelse till yta.</a:t>
            </a:r>
          </a:p>
        </p:txBody>
      </p:sp>
      <p:sp>
        <p:nvSpPr>
          <p:cNvPr id="18" name="Rektangel med rundade hörn 11">
            <a:extLst>
              <a:ext uri="{FF2B5EF4-FFF2-40B4-BE49-F238E27FC236}">
                <a16:creationId xmlns:a16="http://schemas.microsoft.com/office/drawing/2014/main" id="{24D9D6E9-B08C-6104-9448-C98E70F89F5A}"/>
              </a:ext>
            </a:extLst>
          </p:cNvPr>
          <p:cNvSpPr/>
          <p:nvPr/>
        </p:nvSpPr>
        <p:spPr>
          <a:xfrm>
            <a:off x="13021473" y="7998502"/>
            <a:ext cx="6104976"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Mentalt</a:t>
            </a:r>
          </a:p>
          <a:p>
            <a:endParaRPr lang="sv-SE" sz="2800">
              <a:solidFill>
                <a:schemeClr val="bg1"/>
              </a:solidFill>
              <a:latin typeface="Montserrat Light" pitchFamily="2" charset="77"/>
            </a:endParaRPr>
          </a:p>
          <a:p>
            <a:r>
              <a:rPr lang="sv-SE" sz="2800">
                <a:solidFill>
                  <a:schemeClr val="bg1"/>
                </a:solidFill>
                <a:latin typeface="Montserrat Light" pitchFamily="2" charset="77"/>
              </a:rPr>
              <a:t>Vilja och våga få bollen.</a:t>
            </a:r>
          </a:p>
        </p:txBody>
      </p:sp>
      <p:sp>
        <p:nvSpPr>
          <p:cNvPr id="19" name="Rektangel med rundade hörn 11">
            <a:extLst>
              <a:ext uri="{FF2B5EF4-FFF2-40B4-BE49-F238E27FC236}">
                <a16:creationId xmlns:a16="http://schemas.microsoft.com/office/drawing/2014/main" id="{61925195-D9B9-C948-E509-82CD644A60B4}"/>
              </a:ext>
            </a:extLst>
          </p:cNvPr>
          <p:cNvSpPr/>
          <p:nvPr/>
        </p:nvSpPr>
        <p:spPr>
          <a:xfrm>
            <a:off x="9833208" y="6084439"/>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701" b="1">
                <a:solidFill>
                  <a:schemeClr val="bg1"/>
                </a:solidFill>
                <a:latin typeface="Montserrat SemiBold" pitchFamily="2" charset="77"/>
              </a:rPr>
              <a:t>SPELBARHET</a:t>
            </a:r>
          </a:p>
        </p:txBody>
      </p:sp>
      <p:cxnSp>
        <p:nvCxnSpPr>
          <p:cNvPr id="20" name="Rak 19">
            <a:extLst>
              <a:ext uri="{FF2B5EF4-FFF2-40B4-BE49-F238E27FC236}">
                <a16:creationId xmlns:a16="http://schemas.microsoft.com/office/drawing/2014/main" id="{84989162-8D69-7D61-7CD4-4C28BFA37F46}"/>
              </a:ext>
            </a:extLst>
          </p:cNvPr>
          <p:cNvCxnSpPr>
            <a:cxnSpLocks/>
          </p:cNvCxnSpPr>
          <p:nvPr/>
        </p:nvCxnSpPr>
        <p:spPr>
          <a:xfrm>
            <a:off x="4064000" y="7492864"/>
            <a:ext cx="62738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5458CCC7-F377-5D0A-C3D5-51B7D35190E5}"/>
              </a:ext>
            </a:extLst>
          </p:cNvPr>
          <p:cNvCxnSpPr>
            <a:cxnSpLocks/>
          </p:cNvCxnSpPr>
          <p:nvPr/>
        </p:nvCxnSpPr>
        <p:spPr>
          <a:xfrm flipH="1">
            <a:off x="12106318" y="4806186"/>
            <a:ext cx="19144" cy="22602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ak 22">
            <a:extLst>
              <a:ext uri="{FF2B5EF4-FFF2-40B4-BE49-F238E27FC236}">
                <a16:creationId xmlns:a16="http://schemas.microsoft.com/office/drawing/2014/main" id="{7EA4764E-8B3E-FD80-C39D-ED59239FBDDE}"/>
              </a:ext>
            </a:extLst>
          </p:cNvPr>
          <p:cNvCxnSpPr>
            <a:cxnSpLocks/>
          </p:cNvCxnSpPr>
          <p:nvPr/>
        </p:nvCxnSpPr>
        <p:spPr>
          <a:xfrm>
            <a:off x="12106318" y="7920985"/>
            <a:ext cx="0" cy="24811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518BE5B2-A9B8-61AD-101B-8B47B7F2E0B5}"/>
              </a:ext>
            </a:extLst>
          </p:cNvPr>
          <p:cNvCxnSpPr>
            <a:cxnSpLocks/>
          </p:cNvCxnSpPr>
          <p:nvPr/>
        </p:nvCxnSpPr>
        <p:spPr>
          <a:xfrm>
            <a:off x="13817600" y="7492864"/>
            <a:ext cx="711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Rak 29">
            <a:extLst>
              <a:ext uri="{FF2B5EF4-FFF2-40B4-BE49-F238E27FC236}">
                <a16:creationId xmlns:a16="http://schemas.microsoft.com/office/drawing/2014/main" id="{FCD654D4-6120-748F-F4C2-AB2EE074E722}"/>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ak 30">
            <a:extLst>
              <a:ext uri="{FF2B5EF4-FFF2-40B4-BE49-F238E27FC236}">
                <a16:creationId xmlns:a16="http://schemas.microsoft.com/office/drawing/2014/main" id="{DC784780-8F97-DAF7-1226-ACC73406CFAB}"/>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BE7F334F-D0D6-F62B-587E-1D13AC05E1E3}"/>
              </a:ext>
            </a:extLst>
          </p:cNvPr>
          <p:cNvSpPr>
            <a:spLocks noGrp="1"/>
          </p:cNvSpPr>
          <p:nvPr>
            <p:ph type="sldNum" sz="quarter" idx="12"/>
          </p:nvPr>
        </p:nvSpPr>
        <p:spPr/>
        <p:txBody>
          <a:bodyPr/>
          <a:lstStyle/>
          <a:p>
            <a:fld id="{5F919A4E-C2E9-6148-8511-58460454BFB7}" type="slidenum">
              <a:rPr lang="sv-SE" smtClean="0"/>
              <a:t>25</a:t>
            </a:fld>
            <a:endParaRPr lang="sv-SE"/>
          </a:p>
        </p:txBody>
      </p:sp>
      <p:sp>
        <p:nvSpPr>
          <p:cNvPr id="9" name="textruta 8">
            <a:extLst>
              <a:ext uri="{FF2B5EF4-FFF2-40B4-BE49-F238E27FC236}">
                <a16:creationId xmlns:a16="http://schemas.microsoft.com/office/drawing/2014/main" id="{27815110-0AC4-3F2F-1C4C-81DE112D5F04}"/>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4267607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med rundade hörn 11">
            <a:extLst>
              <a:ext uri="{FF2B5EF4-FFF2-40B4-BE49-F238E27FC236}">
                <a16:creationId xmlns:a16="http://schemas.microsoft.com/office/drawing/2014/main" id="{0171177D-ECED-78B2-67C8-D37569083E80}"/>
              </a:ext>
            </a:extLst>
          </p:cNvPr>
          <p:cNvSpPr/>
          <p:nvPr/>
        </p:nvSpPr>
        <p:spPr>
          <a:xfrm>
            <a:off x="4347068" y="8700354"/>
            <a:ext cx="7295418"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a:solidFill>
                  <a:srgbClr val="F5EF88"/>
                </a:solidFill>
                <a:latin typeface="Montserrat SemiBold"/>
              </a:rPr>
              <a:t>Spelförståelse</a:t>
            </a:r>
          </a:p>
          <a:p>
            <a:r>
              <a:rPr lang="sv-SE" sz="2800">
                <a:solidFill>
                  <a:schemeClr val="bg1"/>
                </a:solidFill>
                <a:latin typeface="Montserrat Light"/>
              </a:rPr>
              <a:t>Samla information och se ytor mellan motspelare/lagdelar. Kunna värdera </a:t>
            </a:r>
            <a:r>
              <a:rPr lang="sv-SE" sz="2800" err="1">
                <a:solidFill>
                  <a:schemeClr val="bg1"/>
                </a:solidFill>
                <a:latin typeface="Montserrat Light"/>
              </a:rPr>
              <a:t>lightval</a:t>
            </a:r>
            <a:r>
              <a:rPr lang="sv-SE" sz="2800">
                <a:solidFill>
                  <a:schemeClr val="bg1"/>
                </a:solidFill>
                <a:latin typeface="Montserrat Light"/>
              </a:rPr>
              <a:t> utifrån respektive </a:t>
            </a:r>
            <a:r>
              <a:rPr lang="sv-SE" sz="2800" err="1">
                <a:solidFill>
                  <a:schemeClr val="bg1"/>
                </a:solidFill>
                <a:latin typeface="Montserrat Light"/>
              </a:rPr>
              <a:t>lights</a:t>
            </a:r>
            <a:r>
              <a:rPr lang="sv-SE" sz="2800">
                <a:solidFill>
                  <a:schemeClr val="bg1"/>
                </a:solidFill>
                <a:latin typeface="Montserrat Light"/>
              </a:rPr>
              <a:t> fördelar.</a:t>
            </a:r>
            <a:endParaRPr lang="sv-SE" sz="2800" b="1">
              <a:solidFill>
                <a:schemeClr val="bg1"/>
              </a:solidFill>
              <a:latin typeface="Montserrat Light"/>
            </a:endParaRPr>
          </a:p>
        </p:txBody>
      </p:sp>
      <p:sp>
        <p:nvSpPr>
          <p:cNvPr id="5" name="Rektangel med rundade hörn 11">
            <a:extLst>
              <a:ext uri="{FF2B5EF4-FFF2-40B4-BE49-F238E27FC236}">
                <a16:creationId xmlns:a16="http://schemas.microsoft.com/office/drawing/2014/main" id="{5D1D88A5-CC57-EEAE-F9CB-BBE5A04382EE}"/>
              </a:ext>
            </a:extLst>
          </p:cNvPr>
          <p:cNvSpPr/>
          <p:nvPr/>
        </p:nvSpPr>
        <p:spPr>
          <a:xfrm>
            <a:off x="4165600" y="5043326"/>
            <a:ext cx="7476886"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a:solidFill>
                  <a:srgbClr val="F5EF88"/>
                </a:solidFill>
                <a:latin typeface="Montserrat SemiBold"/>
              </a:rPr>
              <a:t>Tekniskt</a:t>
            </a:r>
          </a:p>
          <a:p>
            <a:r>
              <a:rPr lang="sv-SE" sz="2800">
                <a:solidFill>
                  <a:schemeClr val="bg1"/>
                </a:solidFill>
                <a:latin typeface="Montserrat Light"/>
              </a:rPr>
              <a:t>Hantera trängda situationer oavsett </a:t>
            </a:r>
            <a:r>
              <a:rPr lang="sv-SE" sz="2800" err="1">
                <a:solidFill>
                  <a:schemeClr val="bg1"/>
                </a:solidFill>
                <a:latin typeface="Montserrat Light"/>
              </a:rPr>
              <a:t>light</a:t>
            </a:r>
            <a:r>
              <a:rPr lang="sv-SE" sz="2800">
                <a:solidFill>
                  <a:schemeClr val="bg1"/>
                </a:solidFill>
                <a:latin typeface="Montserrat Light"/>
              </a:rPr>
              <a:t> med mottag, medtag och bollhantering för att utmana motståndare och skydda boll.</a:t>
            </a:r>
            <a:endParaRPr lang="sv-SE" sz="2800" b="1">
              <a:solidFill>
                <a:schemeClr val="bg1"/>
              </a:solidFill>
              <a:latin typeface="Montserrat Light"/>
            </a:endParaRPr>
          </a:p>
        </p:txBody>
      </p:sp>
      <p:sp>
        <p:nvSpPr>
          <p:cNvPr id="6" name="Rektangel med rundade hörn 5">
            <a:extLst>
              <a:ext uri="{FF2B5EF4-FFF2-40B4-BE49-F238E27FC236}">
                <a16:creationId xmlns:a16="http://schemas.microsoft.com/office/drawing/2014/main" id="{C61EF0F2-5A85-A5F9-E4EB-6237D724A0FE}"/>
              </a:ext>
            </a:extLst>
          </p:cNvPr>
          <p:cNvSpPr/>
          <p:nvPr/>
        </p:nvSpPr>
        <p:spPr>
          <a:xfrm>
            <a:off x="12975065" y="5121137"/>
            <a:ext cx="8168691"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a:solidFill>
                  <a:srgbClr val="F5EF88"/>
                </a:solidFill>
                <a:latin typeface="Montserrat SemiBold"/>
              </a:rPr>
              <a:t>Fysiskt</a:t>
            </a:r>
          </a:p>
          <a:p>
            <a:r>
              <a:rPr lang="sv-SE" sz="2800">
                <a:solidFill>
                  <a:schemeClr val="bg1"/>
                </a:solidFill>
                <a:latin typeface="Montserrat Light"/>
              </a:rPr>
              <a:t>Fotarbete och koordination för att parera i trängda situationer. Snabbhet och smidighet för att ta röra sig effektivt. Styrka i närkamper för att skydda boll i </a:t>
            </a:r>
            <a:r>
              <a:rPr lang="sv-SE" sz="2800" err="1">
                <a:solidFill>
                  <a:schemeClr val="bg1"/>
                </a:solidFill>
                <a:latin typeface="Montserrat Light"/>
              </a:rPr>
              <a:t>moonlight</a:t>
            </a:r>
            <a:r>
              <a:rPr lang="sv-SE" sz="2800">
                <a:solidFill>
                  <a:schemeClr val="bg1"/>
                </a:solidFill>
                <a:latin typeface="Montserrat Light"/>
              </a:rPr>
              <a:t>.</a:t>
            </a:r>
          </a:p>
        </p:txBody>
      </p:sp>
      <p:sp>
        <p:nvSpPr>
          <p:cNvPr id="7" name="Rektangel med rundade hörn 11">
            <a:extLst>
              <a:ext uri="{FF2B5EF4-FFF2-40B4-BE49-F238E27FC236}">
                <a16:creationId xmlns:a16="http://schemas.microsoft.com/office/drawing/2014/main" id="{6F96B4E9-3CEB-60E1-FAF2-CEA68DF0FE1D}"/>
              </a:ext>
            </a:extLst>
          </p:cNvPr>
          <p:cNvSpPr/>
          <p:nvPr/>
        </p:nvSpPr>
        <p:spPr>
          <a:xfrm>
            <a:off x="12996548" y="8700354"/>
            <a:ext cx="7780643"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a:solidFill>
                  <a:srgbClr val="F5EF88"/>
                </a:solidFill>
                <a:latin typeface="Montserrat SemiBold"/>
              </a:rPr>
              <a:t>Mentalt</a:t>
            </a:r>
          </a:p>
          <a:p>
            <a:r>
              <a:rPr lang="sv-SE" sz="2800">
                <a:solidFill>
                  <a:schemeClr val="bg1"/>
                </a:solidFill>
                <a:latin typeface="Montserrat Light"/>
              </a:rPr>
              <a:t>Förstå värdet av att vara i de gynnsamma ytorna. Såväl med som utan boll vilja vara centralt och även bli spelbar där.</a:t>
            </a:r>
          </a:p>
        </p:txBody>
      </p:sp>
      <p:sp>
        <p:nvSpPr>
          <p:cNvPr id="8" name="Rektangel med rundade hörn 11">
            <a:extLst>
              <a:ext uri="{FF2B5EF4-FFF2-40B4-BE49-F238E27FC236}">
                <a16:creationId xmlns:a16="http://schemas.microsoft.com/office/drawing/2014/main" id="{D0C9D6FD-F00E-0663-8DEE-DDE71BC12F5D}"/>
              </a:ext>
            </a:extLst>
          </p:cNvPr>
          <p:cNvSpPr/>
          <p:nvPr/>
        </p:nvSpPr>
        <p:spPr>
          <a:xfrm>
            <a:off x="9892506" y="6710091"/>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3200" b="1">
                <a:solidFill>
                  <a:schemeClr val="bg1"/>
                </a:solidFill>
                <a:latin typeface="Montserrat SemiBold" pitchFamily="2" charset="77"/>
              </a:rPr>
              <a:t>VINNA INSIDA</a:t>
            </a:r>
          </a:p>
        </p:txBody>
      </p:sp>
      <p:sp>
        <p:nvSpPr>
          <p:cNvPr id="16" name="textruta 15">
            <a:extLst>
              <a:ext uri="{FF2B5EF4-FFF2-40B4-BE49-F238E27FC236}">
                <a16:creationId xmlns:a16="http://schemas.microsoft.com/office/drawing/2014/main" id="{87CE734D-10A9-7D59-01B3-0199F8F3922B}"/>
              </a:ext>
            </a:extLst>
          </p:cNvPr>
          <p:cNvSpPr txBox="1"/>
          <p:nvPr/>
        </p:nvSpPr>
        <p:spPr>
          <a:xfrm>
            <a:off x="4347068" y="424652"/>
            <a:ext cx="15642187" cy="3616375"/>
          </a:xfrm>
          <a:prstGeom prst="rect">
            <a:avLst/>
          </a:prstGeom>
          <a:noFill/>
          <a:ln w="12700">
            <a:noFill/>
          </a:ln>
        </p:spPr>
        <p:txBody>
          <a:bodyPr wrap="square" rtlCol="0">
            <a:spAutoFit/>
          </a:bodyPr>
          <a:lstStyle/>
          <a:p>
            <a:pPr algn="ctr" fontAlgn="base"/>
            <a:r>
              <a:rPr lang="sv-SE" sz="8500">
                <a:solidFill>
                  <a:schemeClr val="bg1"/>
                </a:solidFill>
                <a:latin typeface="Mongoose Regular" panose="02000000000000000000" pitchFamily="2" charset="77"/>
              </a:rPr>
              <a:t>5. VINNA INSIDA</a:t>
            </a:r>
          </a:p>
          <a:p>
            <a:pPr algn="ctr" fontAlgn="base"/>
            <a:endParaRPr lang="sv-SE" sz="4000" b="1">
              <a:solidFill>
                <a:schemeClr val="bg1"/>
              </a:solidFill>
              <a:latin typeface="Montserrat SemiBold" pitchFamily="2" charset="77"/>
            </a:endParaRPr>
          </a:p>
          <a:p>
            <a:pPr algn="ctr" fontAlgn="base"/>
            <a:r>
              <a:rPr lang="sv-SE" sz="3200" b="1">
                <a:solidFill>
                  <a:srgbClr val="F5EF88"/>
                </a:solidFill>
                <a:latin typeface="Montserrat SemiBold" pitchFamily="2" charset="77"/>
              </a:rPr>
              <a:t>Rikta spelet mot att nå centrala ytor på vår väg framåt samt vinna ytan mellan motspelare och respektive mål i anfall och försvar.</a:t>
            </a:r>
            <a:br>
              <a:rPr lang="sv-SE" sz="4000" b="1">
                <a:solidFill>
                  <a:srgbClr val="F5EF88"/>
                </a:solidFill>
                <a:latin typeface="Montserrat SemiBold" pitchFamily="2" charset="77"/>
              </a:rPr>
            </a:br>
            <a:endParaRPr lang="sv-SE" sz="4000" b="1">
              <a:solidFill>
                <a:srgbClr val="F5EF88"/>
              </a:solidFill>
              <a:latin typeface="Montserrat SemiBold" pitchFamily="2" charset="77"/>
            </a:endParaRPr>
          </a:p>
        </p:txBody>
      </p:sp>
      <p:sp>
        <p:nvSpPr>
          <p:cNvPr id="17" name="textruta 16">
            <a:extLst>
              <a:ext uri="{FF2B5EF4-FFF2-40B4-BE49-F238E27FC236}">
                <a16:creationId xmlns:a16="http://schemas.microsoft.com/office/drawing/2014/main" id="{AC13B56D-DD64-A6BF-69F0-86C6B45109E5}"/>
              </a:ext>
            </a:extLst>
          </p:cNvPr>
          <p:cNvSpPr txBox="1"/>
          <p:nvPr/>
        </p:nvSpPr>
        <p:spPr>
          <a:xfrm>
            <a:off x="3835400" y="3641305"/>
            <a:ext cx="16738599" cy="584775"/>
          </a:xfrm>
          <a:prstGeom prst="rect">
            <a:avLst/>
          </a:prstGeom>
          <a:noFill/>
        </p:spPr>
        <p:txBody>
          <a:bodyPr wrap="square">
            <a:spAutoFit/>
          </a:bodyPr>
          <a:lstStyle/>
          <a:p>
            <a:pPr algn="ctr" fontAlgn="base"/>
            <a:r>
              <a:rPr lang="sv-SE" sz="3200">
                <a:solidFill>
                  <a:schemeClr val="bg1"/>
                </a:solidFill>
                <a:latin typeface="Montserrat Light" pitchFamily="2" charset="77"/>
              </a:rPr>
              <a:t>För att vinna insida krävs teknik, spelförståelse, fysik och mentala förmågor.</a:t>
            </a:r>
          </a:p>
        </p:txBody>
      </p:sp>
      <p:cxnSp>
        <p:nvCxnSpPr>
          <p:cNvPr id="18" name="Rak 17">
            <a:extLst>
              <a:ext uri="{FF2B5EF4-FFF2-40B4-BE49-F238E27FC236}">
                <a16:creationId xmlns:a16="http://schemas.microsoft.com/office/drawing/2014/main" id="{3B95D73C-0EF8-82B8-F4CC-7D65758D5403}"/>
              </a:ext>
            </a:extLst>
          </p:cNvPr>
          <p:cNvCxnSpPr>
            <a:cxnSpLocks/>
          </p:cNvCxnSpPr>
          <p:nvPr/>
        </p:nvCxnSpPr>
        <p:spPr>
          <a:xfrm>
            <a:off x="4347068" y="8118516"/>
            <a:ext cx="611773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66CEEE74-6B5C-219E-ADF0-4FD46D2630A4}"/>
              </a:ext>
            </a:extLst>
          </p:cNvPr>
          <p:cNvCxnSpPr>
            <a:cxnSpLocks/>
          </p:cNvCxnSpPr>
          <p:nvPr/>
        </p:nvCxnSpPr>
        <p:spPr>
          <a:xfrm flipH="1">
            <a:off x="12193402" y="4872239"/>
            <a:ext cx="22661" cy="26754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6262B41D-FEE4-C751-9C46-3C03315551D6}"/>
              </a:ext>
            </a:extLst>
          </p:cNvPr>
          <p:cNvCxnSpPr>
            <a:cxnSpLocks/>
          </p:cNvCxnSpPr>
          <p:nvPr/>
        </p:nvCxnSpPr>
        <p:spPr>
          <a:xfrm>
            <a:off x="13999218" y="8118516"/>
            <a:ext cx="660018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89895643-22AC-AA11-BE87-B0C9B06F2A3B}"/>
              </a:ext>
            </a:extLst>
          </p:cNvPr>
          <p:cNvCxnSpPr>
            <a:cxnSpLocks/>
          </p:cNvCxnSpPr>
          <p:nvPr/>
        </p:nvCxnSpPr>
        <p:spPr>
          <a:xfrm>
            <a:off x="12195694" y="8546637"/>
            <a:ext cx="0" cy="31642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709135E9-F416-8178-A42A-296D2356977E}"/>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A1EB8EFB-FC98-ED94-B9BA-969BD3FA6DF4}"/>
              </a:ext>
            </a:extLst>
          </p:cNvPr>
          <p:cNvCxnSpPr>
            <a:cxnSpLocks/>
          </p:cNvCxnSpPr>
          <p:nvPr/>
        </p:nvCxnSpPr>
        <p:spPr>
          <a:xfrm>
            <a:off x="-264695" y="4524371"/>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B3A87DA4-7FFF-315C-8A0A-A9EA43D012D9}"/>
              </a:ext>
            </a:extLst>
          </p:cNvPr>
          <p:cNvSpPr>
            <a:spLocks noGrp="1"/>
          </p:cNvSpPr>
          <p:nvPr>
            <p:ph type="sldNum" sz="quarter" idx="12"/>
          </p:nvPr>
        </p:nvSpPr>
        <p:spPr/>
        <p:txBody>
          <a:bodyPr/>
          <a:lstStyle/>
          <a:p>
            <a:fld id="{5F919A4E-C2E9-6148-8511-58460454BFB7}" type="slidenum">
              <a:rPr lang="sv-SE" sz="1100" smtClean="0"/>
              <a:t>26</a:t>
            </a:fld>
            <a:endParaRPr lang="sv-SE" sz="1100"/>
          </a:p>
        </p:txBody>
      </p:sp>
      <p:sp>
        <p:nvSpPr>
          <p:cNvPr id="11" name="textruta 10">
            <a:extLst>
              <a:ext uri="{FF2B5EF4-FFF2-40B4-BE49-F238E27FC236}">
                <a16:creationId xmlns:a16="http://schemas.microsoft.com/office/drawing/2014/main" id="{8B81917F-EB66-92F7-89FF-AD672BD72F80}"/>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866521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med rundade hörn 11">
            <a:extLst>
              <a:ext uri="{FF2B5EF4-FFF2-40B4-BE49-F238E27FC236}">
                <a16:creationId xmlns:a16="http://schemas.microsoft.com/office/drawing/2014/main" id="{742EF201-F4F5-4D35-A0DC-DE4C646D21A4}"/>
              </a:ext>
            </a:extLst>
          </p:cNvPr>
          <p:cNvSpPr/>
          <p:nvPr/>
        </p:nvSpPr>
        <p:spPr>
          <a:xfrm>
            <a:off x="2709583" y="8259381"/>
            <a:ext cx="8843527"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Spelförståelse</a:t>
            </a:r>
          </a:p>
          <a:p>
            <a:endParaRPr lang="sv-SE" sz="2800" b="1">
              <a:solidFill>
                <a:srgbClr val="F5EF88"/>
              </a:solidFill>
              <a:latin typeface="Montserrat SemiBold" pitchFamily="2" charset="77"/>
            </a:endParaRPr>
          </a:p>
          <a:p>
            <a:r>
              <a:rPr lang="sv-SE" sz="2800">
                <a:solidFill>
                  <a:schemeClr val="bg1"/>
                </a:solidFill>
                <a:latin typeface="Montserrat Light" pitchFamily="2" charset="77"/>
              </a:rPr>
              <a:t>Samla information och använda passningar för att sätta medspelare i bättre situationer utifrån </a:t>
            </a:r>
            <a:r>
              <a:rPr lang="sv-SE" sz="2800" err="1">
                <a:solidFill>
                  <a:schemeClr val="bg1"/>
                </a:solidFill>
                <a:latin typeface="Montserrat Light" pitchFamily="2" charset="77"/>
              </a:rPr>
              <a:t>light</a:t>
            </a:r>
            <a:r>
              <a:rPr lang="sv-SE" sz="2800">
                <a:solidFill>
                  <a:schemeClr val="bg1"/>
                </a:solidFill>
                <a:latin typeface="Montserrat Light" pitchFamily="2" charset="77"/>
              </a:rPr>
              <a:t> (</a:t>
            </a:r>
            <a:r>
              <a:rPr lang="sv-SE" sz="2800" err="1">
                <a:solidFill>
                  <a:schemeClr val="bg1"/>
                </a:solidFill>
                <a:latin typeface="Montserrat Light" pitchFamily="2" charset="77"/>
              </a:rPr>
              <a:t>daylight</a:t>
            </a:r>
            <a:r>
              <a:rPr lang="sv-SE" sz="2800">
                <a:solidFill>
                  <a:schemeClr val="bg1"/>
                </a:solidFill>
                <a:latin typeface="Montserrat Light" pitchFamily="2" charset="77"/>
              </a:rPr>
              <a:t>) och yta.</a:t>
            </a:r>
            <a:br>
              <a:rPr lang="sv-SE" sz="2800">
                <a:solidFill>
                  <a:schemeClr val="bg1"/>
                </a:solidFill>
                <a:latin typeface="Montserrat Light" pitchFamily="2" charset="77"/>
              </a:rPr>
            </a:br>
            <a:r>
              <a:rPr lang="sv-SE" sz="2800">
                <a:solidFill>
                  <a:schemeClr val="bg1"/>
                </a:solidFill>
                <a:latin typeface="Montserrat Light" pitchFamily="2" charset="77"/>
              </a:rPr>
              <a:t>Kunna värdera utifrån prioriteringen</a:t>
            </a:r>
            <a:br>
              <a:rPr lang="sv-SE" sz="2800">
                <a:solidFill>
                  <a:schemeClr val="bg1"/>
                </a:solidFill>
                <a:latin typeface="Montserrat Light" pitchFamily="2" charset="77"/>
              </a:rPr>
            </a:br>
            <a:endParaRPr lang="sv-SE" sz="2800">
              <a:solidFill>
                <a:schemeClr val="bg1"/>
              </a:solidFill>
              <a:latin typeface="Montserrat Light" pitchFamily="2" charset="77"/>
            </a:endParaRPr>
          </a:p>
          <a:p>
            <a:r>
              <a:rPr lang="sv-SE" sz="2800">
                <a:solidFill>
                  <a:schemeClr val="bg1"/>
                </a:solidFill>
                <a:latin typeface="Montserrat Light" pitchFamily="2" charset="77"/>
              </a:rPr>
              <a:t>1. Avslut – 2. Dribbla – 3. Passa.</a:t>
            </a:r>
          </a:p>
        </p:txBody>
      </p:sp>
      <p:sp>
        <p:nvSpPr>
          <p:cNvPr id="9" name="Rektangel med rundade hörn 11">
            <a:extLst>
              <a:ext uri="{FF2B5EF4-FFF2-40B4-BE49-F238E27FC236}">
                <a16:creationId xmlns:a16="http://schemas.microsoft.com/office/drawing/2014/main" id="{0F1674E8-C770-4B6B-A3A9-104D3A616116}"/>
              </a:ext>
            </a:extLst>
          </p:cNvPr>
          <p:cNvSpPr/>
          <p:nvPr/>
        </p:nvSpPr>
        <p:spPr>
          <a:xfrm>
            <a:off x="2709583" y="4666148"/>
            <a:ext cx="8843527"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Tekniskt</a:t>
            </a:r>
          </a:p>
          <a:p>
            <a:endParaRPr lang="sv-SE" sz="2800" b="1">
              <a:solidFill>
                <a:schemeClr val="bg1"/>
              </a:solidFill>
              <a:latin typeface="Montserrat SemiBold" pitchFamily="2" charset="77"/>
            </a:endParaRPr>
          </a:p>
          <a:p>
            <a:r>
              <a:rPr lang="sv-SE" sz="2800">
                <a:solidFill>
                  <a:schemeClr val="bg1"/>
                </a:solidFill>
                <a:latin typeface="Montserrat Light" pitchFamily="2" charset="77"/>
              </a:rPr>
              <a:t>Behärska kort och långa passningar på marken och i luften med såväl forehand som backhand. Dessutom kunna förbereda passningar med att utmana motståndare med boll.</a:t>
            </a:r>
          </a:p>
        </p:txBody>
      </p:sp>
      <p:sp>
        <p:nvSpPr>
          <p:cNvPr id="12" name="Rektangel med rundade hörn 11">
            <a:extLst>
              <a:ext uri="{FF2B5EF4-FFF2-40B4-BE49-F238E27FC236}">
                <a16:creationId xmlns:a16="http://schemas.microsoft.com/office/drawing/2014/main" id="{241213EC-840F-4B7E-B860-CF0EF7A87834}"/>
              </a:ext>
            </a:extLst>
          </p:cNvPr>
          <p:cNvSpPr/>
          <p:nvPr/>
        </p:nvSpPr>
        <p:spPr>
          <a:xfrm>
            <a:off x="12885689" y="4743959"/>
            <a:ext cx="9065389"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Fysiskt</a:t>
            </a:r>
          </a:p>
          <a:p>
            <a:endParaRPr lang="sv-SE" sz="2800">
              <a:solidFill>
                <a:schemeClr val="bg1"/>
              </a:solidFill>
              <a:latin typeface="Montserrat Light" pitchFamily="2" charset="77"/>
            </a:endParaRPr>
          </a:p>
          <a:p>
            <a:r>
              <a:rPr lang="sv-SE" sz="2800">
                <a:solidFill>
                  <a:schemeClr val="bg1"/>
                </a:solidFill>
                <a:latin typeface="Montserrat Light" pitchFamily="2" charset="77"/>
              </a:rPr>
              <a:t>Fotarbete och koordination för att röra sig effektivt i förberedelse och genomförande av passningar.</a:t>
            </a:r>
          </a:p>
        </p:txBody>
      </p:sp>
      <p:sp>
        <p:nvSpPr>
          <p:cNvPr id="13" name="Rektangel med rundade hörn 11">
            <a:extLst>
              <a:ext uri="{FF2B5EF4-FFF2-40B4-BE49-F238E27FC236}">
                <a16:creationId xmlns:a16="http://schemas.microsoft.com/office/drawing/2014/main" id="{2D618184-323E-4CE9-815F-6D89F0CF3A0D}"/>
              </a:ext>
            </a:extLst>
          </p:cNvPr>
          <p:cNvSpPr/>
          <p:nvPr/>
        </p:nvSpPr>
        <p:spPr>
          <a:xfrm>
            <a:off x="12907172" y="8259381"/>
            <a:ext cx="8626123"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Mentalt</a:t>
            </a:r>
          </a:p>
          <a:p>
            <a:endParaRPr lang="sv-SE" sz="2800">
              <a:solidFill>
                <a:schemeClr val="bg1"/>
              </a:solidFill>
              <a:latin typeface="Montserrat Light" pitchFamily="2" charset="77"/>
            </a:endParaRPr>
          </a:p>
          <a:p>
            <a:r>
              <a:rPr lang="sv-SE" sz="2800">
                <a:solidFill>
                  <a:schemeClr val="bg1"/>
                </a:solidFill>
                <a:latin typeface="Montserrat Light" pitchFamily="2" charset="77"/>
              </a:rPr>
              <a:t>Vilja och våga ta avslut – girighet! Vilja vara framför mål oavsett vad motståndarna vill. Attackerande attityd mot mål vid egna och medspelares avslut.</a:t>
            </a:r>
          </a:p>
        </p:txBody>
      </p:sp>
      <p:sp>
        <p:nvSpPr>
          <p:cNvPr id="14" name="Rektangel med rundade hörn 11">
            <a:extLst>
              <a:ext uri="{FF2B5EF4-FFF2-40B4-BE49-F238E27FC236}">
                <a16:creationId xmlns:a16="http://schemas.microsoft.com/office/drawing/2014/main" id="{D1346E93-8D4B-436C-90F7-676F6009A3E7}"/>
              </a:ext>
            </a:extLst>
          </p:cNvPr>
          <p:cNvSpPr/>
          <p:nvPr/>
        </p:nvSpPr>
        <p:spPr>
          <a:xfrm>
            <a:off x="9947508" y="6269118"/>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701" b="1">
                <a:solidFill>
                  <a:schemeClr val="bg1"/>
                </a:solidFill>
                <a:latin typeface="Montserrat SemiBold" pitchFamily="2" charset="77"/>
              </a:rPr>
              <a:t>PASSNINGSSPEL</a:t>
            </a:r>
          </a:p>
        </p:txBody>
      </p:sp>
      <p:sp>
        <p:nvSpPr>
          <p:cNvPr id="7" name="textruta 6">
            <a:extLst>
              <a:ext uri="{FF2B5EF4-FFF2-40B4-BE49-F238E27FC236}">
                <a16:creationId xmlns:a16="http://schemas.microsoft.com/office/drawing/2014/main" id="{33F398AA-E903-3C80-5769-678A896B02B0}"/>
              </a:ext>
            </a:extLst>
          </p:cNvPr>
          <p:cNvSpPr txBox="1"/>
          <p:nvPr/>
        </p:nvSpPr>
        <p:spPr>
          <a:xfrm>
            <a:off x="4323005" y="403403"/>
            <a:ext cx="15642187" cy="2508379"/>
          </a:xfrm>
          <a:prstGeom prst="rect">
            <a:avLst/>
          </a:prstGeom>
          <a:noFill/>
          <a:ln w="12700">
            <a:noFill/>
          </a:ln>
        </p:spPr>
        <p:txBody>
          <a:bodyPr wrap="square" rtlCol="0">
            <a:spAutoFit/>
          </a:bodyPr>
          <a:lstStyle/>
          <a:p>
            <a:pPr algn="ctr" fontAlgn="base"/>
            <a:r>
              <a:rPr lang="sv-SE" sz="8500">
                <a:solidFill>
                  <a:schemeClr val="bg1"/>
                </a:solidFill>
                <a:latin typeface="Mongoose Regular" panose="02000000000000000000" pitchFamily="2" charset="77"/>
              </a:rPr>
              <a:t>6. PASSNINGSSPEL</a:t>
            </a:r>
            <a:r>
              <a:rPr lang="sv-SE" sz="4000" b="1">
                <a:solidFill>
                  <a:schemeClr val="bg1"/>
                </a:solidFill>
                <a:latin typeface="Montserrat SemiBold" pitchFamily="2" charset="77"/>
              </a:rPr>
              <a:t> </a:t>
            </a:r>
          </a:p>
          <a:p>
            <a:pPr algn="ctr" fontAlgn="base"/>
            <a:endParaRPr lang="sv-SE" sz="4000" b="1">
              <a:solidFill>
                <a:schemeClr val="bg1"/>
              </a:solidFill>
              <a:latin typeface="Montserrat SemiBold" pitchFamily="2" charset="77"/>
            </a:endParaRPr>
          </a:p>
          <a:p>
            <a:pPr algn="ctr" fontAlgn="base"/>
            <a:r>
              <a:rPr lang="sv-SE" sz="3200" b="1">
                <a:solidFill>
                  <a:srgbClr val="F5EF88"/>
                </a:solidFill>
                <a:latin typeface="Montserrat SemiBold" pitchFamily="2" charset="77"/>
              </a:rPr>
              <a:t>Genom passningar sätta andra i bättre situationer än sig själv.</a:t>
            </a:r>
          </a:p>
        </p:txBody>
      </p:sp>
      <p:sp>
        <p:nvSpPr>
          <p:cNvPr id="8" name="textruta 7">
            <a:extLst>
              <a:ext uri="{FF2B5EF4-FFF2-40B4-BE49-F238E27FC236}">
                <a16:creationId xmlns:a16="http://schemas.microsoft.com/office/drawing/2014/main" id="{DACB8280-11AD-D22B-1C57-5A35E74F8A2C}"/>
              </a:ext>
            </a:extLst>
          </p:cNvPr>
          <p:cNvSpPr txBox="1"/>
          <p:nvPr/>
        </p:nvSpPr>
        <p:spPr>
          <a:xfrm>
            <a:off x="3176159" y="3095555"/>
            <a:ext cx="17832379" cy="584775"/>
          </a:xfrm>
          <a:prstGeom prst="rect">
            <a:avLst/>
          </a:prstGeom>
          <a:noFill/>
        </p:spPr>
        <p:txBody>
          <a:bodyPr wrap="square">
            <a:spAutoFit/>
          </a:bodyPr>
          <a:lstStyle/>
          <a:p>
            <a:pPr algn="ctr" fontAlgn="base"/>
            <a:r>
              <a:rPr lang="sv-SE" sz="3200">
                <a:solidFill>
                  <a:schemeClr val="bg1"/>
                </a:solidFill>
                <a:latin typeface="Montserrat Light" pitchFamily="2" charset="77"/>
              </a:rPr>
              <a:t>För bra passningsspel krävs teknik, spelförståelse, fysik och mentala förmågor.</a:t>
            </a:r>
          </a:p>
        </p:txBody>
      </p:sp>
      <p:cxnSp>
        <p:nvCxnSpPr>
          <p:cNvPr id="15" name="Rak 14">
            <a:extLst>
              <a:ext uri="{FF2B5EF4-FFF2-40B4-BE49-F238E27FC236}">
                <a16:creationId xmlns:a16="http://schemas.microsoft.com/office/drawing/2014/main" id="{B9F8EAD4-43D1-2DFA-95E6-123986417AE2}"/>
              </a:ext>
            </a:extLst>
          </p:cNvPr>
          <p:cNvCxnSpPr>
            <a:cxnSpLocks/>
          </p:cNvCxnSpPr>
          <p:nvPr/>
        </p:nvCxnSpPr>
        <p:spPr>
          <a:xfrm>
            <a:off x="2971800" y="7677543"/>
            <a:ext cx="751147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0321B493-EC51-9793-307D-C7F9A67FBD62}"/>
              </a:ext>
            </a:extLst>
          </p:cNvPr>
          <p:cNvCxnSpPr>
            <a:cxnSpLocks/>
          </p:cNvCxnSpPr>
          <p:nvPr/>
        </p:nvCxnSpPr>
        <p:spPr>
          <a:xfrm flipH="1">
            <a:off x="12106318" y="4575644"/>
            <a:ext cx="22661" cy="26754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Rak 16">
            <a:extLst>
              <a:ext uri="{FF2B5EF4-FFF2-40B4-BE49-F238E27FC236}">
                <a16:creationId xmlns:a16="http://schemas.microsoft.com/office/drawing/2014/main" id="{9B7953F3-E0F6-EC03-5735-4DDA0CC65BAF}"/>
              </a:ext>
            </a:extLst>
          </p:cNvPr>
          <p:cNvCxnSpPr>
            <a:cxnSpLocks/>
          </p:cNvCxnSpPr>
          <p:nvPr/>
        </p:nvCxnSpPr>
        <p:spPr>
          <a:xfrm>
            <a:off x="14030036" y="7677543"/>
            <a:ext cx="733136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B3EA4DC2-F3A7-370D-5822-8B23E936D5AD}"/>
              </a:ext>
            </a:extLst>
          </p:cNvPr>
          <p:cNvCxnSpPr>
            <a:cxnSpLocks/>
          </p:cNvCxnSpPr>
          <p:nvPr/>
        </p:nvCxnSpPr>
        <p:spPr>
          <a:xfrm>
            <a:off x="12106318" y="8105664"/>
            <a:ext cx="0" cy="31642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ak 23">
            <a:extLst>
              <a:ext uri="{FF2B5EF4-FFF2-40B4-BE49-F238E27FC236}">
                <a16:creationId xmlns:a16="http://schemas.microsoft.com/office/drawing/2014/main" id="{EC1AF8AB-AFE9-11D9-B298-5B1AC08D5837}"/>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A7832F81-039E-BDFB-DAEC-119F92FD4F0D}"/>
              </a:ext>
            </a:extLst>
          </p:cNvPr>
          <p:cNvCxnSpPr>
            <a:cxnSpLocks/>
          </p:cNvCxnSpPr>
          <p:nvPr/>
        </p:nvCxnSpPr>
        <p:spPr>
          <a:xfrm>
            <a:off x="-132348" y="3946980"/>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D3673FF8-D6AD-946C-9C5A-10C2448EC01F}"/>
              </a:ext>
            </a:extLst>
          </p:cNvPr>
          <p:cNvSpPr>
            <a:spLocks noGrp="1"/>
          </p:cNvSpPr>
          <p:nvPr>
            <p:ph type="sldNum" sz="quarter" idx="12"/>
          </p:nvPr>
        </p:nvSpPr>
        <p:spPr/>
        <p:txBody>
          <a:bodyPr/>
          <a:lstStyle/>
          <a:p>
            <a:fld id="{5F919A4E-C2E9-6148-8511-58460454BFB7}" type="slidenum">
              <a:rPr lang="sv-SE" smtClean="0"/>
              <a:t>27</a:t>
            </a:fld>
            <a:endParaRPr lang="sv-SE"/>
          </a:p>
        </p:txBody>
      </p:sp>
      <p:sp>
        <p:nvSpPr>
          <p:cNvPr id="6" name="textruta 5">
            <a:extLst>
              <a:ext uri="{FF2B5EF4-FFF2-40B4-BE49-F238E27FC236}">
                <a16:creationId xmlns:a16="http://schemas.microsoft.com/office/drawing/2014/main" id="{BC9BBE35-07A9-454F-3F8E-47849C3EACCC}"/>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394366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med rundade hörn 11">
            <a:extLst>
              <a:ext uri="{FF2B5EF4-FFF2-40B4-BE49-F238E27FC236}">
                <a16:creationId xmlns:a16="http://schemas.microsoft.com/office/drawing/2014/main" id="{0171177D-ECED-78B2-67C8-D37569083E80}"/>
              </a:ext>
            </a:extLst>
          </p:cNvPr>
          <p:cNvSpPr/>
          <p:nvPr/>
        </p:nvSpPr>
        <p:spPr>
          <a:xfrm>
            <a:off x="3479800" y="8700354"/>
            <a:ext cx="8184457"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Spelförståelse</a:t>
            </a:r>
          </a:p>
          <a:p>
            <a:endParaRPr lang="sv-SE" sz="2800" b="1">
              <a:solidFill>
                <a:srgbClr val="F5EF88"/>
              </a:solidFill>
              <a:latin typeface="Montserrat SemiBold" pitchFamily="2" charset="77"/>
            </a:endParaRPr>
          </a:p>
          <a:p>
            <a:r>
              <a:rPr lang="sv-SE" sz="2800">
                <a:solidFill>
                  <a:schemeClr val="bg1"/>
                </a:solidFill>
                <a:latin typeface="Montserrat Light" pitchFamily="2" charset="77"/>
              </a:rPr>
              <a:t>Läsa av motståndare och spelsituation för att proaktivt kunna styra och stoppa motståndare. Kunna värdera enligt prioriteringen </a:t>
            </a:r>
          </a:p>
          <a:p>
            <a:endParaRPr lang="sv-SE" sz="2800">
              <a:solidFill>
                <a:schemeClr val="bg1"/>
              </a:solidFill>
              <a:latin typeface="Montserrat Light" pitchFamily="2" charset="77"/>
            </a:endParaRPr>
          </a:p>
          <a:p>
            <a:r>
              <a:rPr lang="sv-SE" sz="2800">
                <a:solidFill>
                  <a:schemeClr val="bg1"/>
                </a:solidFill>
                <a:latin typeface="Montserrat Light" pitchFamily="2" charset="77"/>
              </a:rPr>
              <a:t>1 Pressa – 2. Täcka..</a:t>
            </a:r>
          </a:p>
        </p:txBody>
      </p:sp>
      <p:sp>
        <p:nvSpPr>
          <p:cNvPr id="5" name="Rektangel med rundade hörn 11">
            <a:extLst>
              <a:ext uri="{FF2B5EF4-FFF2-40B4-BE49-F238E27FC236}">
                <a16:creationId xmlns:a16="http://schemas.microsoft.com/office/drawing/2014/main" id="{5D1D88A5-CC57-EEAE-F9CB-BBE5A04382EE}"/>
              </a:ext>
            </a:extLst>
          </p:cNvPr>
          <p:cNvSpPr/>
          <p:nvPr/>
        </p:nvSpPr>
        <p:spPr>
          <a:xfrm>
            <a:off x="3479800" y="5043326"/>
            <a:ext cx="8184457"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Tekniskt</a:t>
            </a:r>
          </a:p>
          <a:p>
            <a:endParaRPr lang="sv-SE" sz="2800" b="1">
              <a:solidFill>
                <a:schemeClr val="bg1"/>
              </a:solidFill>
              <a:latin typeface="Montserrat SemiBold" pitchFamily="2" charset="77"/>
            </a:endParaRPr>
          </a:p>
          <a:p>
            <a:r>
              <a:rPr lang="sv-SE" sz="2800">
                <a:solidFill>
                  <a:schemeClr val="bg1"/>
                </a:solidFill>
                <a:latin typeface="Montserrat Light" pitchFamily="2" charset="77"/>
              </a:rPr>
              <a:t>Jobba med effektiv och gynnsam fotställning och klubbhållning. Arbeta blad mot blad och med kroppen redo att styra motståndare och ta sig in i närkamper.</a:t>
            </a:r>
          </a:p>
        </p:txBody>
      </p:sp>
      <p:sp>
        <p:nvSpPr>
          <p:cNvPr id="6" name="Rektangel med rundade hörn 5">
            <a:extLst>
              <a:ext uri="{FF2B5EF4-FFF2-40B4-BE49-F238E27FC236}">
                <a16:creationId xmlns:a16="http://schemas.microsoft.com/office/drawing/2014/main" id="{C61EF0F2-5A85-A5F9-E4EB-6237D724A0FE}"/>
              </a:ext>
            </a:extLst>
          </p:cNvPr>
          <p:cNvSpPr/>
          <p:nvPr/>
        </p:nvSpPr>
        <p:spPr>
          <a:xfrm>
            <a:off x="12996836" y="5121137"/>
            <a:ext cx="9151964"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Fysiskt</a:t>
            </a:r>
          </a:p>
          <a:p>
            <a:endParaRPr lang="sv-SE" sz="2800">
              <a:solidFill>
                <a:schemeClr val="bg1"/>
              </a:solidFill>
              <a:latin typeface="Montserrat Light" pitchFamily="2" charset="77"/>
            </a:endParaRPr>
          </a:p>
          <a:p>
            <a:r>
              <a:rPr lang="sv-SE" sz="2800">
                <a:solidFill>
                  <a:schemeClr val="bg1"/>
                </a:solidFill>
                <a:latin typeface="Montserrat Light" pitchFamily="2" charset="77"/>
              </a:rPr>
              <a:t>Snabbhet, koordination och fotarbete för att kunna arbeta effektivt in i dueller. Styrka och uthållighet för att kunna vinna närkamper hela matchen.</a:t>
            </a:r>
          </a:p>
        </p:txBody>
      </p:sp>
      <p:sp>
        <p:nvSpPr>
          <p:cNvPr id="7" name="Rektangel med rundade hörn 11">
            <a:extLst>
              <a:ext uri="{FF2B5EF4-FFF2-40B4-BE49-F238E27FC236}">
                <a16:creationId xmlns:a16="http://schemas.microsoft.com/office/drawing/2014/main" id="{6F96B4E9-3CEB-60E1-FAF2-CEA68DF0FE1D}"/>
              </a:ext>
            </a:extLst>
          </p:cNvPr>
          <p:cNvSpPr/>
          <p:nvPr/>
        </p:nvSpPr>
        <p:spPr>
          <a:xfrm>
            <a:off x="13018318" y="8700354"/>
            <a:ext cx="8724069"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Mentalt</a:t>
            </a:r>
          </a:p>
          <a:p>
            <a:endParaRPr lang="sv-SE" sz="2800">
              <a:solidFill>
                <a:schemeClr val="bg1"/>
              </a:solidFill>
              <a:latin typeface="Montserrat Light" pitchFamily="2" charset="77"/>
            </a:endParaRPr>
          </a:p>
          <a:p>
            <a:r>
              <a:rPr lang="sv-SE" sz="2800">
                <a:solidFill>
                  <a:schemeClr val="bg1"/>
                </a:solidFill>
                <a:latin typeface="Montserrat Light" pitchFamily="2" charset="77"/>
              </a:rPr>
              <a:t>Stolthet i att stoppa motståndare, dessutom offervilja och aggressivitet att med alla tillåtna medel stoppa motståndare och vinna boll.</a:t>
            </a:r>
          </a:p>
        </p:txBody>
      </p:sp>
      <p:sp>
        <p:nvSpPr>
          <p:cNvPr id="8" name="Rektangel med rundade hörn 11">
            <a:extLst>
              <a:ext uri="{FF2B5EF4-FFF2-40B4-BE49-F238E27FC236}">
                <a16:creationId xmlns:a16="http://schemas.microsoft.com/office/drawing/2014/main" id="{D0C9D6FD-F00E-0663-8DEE-DDE71BC12F5D}"/>
              </a:ext>
            </a:extLst>
          </p:cNvPr>
          <p:cNvSpPr/>
          <p:nvPr/>
        </p:nvSpPr>
        <p:spPr>
          <a:xfrm>
            <a:off x="9914277" y="6710091"/>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701" b="1">
                <a:solidFill>
                  <a:schemeClr val="bg1"/>
                </a:solidFill>
                <a:latin typeface="Montserrat SemiBold" pitchFamily="2" charset="77"/>
              </a:rPr>
              <a:t>VINNA BOLL</a:t>
            </a:r>
          </a:p>
        </p:txBody>
      </p:sp>
      <p:sp>
        <p:nvSpPr>
          <p:cNvPr id="16" name="textruta 15">
            <a:extLst>
              <a:ext uri="{FF2B5EF4-FFF2-40B4-BE49-F238E27FC236}">
                <a16:creationId xmlns:a16="http://schemas.microsoft.com/office/drawing/2014/main" id="{87CE734D-10A9-7D59-01B3-0199F8F3922B}"/>
              </a:ext>
            </a:extLst>
          </p:cNvPr>
          <p:cNvSpPr txBox="1"/>
          <p:nvPr/>
        </p:nvSpPr>
        <p:spPr>
          <a:xfrm>
            <a:off x="4347068" y="424652"/>
            <a:ext cx="15642187" cy="3123932"/>
          </a:xfrm>
          <a:prstGeom prst="rect">
            <a:avLst/>
          </a:prstGeom>
          <a:noFill/>
          <a:ln w="12700">
            <a:noFill/>
          </a:ln>
        </p:spPr>
        <p:txBody>
          <a:bodyPr wrap="square" rtlCol="0">
            <a:spAutoFit/>
          </a:bodyPr>
          <a:lstStyle/>
          <a:p>
            <a:pPr algn="ctr" fontAlgn="base"/>
            <a:r>
              <a:rPr lang="sv-SE" sz="8500">
                <a:solidFill>
                  <a:schemeClr val="bg1"/>
                </a:solidFill>
                <a:latin typeface="Mongoose Regular" panose="02000000000000000000" pitchFamily="2" charset="77"/>
              </a:rPr>
              <a:t>7. VINNA BOLL</a:t>
            </a:r>
          </a:p>
          <a:p>
            <a:pPr algn="ctr" fontAlgn="base"/>
            <a:endParaRPr lang="sv-SE" sz="4000" b="1">
              <a:solidFill>
                <a:schemeClr val="bg1"/>
              </a:solidFill>
              <a:latin typeface="Montserrat SemiBold" pitchFamily="2" charset="77"/>
            </a:endParaRPr>
          </a:p>
          <a:p>
            <a:pPr algn="ctr" fontAlgn="base"/>
            <a:r>
              <a:rPr lang="sv-SE" sz="3200" b="1">
                <a:solidFill>
                  <a:srgbClr val="F5EF88"/>
                </a:solidFill>
                <a:latin typeface="Montserrat SemiBold" pitchFamily="2" charset="77"/>
              </a:rPr>
              <a:t>Pressa/stoppa motståndare och vinna lösa bollar och äga yta.</a:t>
            </a:r>
            <a:br>
              <a:rPr lang="sv-SE" sz="4000" b="1">
                <a:solidFill>
                  <a:srgbClr val="F5EF88"/>
                </a:solidFill>
                <a:latin typeface="Montserrat SemiBold" pitchFamily="2" charset="77"/>
              </a:rPr>
            </a:br>
            <a:endParaRPr lang="sv-SE" sz="4000" b="1">
              <a:solidFill>
                <a:srgbClr val="F5EF88"/>
              </a:solidFill>
              <a:latin typeface="Montserrat SemiBold" pitchFamily="2" charset="77"/>
            </a:endParaRPr>
          </a:p>
        </p:txBody>
      </p:sp>
      <p:sp>
        <p:nvSpPr>
          <p:cNvPr id="17" name="textruta 16">
            <a:extLst>
              <a:ext uri="{FF2B5EF4-FFF2-40B4-BE49-F238E27FC236}">
                <a16:creationId xmlns:a16="http://schemas.microsoft.com/office/drawing/2014/main" id="{AC13B56D-DD64-A6BF-69F0-86C6B45109E5}"/>
              </a:ext>
            </a:extLst>
          </p:cNvPr>
          <p:cNvSpPr txBox="1"/>
          <p:nvPr/>
        </p:nvSpPr>
        <p:spPr>
          <a:xfrm>
            <a:off x="3657600" y="3044391"/>
            <a:ext cx="16418731" cy="584775"/>
          </a:xfrm>
          <a:prstGeom prst="rect">
            <a:avLst/>
          </a:prstGeom>
          <a:noFill/>
        </p:spPr>
        <p:txBody>
          <a:bodyPr wrap="square">
            <a:spAutoFit/>
          </a:bodyPr>
          <a:lstStyle/>
          <a:p>
            <a:pPr algn="ctr" fontAlgn="base"/>
            <a:r>
              <a:rPr lang="sv-SE" sz="3200">
                <a:solidFill>
                  <a:schemeClr val="bg1"/>
                </a:solidFill>
                <a:latin typeface="Montserrat Light" pitchFamily="2" charset="77"/>
              </a:rPr>
              <a:t>För att vinna boll krävs teknik, spelförståelse, fysik och mentala förmågor.</a:t>
            </a:r>
          </a:p>
        </p:txBody>
      </p:sp>
      <p:cxnSp>
        <p:nvCxnSpPr>
          <p:cNvPr id="18" name="Rak 17">
            <a:extLst>
              <a:ext uri="{FF2B5EF4-FFF2-40B4-BE49-F238E27FC236}">
                <a16:creationId xmlns:a16="http://schemas.microsoft.com/office/drawing/2014/main" id="{3B95D73C-0EF8-82B8-F4CC-7D65758D5403}"/>
              </a:ext>
            </a:extLst>
          </p:cNvPr>
          <p:cNvCxnSpPr>
            <a:cxnSpLocks/>
          </p:cNvCxnSpPr>
          <p:nvPr/>
        </p:nvCxnSpPr>
        <p:spPr>
          <a:xfrm>
            <a:off x="3657600" y="8118516"/>
            <a:ext cx="724036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66CEEE74-6B5C-219E-ADF0-4FD46D2630A4}"/>
              </a:ext>
            </a:extLst>
          </p:cNvPr>
          <p:cNvCxnSpPr>
            <a:cxnSpLocks/>
          </p:cNvCxnSpPr>
          <p:nvPr/>
        </p:nvCxnSpPr>
        <p:spPr>
          <a:xfrm flipH="1">
            <a:off x="12193402" y="4872239"/>
            <a:ext cx="22661" cy="26754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6262B41D-FEE4-C751-9C46-3C03315551D6}"/>
              </a:ext>
            </a:extLst>
          </p:cNvPr>
          <p:cNvCxnSpPr>
            <a:cxnSpLocks/>
          </p:cNvCxnSpPr>
          <p:nvPr/>
        </p:nvCxnSpPr>
        <p:spPr>
          <a:xfrm>
            <a:off x="13538389" y="8118516"/>
            <a:ext cx="820399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89895643-22AC-AA11-BE87-B0C9B06F2A3B}"/>
              </a:ext>
            </a:extLst>
          </p:cNvPr>
          <p:cNvCxnSpPr>
            <a:cxnSpLocks/>
          </p:cNvCxnSpPr>
          <p:nvPr/>
        </p:nvCxnSpPr>
        <p:spPr>
          <a:xfrm>
            <a:off x="12217465" y="8546637"/>
            <a:ext cx="0" cy="31642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709135E9-F416-8178-A42A-296D2356977E}"/>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A1EB8EFB-FC98-ED94-B9BA-969BD3FA6DF4}"/>
              </a:ext>
            </a:extLst>
          </p:cNvPr>
          <p:cNvCxnSpPr>
            <a:cxnSpLocks/>
          </p:cNvCxnSpPr>
          <p:nvPr/>
        </p:nvCxnSpPr>
        <p:spPr>
          <a:xfrm>
            <a:off x="-264695" y="3958314"/>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C421DB35-AF33-0BA3-ADF1-5FF44365C5E2}"/>
              </a:ext>
            </a:extLst>
          </p:cNvPr>
          <p:cNvSpPr>
            <a:spLocks noGrp="1"/>
          </p:cNvSpPr>
          <p:nvPr>
            <p:ph type="sldNum" sz="quarter" idx="12"/>
          </p:nvPr>
        </p:nvSpPr>
        <p:spPr/>
        <p:txBody>
          <a:bodyPr/>
          <a:lstStyle/>
          <a:p>
            <a:fld id="{5F919A4E-C2E9-6148-8511-58460454BFB7}" type="slidenum">
              <a:rPr lang="sv-SE" smtClean="0"/>
              <a:t>28</a:t>
            </a:fld>
            <a:endParaRPr lang="sv-SE"/>
          </a:p>
        </p:txBody>
      </p:sp>
      <p:sp>
        <p:nvSpPr>
          <p:cNvPr id="10" name="textruta 9">
            <a:extLst>
              <a:ext uri="{FF2B5EF4-FFF2-40B4-BE49-F238E27FC236}">
                <a16:creationId xmlns:a16="http://schemas.microsoft.com/office/drawing/2014/main" id="{CA2C6C3A-BBD4-4905-598D-D1A4EA425981}"/>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567468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med rundade hörn 11">
            <a:extLst>
              <a:ext uri="{FF2B5EF4-FFF2-40B4-BE49-F238E27FC236}">
                <a16:creationId xmlns:a16="http://schemas.microsoft.com/office/drawing/2014/main" id="{0171177D-ECED-78B2-67C8-D37569083E80}"/>
              </a:ext>
            </a:extLst>
          </p:cNvPr>
          <p:cNvSpPr/>
          <p:nvPr/>
        </p:nvSpPr>
        <p:spPr>
          <a:xfrm>
            <a:off x="3683001" y="8700354"/>
            <a:ext cx="7821983"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Spelförståelse</a:t>
            </a:r>
          </a:p>
          <a:p>
            <a:endParaRPr lang="sv-SE" sz="2800" b="1">
              <a:solidFill>
                <a:srgbClr val="F5EF88"/>
              </a:solidFill>
              <a:latin typeface="Montserrat SemiBold" pitchFamily="2" charset="77"/>
            </a:endParaRPr>
          </a:p>
          <a:p>
            <a:r>
              <a:rPr lang="sv-SE" sz="2800">
                <a:solidFill>
                  <a:schemeClr val="bg1"/>
                </a:solidFill>
                <a:latin typeface="Montserrat Light" pitchFamily="2" charset="77"/>
              </a:rPr>
              <a:t>Läsa av spelsituation för att proaktivt kunna styra och stoppa motståndare och boll. Kunna värdera enligt prioriteringen</a:t>
            </a:r>
          </a:p>
          <a:p>
            <a:br>
              <a:rPr lang="sv-SE" sz="2800">
                <a:solidFill>
                  <a:schemeClr val="bg1"/>
                </a:solidFill>
                <a:latin typeface="Montserrat Light" pitchFamily="2" charset="77"/>
              </a:rPr>
            </a:br>
            <a:r>
              <a:rPr lang="sv-SE" sz="2800">
                <a:solidFill>
                  <a:schemeClr val="bg1"/>
                </a:solidFill>
                <a:latin typeface="Montserrat Light" pitchFamily="2" charset="77"/>
              </a:rPr>
              <a:t>1. Pressa – 2 Täcka.</a:t>
            </a:r>
          </a:p>
        </p:txBody>
      </p:sp>
      <p:sp>
        <p:nvSpPr>
          <p:cNvPr id="5" name="Rektangel med rundade hörn 11">
            <a:extLst>
              <a:ext uri="{FF2B5EF4-FFF2-40B4-BE49-F238E27FC236}">
                <a16:creationId xmlns:a16="http://schemas.microsoft.com/office/drawing/2014/main" id="{5D1D88A5-CC57-EEAE-F9CB-BBE5A04382EE}"/>
              </a:ext>
            </a:extLst>
          </p:cNvPr>
          <p:cNvSpPr/>
          <p:nvPr/>
        </p:nvSpPr>
        <p:spPr>
          <a:xfrm>
            <a:off x="3683001" y="4453781"/>
            <a:ext cx="8328466"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Tekniskt</a:t>
            </a:r>
          </a:p>
          <a:p>
            <a:endParaRPr lang="sv-SE" sz="2800" b="1">
              <a:solidFill>
                <a:schemeClr val="bg1"/>
              </a:solidFill>
              <a:latin typeface="Montserrat SemiBold" pitchFamily="2" charset="77"/>
            </a:endParaRPr>
          </a:p>
          <a:p>
            <a:r>
              <a:rPr lang="sv-SE" sz="2800">
                <a:solidFill>
                  <a:schemeClr val="bg1"/>
                </a:solidFill>
                <a:latin typeface="Montserrat Light" pitchFamily="2" charset="77"/>
              </a:rPr>
              <a:t>Jobba med effektiv och gynnsam kroppshållning, fotställning och klubbhållning. Arbeta blad mot blad och med kroppen redo att ta sig in i närkamper och flytta på motståndare.</a:t>
            </a:r>
          </a:p>
        </p:txBody>
      </p:sp>
      <p:sp>
        <p:nvSpPr>
          <p:cNvPr id="6" name="Rektangel med rundade hörn 5">
            <a:extLst>
              <a:ext uri="{FF2B5EF4-FFF2-40B4-BE49-F238E27FC236}">
                <a16:creationId xmlns:a16="http://schemas.microsoft.com/office/drawing/2014/main" id="{C61EF0F2-5A85-A5F9-E4EB-6237D724A0FE}"/>
              </a:ext>
            </a:extLst>
          </p:cNvPr>
          <p:cNvSpPr/>
          <p:nvPr/>
        </p:nvSpPr>
        <p:spPr>
          <a:xfrm>
            <a:off x="12909752" y="4531592"/>
            <a:ext cx="8328466"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Fysiskt</a:t>
            </a:r>
          </a:p>
          <a:p>
            <a:endParaRPr lang="sv-SE" sz="2800">
              <a:solidFill>
                <a:schemeClr val="bg1"/>
              </a:solidFill>
              <a:latin typeface="Montserrat Light" pitchFamily="2" charset="77"/>
            </a:endParaRPr>
          </a:p>
          <a:p>
            <a:r>
              <a:rPr lang="sv-SE" sz="2800">
                <a:solidFill>
                  <a:schemeClr val="bg1"/>
                </a:solidFill>
                <a:latin typeface="Montserrat Light" pitchFamily="2" charset="77"/>
              </a:rPr>
              <a:t>Snabbhet, koordination och fotarbete för att kunna arbeta effektivt in i dueller och kommer ner i och upp ur skottäck. Styrka och uthållighet för att kunna vinna närkamper hela matchen.</a:t>
            </a:r>
          </a:p>
        </p:txBody>
      </p:sp>
      <p:sp>
        <p:nvSpPr>
          <p:cNvPr id="7" name="Rektangel med rundade hörn 11">
            <a:extLst>
              <a:ext uri="{FF2B5EF4-FFF2-40B4-BE49-F238E27FC236}">
                <a16:creationId xmlns:a16="http://schemas.microsoft.com/office/drawing/2014/main" id="{6F96B4E9-3CEB-60E1-FAF2-CEA68DF0FE1D}"/>
              </a:ext>
            </a:extLst>
          </p:cNvPr>
          <p:cNvSpPr/>
          <p:nvPr/>
        </p:nvSpPr>
        <p:spPr>
          <a:xfrm>
            <a:off x="12931234" y="8700354"/>
            <a:ext cx="8328457"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Mentalt</a:t>
            </a:r>
          </a:p>
          <a:p>
            <a:endParaRPr lang="sv-SE" sz="2800">
              <a:solidFill>
                <a:schemeClr val="bg1"/>
              </a:solidFill>
              <a:latin typeface="Montserrat Light" pitchFamily="2" charset="77"/>
            </a:endParaRPr>
          </a:p>
          <a:p>
            <a:r>
              <a:rPr lang="sv-SE" sz="2800">
                <a:solidFill>
                  <a:schemeClr val="bg1"/>
                </a:solidFill>
                <a:latin typeface="Montserrat Light" pitchFamily="2" charset="77"/>
              </a:rPr>
              <a:t>Stolthet i att stoppa motståndare, dessutom offervilja och aggressivitet att med alla tillåtna medel stoppa motståndare och vinna boll. Dessutom en vilja att skydda attackerad målvakt.</a:t>
            </a:r>
          </a:p>
        </p:txBody>
      </p:sp>
      <p:sp>
        <p:nvSpPr>
          <p:cNvPr id="8" name="Rektangel med rundade hörn 11">
            <a:extLst>
              <a:ext uri="{FF2B5EF4-FFF2-40B4-BE49-F238E27FC236}">
                <a16:creationId xmlns:a16="http://schemas.microsoft.com/office/drawing/2014/main" id="{D0C9D6FD-F00E-0663-8DEE-DDE71BC12F5D}"/>
              </a:ext>
            </a:extLst>
          </p:cNvPr>
          <p:cNvSpPr/>
          <p:nvPr/>
        </p:nvSpPr>
        <p:spPr>
          <a:xfrm>
            <a:off x="9827193" y="6710091"/>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701" b="1">
                <a:solidFill>
                  <a:schemeClr val="bg1"/>
                </a:solidFill>
                <a:latin typeface="Montserrat SemiBold" pitchFamily="2" charset="77"/>
              </a:rPr>
              <a:t>FÖRHINDRA MÅL</a:t>
            </a:r>
          </a:p>
        </p:txBody>
      </p:sp>
      <p:sp>
        <p:nvSpPr>
          <p:cNvPr id="16" name="textruta 15">
            <a:extLst>
              <a:ext uri="{FF2B5EF4-FFF2-40B4-BE49-F238E27FC236}">
                <a16:creationId xmlns:a16="http://schemas.microsoft.com/office/drawing/2014/main" id="{87CE734D-10A9-7D59-01B3-0199F8F3922B}"/>
              </a:ext>
            </a:extLst>
          </p:cNvPr>
          <p:cNvSpPr txBox="1"/>
          <p:nvPr/>
        </p:nvSpPr>
        <p:spPr>
          <a:xfrm>
            <a:off x="4347068" y="424652"/>
            <a:ext cx="15642187" cy="2508379"/>
          </a:xfrm>
          <a:prstGeom prst="rect">
            <a:avLst/>
          </a:prstGeom>
          <a:noFill/>
          <a:ln w="12700">
            <a:noFill/>
          </a:ln>
        </p:spPr>
        <p:txBody>
          <a:bodyPr wrap="square" rtlCol="0">
            <a:spAutoFit/>
          </a:bodyPr>
          <a:lstStyle/>
          <a:p>
            <a:pPr algn="ctr" fontAlgn="base"/>
            <a:r>
              <a:rPr lang="sv-SE" sz="8500">
                <a:solidFill>
                  <a:schemeClr val="bg1"/>
                </a:solidFill>
                <a:latin typeface="Mongoose Regular" panose="02000000000000000000" pitchFamily="2" charset="77"/>
              </a:rPr>
              <a:t>8. FÖRHINDRA MÅL</a:t>
            </a:r>
          </a:p>
          <a:p>
            <a:pPr algn="ctr" fontAlgn="base"/>
            <a:endParaRPr lang="sv-SE" sz="4000" b="1">
              <a:solidFill>
                <a:schemeClr val="bg1"/>
              </a:solidFill>
              <a:latin typeface="Montserrat SemiBold" pitchFamily="2" charset="77"/>
            </a:endParaRPr>
          </a:p>
          <a:p>
            <a:pPr algn="ctr" fontAlgn="base"/>
            <a:r>
              <a:rPr lang="sv-SE" sz="3200" b="1">
                <a:solidFill>
                  <a:srgbClr val="F5EF88"/>
                </a:solidFill>
                <a:latin typeface="Montserrat SemiBold" pitchFamily="2" charset="77"/>
              </a:rPr>
              <a:t>Förhindra mål= försvara mål och målvakt samt täcka skott.</a:t>
            </a:r>
            <a:endParaRPr lang="sv-SE" sz="4000" b="1">
              <a:solidFill>
                <a:srgbClr val="F5EF88"/>
              </a:solidFill>
              <a:latin typeface="Montserrat SemiBold" pitchFamily="2" charset="77"/>
            </a:endParaRPr>
          </a:p>
        </p:txBody>
      </p:sp>
      <p:sp>
        <p:nvSpPr>
          <p:cNvPr id="17" name="textruta 16">
            <a:extLst>
              <a:ext uri="{FF2B5EF4-FFF2-40B4-BE49-F238E27FC236}">
                <a16:creationId xmlns:a16="http://schemas.microsoft.com/office/drawing/2014/main" id="{AC13B56D-DD64-A6BF-69F0-86C6B45109E5}"/>
              </a:ext>
            </a:extLst>
          </p:cNvPr>
          <p:cNvSpPr txBox="1"/>
          <p:nvPr/>
        </p:nvSpPr>
        <p:spPr>
          <a:xfrm>
            <a:off x="5450938" y="3150793"/>
            <a:ext cx="13321573" cy="461665"/>
          </a:xfrm>
          <a:prstGeom prst="rect">
            <a:avLst/>
          </a:prstGeom>
          <a:noFill/>
        </p:spPr>
        <p:txBody>
          <a:bodyPr wrap="square">
            <a:spAutoFit/>
          </a:bodyPr>
          <a:lstStyle/>
          <a:p>
            <a:pPr algn="ctr" fontAlgn="base"/>
            <a:r>
              <a:rPr lang="sv-SE" sz="2400">
                <a:solidFill>
                  <a:schemeClr val="bg1"/>
                </a:solidFill>
                <a:latin typeface="Montserrat Light" pitchFamily="2" charset="77"/>
              </a:rPr>
              <a:t>För att förhindra mål krävs teknik, spelförståelse, fysik och mentala förmågor.</a:t>
            </a:r>
          </a:p>
        </p:txBody>
      </p:sp>
      <p:cxnSp>
        <p:nvCxnSpPr>
          <p:cNvPr id="18" name="Rak 17">
            <a:extLst>
              <a:ext uri="{FF2B5EF4-FFF2-40B4-BE49-F238E27FC236}">
                <a16:creationId xmlns:a16="http://schemas.microsoft.com/office/drawing/2014/main" id="{3B95D73C-0EF8-82B8-F4CC-7D65758D5403}"/>
              </a:ext>
            </a:extLst>
          </p:cNvPr>
          <p:cNvCxnSpPr>
            <a:cxnSpLocks/>
          </p:cNvCxnSpPr>
          <p:nvPr/>
        </p:nvCxnSpPr>
        <p:spPr>
          <a:xfrm>
            <a:off x="3962400" y="8118516"/>
            <a:ext cx="62738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66CEEE74-6B5C-219E-ADF0-4FD46D2630A4}"/>
              </a:ext>
            </a:extLst>
          </p:cNvPr>
          <p:cNvCxnSpPr>
            <a:cxnSpLocks/>
          </p:cNvCxnSpPr>
          <p:nvPr/>
        </p:nvCxnSpPr>
        <p:spPr>
          <a:xfrm>
            <a:off x="12106318" y="4657569"/>
            <a:ext cx="0" cy="28901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6262B41D-FEE4-C751-9C46-3C03315551D6}"/>
              </a:ext>
            </a:extLst>
          </p:cNvPr>
          <p:cNvCxnSpPr>
            <a:cxnSpLocks/>
          </p:cNvCxnSpPr>
          <p:nvPr/>
        </p:nvCxnSpPr>
        <p:spPr>
          <a:xfrm>
            <a:off x="13919200" y="8118516"/>
            <a:ext cx="66548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89895643-22AC-AA11-BE87-B0C9B06F2A3B}"/>
              </a:ext>
            </a:extLst>
          </p:cNvPr>
          <p:cNvCxnSpPr>
            <a:cxnSpLocks/>
          </p:cNvCxnSpPr>
          <p:nvPr/>
        </p:nvCxnSpPr>
        <p:spPr>
          <a:xfrm>
            <a:off x="12130381" y="8546637"/>
            <a:ext cx="0" cy="31642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709135E9-F416-8178-A42A-296D2356977E}"/>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A1EB8EFB-FC98-ED94-B9BA-969BD3FA6DF4}"/>
              </a:ext>
            </a:extLst>
          </p:cNvPr>
          <p:cNvCxnSpPr>
            <a:cxnSpLocks/>
          </p:cNvCxnSpPr>
          <p:nvPr/>
        </p:nvCxnSpPr>
        <p:spPr>
          <a:xfrm>
            <a:off x="-264695" y="4086225"/>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53E7E060-A0ED-93A7-01A3-B53E789EC4DD}"/>
              </a:ext>
            </a:extLst>
          </p:cNvPr>
          <p:cNvSpPr>
            <a:spLocks noGrp="1"/>
          </p:cNvSpPr>
          <p:nvPr>
            <p:ph type="sldNum" sz="quarter" idx="12"/>
          </p:nvPr>
        </p:nvSpPr>
        <p:spPr/>
        <p:txBody>
          <a:bodyPr/>
          <a:lstStyle/>
          <a:p>
            <a:fld id="{5F919A4E-C2E9-6148-8511-58460454BFB7}" type="slidenum">
              <a:rPr lang="sv-SE" smtClean="0"/>
              <a:t>29</a:t>
            </a:fld>
            <a:endParaRPr lang="sv-SE"/>
          </a:p>
        </p:txBody>
      </p:sp>
      <p:sp>
        <p:nvSpPr>
          <p:cNvPr id="11" name="textruta 10">
            <a:extLst>
              <a:ext uri="{FF2B5EF4-FFF2-40B4-BE49-F238E27FC236}">
                <a16:creationId xmlns:a16="http://schemas.microsoft.com/office/drawing/2014/main" id="{85268509-DF68-4803-0BE7-6313B04BA754}"/>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940409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A4CA983F-22E1-CFC2-F45A-04EBDD7E7C47}"/>
              </a:ext>
            </a:extLst>
          </p:cNvPr>
          <p:cNvSpPr txBox="1"/>
          <p:nvPr/>
        </p:nvSpPr>
        <p:spPr>
          <a:xfrm>
            <a:off x="1533700" y="3677315"/>
            <a:ext cx="12487731" cy="5509200"/>
          </a:xfrm>
          <a:prstGeom prst="rect">
            <a:avLst/>
          </a:prstGeom>
          <a:noFill/>
        </p:spPr>
        <p:txBody>
          <a:bodyPr wrap="square">
            <a:spAutoFit/>
          </a:bodyPr>
          <a:lstStyle/>
          <a:p>
            <a:endParaRPr lang="sv-SE" sz="3200">
              <a:solidFill>
                <a:schemeClr val="bg1"/>
              </a:solidFill>
              <a:latin typeface="Montserrat Light" pitchFamily="2" charset="77"/>
            </a:endParaRPr>
          </a:p>
          <a:p>
            <a:pPr marL="571500" indent="-571500">
              <a:buFont typeface="Arial" panose="020B0604020202020204" pitchFamily="34" charset="0"/>
              <a:buChar char="•"/>
            </a:pPr>
            <a:r>
              <a:rPr lang="sv-SE" sz="3200">
                <a:solidFill>
                  <a:schemeClr val="bg1"/>
                </a:solidFill>
                <a:latin typeface="Montserrat Light" pitchFamily="2" charset="77"/>
              </a:rPr>
              <a:t>En ”färdig” version där SIBF lagt in sina rubriksättningar och värderingar kring hur och vad som kan tränas samt på vilket sätt. </a:t>
            </a:r>
          </a:p>
          <a:p>
            <a:pPr marL="571500" indent="-571500">
              <a:buFont typeface="Arial" panose="020B0604020202020204" pitchFamily="34" charset="0"/>
              <a:buChar char="•"/>
            </a:pPr>
            <a:endParaRPr lang="sv-SE" sz="3200">
              <a:solidFill>
                <a:schemeClr val="bg1"/>
              </a:solidFill>
              <a:latin typeface="Montserrat Light" pitchFamily="2" charset="77"/>
            </a:endParaRPr>
          </a:p>
          <a:p>
            <a:pPr marL="571500" indent="-571500">
              <a:buFont typeface="Arial" panose="020B0604020202020204" pitchFamily="34" charset="0"/>
              <a:buChar char="•"/>
            </a:pPr>
            <a:r>
              <a:rPr lang="sv-SE" sz="3200">
                <a:solidFill>
                  <a:schemeClr val="bg1"/>
                </a:solidFill>
                <a:latin typeface="Montserrat Light" pitchFamily="2" charset="77"/>
              </a:rPr>
              <a:t>En ”halvfärdig” version där SIBF använt sina rubriksättningar och vissa värderingar kring spel &amp; spelarutveckling.</a:t>
            </a:r>
          </a:p>
          <a:p>
            <a:pPr marL="571500" indent="-571500">
              <a:buFont typeface="Arial" panose="020B0604020202020204" pitchFamily="34" charset="0"/>
              <a:buChar char="•"/>
            </a:pPr>
            <a:endParaRPr lang="sv-SE" sz="3200">
              <a:solidFill>
                <a:schemeClr val="bg1"/>
              </a:solidFill>
              <a:latin typeface="Montserrat Light" pitchFamily="2" charset="77"/>
            </a:endParaRPr>
          </a:p>
          <a:p>
            <a:pPr marL="571500" indent="-571500">
              <a:buFont typeface="Arial" panose="020B0604020202020204" pitchFamily="34" charset="0"/>
              <a:buChar char="•"/>
            </a:pPr>
            <a:r>
              <a:rPr lang="sv-SE" sz="3200">
                <a:solidFill>
                  <a:schemeClr val="bg1"/>
                </a:solidFill>
                <a:latin typeface="Montserrat Light" pitchFamily="2" charset="77"/>
              </a:rPr>
              <a:t>En ”tom” version där endast rubriksättning finns tillgänglig. </a:t>
            </a:r>
          </a:p>
        </p:txBody>
      </p:sp>
      <p:sp>
        <p:nvSpPr>
          <p:cNvPr id="7" name="Rubrik 7">
            <a:extLst>
              <a:ext uri="{FF2B5EF4-FFF2-40B4-BE49-F238E27FC236}">
                <a16:creationId xmlns:a16="http://schemas.microsoft.com/office/drawing/2014/main" id="{CA0C5A2B-B25A-1480-1E24-5DEBDA29F7D1}"/>
              </a:ext>
            </a:extLst>
          </p:cNvPr>
          <p:cNvSpPr>
            <a:spLocks noGrp="1"/>
          </p:cNvSpPr>
          <p:nvPr>
            <p:ph type="ctrTitle"/>
          </p:nvPr>
        </p:nvSpPr>
        <p:spPr>
          <a:xfrm>
            <a:off x="-5780" y="2101115"/>
            <a:ext cx="24382384" cy="1332591"/>
          </a:xfrm>
        </p:spPr>
        <p:txBody>
          <a:bodyPr>
            <a:normAutofit/>
          </a:bodyPr>
          <a:lstStyle/>
          <a:p>
            <a:r>
              <a:rPr lang="sv-SE" sz="9000">
                <a:solidFill>
                  <a:srgbClr val="F5EF88"/>
                </a:solidFill>
                <a:latin typeface="Mongoose Regular"/>
              </a:rPr>
              <a:t>TRE OLIKA VERSIONER</a:t>
            </a:r>
          </a:p>
        </p:txBody>
      </p:sp>
      <p:cxnSp>
        <p:nvCxnSpPr>
          <p:cNvPr id="8" name="Rak 16">
            <a:extLst>
              <a:ext uri="{FF2B5EF4-FFF2-40B4-BE49-F238E27FC236}">
                <a16:creationId xmlns:a16="http://schemas.microsoft.com/office/drawing/2014/main" id="{217E3E38-FF04-FD03-8379-A22B4EC2AA49}"/>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Rak 17">
            <a:extLst>
              <a:ext uri="{FF2B5EF4-FFF2-40B4-BE49-F238E27FC236}">
                <a16:creationId xmlns:a16="http://schemas.microsoft.com/office/drawing/2014/main" id="{931A7B7C-F86B-6B86-1783-3BC62D28500E}"/>
              </a:ext>
            </a:extLst>
          </p:cNvPr>
          <p:cNvCxnSpPr>
            <a:cxnSpLocks/>
          </p:cNvCxnSpPr>
          <p:nvPr/>
        </p:nvCxnSpPr>
        <p:spPr>
          <a:xfrm>
            <a:off x="-264695" y="3344418"/>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ktangel med rundade hörn 11">
            <a:extLst>
              <a:ext uri="{FF2B5EF4-FFF2-40B4-BE49-F238E27FC236}">
                <a16:creationId xmlns:a16="http://schemas.microsoft.com/office/drawing/2014/main" id="{7BEA7AC8-056C-6D51-4AED-6E2889DBDBCF}"/>
              </a:ext>
            </a:extLst>
          </p:cNvPr>
          <p:cNvSpPr/>
          <p:nvPr/>
        </p:nvSpPr>
        <p:spPr>
          <a:xfrm rot="418476">
            <a:off x="17220578" y="6158551"/>
            <a:ext cx="5472249"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2000" b="1">
                <a:solidFill>
                  <a:schemeClr val="bg1"/>
                </a:solidFill>
                <a:latin typeface="Montserrat SemiBold"/>
              </a:rPr>
              <a:t>Den färdiga versionen är </a:t>
            </a:r>
            <a:r>
              <a:rPr lang="sv-SE" sz="2000" b="1">
                <a:solidFill>
                  <a:schemeClr val="accent4"/>
                </a:solidFill>
                <a:latin typeface="Montserrat SemiBold"/>
              </a:rPr>
              <a:t>ett förslag </a:t>
            </a:r>
            <a:r>
              <a:rPr lang="sv-SE" sz="2000" b="1">
                <a:solidFill>
                  <a:schemeClr val="bg1"/>
                </a:solidFill>
                <a:latin typeface="Montserrat SemiBold"/>
              </a:rPr>
              <a:t>på hur föreningen kan jobba med sin spelarutveckling. Den bör ses som ett stödunderlag och inspiration för att starta igång ert arbete. </a:t>
            </a:r>
            <a:endParaRPr lang="sv-SE" sz="2000" b="1">
              <a:solidFill>
                <a:schemeClr val="bg1"/>
              </a:solidFill>
              <a:latin typeface="Montserrat SemiBold" pitchFamily="2" charset="77"/>
            </a:endParaRPr>
          </a:p>
          <a:p>
            <a:pPr algn="ctr"/>
            <a:endParaRPr lang="sv-SE" sz="2000" b="1">
              <a:solidFill>
                <a:schemeClr val="bg1"/>
              </a:solidFill>
              <a:latin typeface="Montserrat SemiBold" pitchFamily="2" charset="77"/>
            </a:endParaRPr>
          </a:p>
          <a:p>
            <a:pPr algn="ctr"/>
            <a:r>
              <a:rPr lang="sv-SE" sz="2000" b="1">
                <a:solidFill>
                  <a:schemeClr val="bg1"/>
                </a:solidFill>
                <a:latin typeface="Montserrat SemiBold"/>
              </a:rPr>
              <a:t>VI rekommenderar föreningarna att använda den ”tomma versionen”. </a:t>
            </a:r>
            <a:endParaRPr lang="sv-SE" sz="2000">
              <a:solidFill>
                <a:schemeClr val="bg1"/>
              </a:solidFill>
              <a:latin typeface="Montserrat" panose="00000500000000000000" pitchFamily="2" charset="0"/>
            </a:endParaRPr>
          </a:p>
        </p:txBody>
      </p:sp>
      <p:pic>
        <p:nvPicPr>
          <p:cNvPr id="4" name="Bildobjekt 3" descr="En bild som visar cirkel, skärmbild, Färggrann, mörker&#10;&#10;Automatiskt genererad beskrivning">
            <a:extLst>
              <a:ext uri="{FF2B5EF4-FFF2-40B4-BE49-F238E27FC236}">
                <a16:creationId xmlns:a16="http://schemas.microsoft.com/office/drawing/2014/main" id="{CABCC2AA-DC46-E8C9-0E3B-17D576DE00D4}"/>
              </a:ext>
            </a:extLst>
          </p:cNvPr>
          <p:cNvPicPr>
            <a:picLocks noChangeAspect="1"/>
          </p:cNvPicPr>
          <p:nvPr/>
        </p:nvPicPr>
        <p:blipFill>
          <a:blip r:embed="rId3"/>
          <a:stretch>
            <a:fillRect/>
          </a:stretch>
        </p:blipFill>
        <p:spPr>
          <a:xfrm>
            <a:off x="16654702" y="4241800"/>
            <a:ext cx="6604000" cy="6604000"/>
          </a:xfrm>
          <a:prstGeom prst="rect">
            <a:avLst/>
          </a:prstGeom>
        </p:spPr>
      </p:pic>
      <p:sp>
        <p:nvSpPr>
          <p:cNvPr id="12" name="textruta 11">
            <a:extLst>
              <a:ext uri="{FF2B5EF4-FFF2-40B4-BE49-F238E27FC236}">
                <a16:creationId xmlns:a16="http://schemas.microsoft.com/office/drawing/2014/main" id="{AEABBB1F-8DA9-D7B0-45F4-A0F90DD4B6BB}"/>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714373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131608F7-E985-7F08-12C8-E8A81C0A0CE3}"/>
              </a:ext>
            </a:extLst>
          </p:cNvPr>
          <p:cNvSpPr>
            <a:spLocks noGrp="1"/>
          </p:cNvSpPr>
          <p:nvPr>
            <p:ph type="title" idx="4294967295"/>
          </p:nvPr>
        </p:nvSpPr>
        <p:spPr>
          <a:xfrm>
            <a:off x="1677193" y="4695393"/>
            <a:ext cx="21029613" cy="2649538"/>
          </a:xfrm>
        </p:spPr>
        <p:txBody>
          <a:bodyPr>
            <a:normAutofit/>
          </a:bodyPr>
          <a:lstStyle/>
          <a:p>
            <a:pPr algn="ctr"/>
            <a:r>
              <a:rPr lang="sv-SE" sz="16000">
                <a:solidFill>
                  <a:srgbClr val="F5EF88"/>
                </a:solidFill>
                <a:latin typeface="Mongoose Regular" panose="02000000000000000000" pitchFamily="2" charset="77"/>
              </a:rPr>
              <a:t>MÅLVAKT</a:t>
            </a:r>
          </a:p>
        </p:txBody>
      </p:sp>
      <p:sp>
        <p:nvSpPr>
          <p:cNvPr id="2" name="textruta 1">
            <a:extLst>
              <a:ext uri="{FF2B5EF4-FFF2-40B4-BE49-F238E27FC236}">
                <a16:creationId xmlns:a16="http://schemas.microsoft.com/office/drawing/2014/main" id="{32C2DEAA-7266-3890-2E53-12FBE6CD3F56}"/>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625809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E4C0B5-67AD-D599-E06A-0348B62E08B3}"/>
              </a:ext>
            </a:extLst>
          </p:cNvPr>
          <p:cNvSpPr>
            <a:spLocks noGrp="1"/>
          </p:cNvSpPr>
          <p:nvPr>
            <p:ph type="title"/>
          </p:nvPr>
        </p:nvSpPr>
        <p:spPr>
          <a:xfrm>
            <a:off x="1676291" y="501652"/>
            <a:ext cx="21029831" cy="2651125"/>
          </a:xfrm>
        </p:spPr>
        <p:txBody>
          <a:bodyPr>
            <a:normAutofit/>
          </a:bodyPr>
          <a:lstStyle/>
          <a:p>
            <a:r>
              <a:rPr lang="sv-SE" sz="9000">
                <a:solidFill>
                  <a:srgbClr val="F5EF88"/>
                </a:solidFill>
                <a:latin typeface="Mongoose Regular" panose="02000000000000000000" pitchFamily="2" charset="77"/>
              </a:rPr>
              <a:t>DEFINITIONER</a:t>
            </a:r>
          </a:p>
        </p:txBody>
      </p:sp>
      <p:graphicFrame>
        <p:nvGraphicFramePr>
          <p:cNvPr id="9" name="Tabell 9">
            <a:extLst>
              <a:ext uri="{FF2B5EF4-FFF2-40B4-BE49-F238E27FC236}">
                <a16:creationId xmlns:a16="http://schemas.microsoft.com/office/drawing/2014/main" id="{4E9F5B56-155F-492F-9E0A-24A8B8541187}"/>
              </a:ext>
            </a:extLst>
          </p:cNvPr>
          <p:cNvGraphicFramePr>
            <a:graphicFrameLocks noGrp="1"/>
          </p:cNvGraphicFramePr>
          <p:nvPr>
            <p:ph idx="4294967295"/>
            <p:extLst>
              <p:ext uri="{D42A27DB-BD31-4B8C-83A1-F6EECF244321}">
                <p14:modId xmlns:p14="http://schemas.microsoft.com/office/powerpoint/2010/main" val="3695324907"/>
              </p:ext>
            </p:extLst>
          </p:nvPr>
        </p:nvGraphicFramePr>
        <p:xfrm>
          <a:off x="1676400" y="2965453"/>
          <a:ext cx="21029612" cy="8752518"/>
        </p:xfrm>
        <a:graphic>
          <a:graphicData uri="http://schemas.openxmlformats.org/drawingml/2006/table">
            <a:tbl>
              <a:tblPr>
                <a:tableStyleId>{5C22544A-7EE6-4342-B048-85BDC9FD1C3A}</a:tableStyleId>
              </a:tblPr>
              <a:tblGrid>
                <a:gridCol w="5176254">
                  <a:extLst>
                    <a:ext uri="{9D8B030D-6E8A-4147-A177-3AD203B41FA5}">
                      <a16:colId xmlns:a16="http://schemas.microsoft.com/office/drawing/2014/main" val="1811704518"/>
                    </a:ext>
                  </a:extLst>
                </a:gridCol>
                <a:gridCol w="15853358">
                  <a:extLst>
                    <a:ext uri="{9D8B030D-6E8A-4147-A177-3AD203B41FA5}">
                      <a16:colId xmlns:a16="http://schemas.microsoft.com/office/drawing/2014/main" val="1738969559"/>
                    </a:ext>
                  </a:extLst>
                </a:gridCol>
              </a:tblGrid>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b="0" i="0">
                          <a:solidFill>
                            <a:schemeClr val="bg1"/>
                          </a:solidFill>
                          <a:latin typeface="Montserrat Light"/>
                        </a:rPr>
                        <a:t>1. Bollhantering</a:t>
                      </a:r>
                    </a:p>
                  </a:txBody>
                  <a:tcPr marL="243824" marR="243824" marT="121912" marB="121912">
                    <a:lnL w="12700" cmpd="sng">
                      <a:noFill/>
                    </a:lnL>
                    <a:lnR w="12700" cmpd="sng">
                      <a:noFill/>
                    </a:lnR>
                    <a:lnT w="12700" cmpd="sng">
                      <a:noFill/>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solidFill>
                      <a:srgbClr val="0B0C26"/>
                    </a:solid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a:solidFill>
                            <a:schemeClr val="bg1"/>
                          </a:solidFill>
                          <a:latin typeface="Montserrat Light"/>
                        </a:rPr>
                        <a:t>Öga-hand-koordination samt bekvämlighet med boll.</a:t>
                      </a:r>
                    </a:p>
                  </a:txBody>
                  <a:tcPr marL="243824" marR="243824" marT="121912" marB="121912">
                    <a:lnL w="12700" cmpd="sng">
                      <a:noFill/>
                    </a:lnL>
                    <a:lnR w="12700" cmpd="sng">
                      <a:noFill/>
                    </a:lnR>
                    <a:lnT w="12700" cmpd="sng">
                      <a:noFill/>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solidFill>
                      <a:srgbClr val="0B0C26"/>
                    </a:solidFill>
                  </a:tcPr>
                </a:tc>
                <a:extLst>
                  <a:ext uri="{0D108BD9-81ED-4DB2-BD59-A6C34878D82A}">
                    <a16:rowId xmlns:a16="http://schemas.microsoft.com/office/drawing/2014/main" val="2470181356"/>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b="0" i="0">
                          <a:solidFill>
                            <a:schemeClr val="bg1"/>
                          </a:solidFill>
                          <a:latin typeface="Montserrat Light"/>
                        </a:rPr>
                        <a:t>2. Returer</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a:solidFill>
                            <a:schemeClr val="bg1"/>
                          </a:solidFill>
                          <a:latin typeface="Montserrat Light"/>
                        </a:rPr>
                        <a:t>Kunna följa och hitta bollen efter räddning samt hantera efterföljande sekvens situationsanpassat.</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4420491"/>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b="0" i="0">
                          <a:solidFill>
                            <a:schemeClr val="bg1"/>
                          </a:solidFill>
                          <a:latin typeface="Montserrat Light"/>
                        </a:rPr>
                        <a:t>3. Ta bollen framåt</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a:solidFill>
                            <a:schemeClr val="bg1"/>
                          </a:solidFill>
                          <a:latin typeface="Montserrat Light"/>
                        </a:rPr>
                        <a:t>I anfallsspelets alla delar ta bollen mot motståndarnas mål i syfte att skapa möjlighet till målchans.</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6469168"/>
                  </a:ext>
                </a:extLst>
              </a:tr>
              <a:tr h="1133987">
                <a:tc>
                  <a:txBody>
                    <a:bodyPr/>
                    <a:lstStyle/>
                    <a:p>
                      <a:pPr>
                        <a:lnSpc>
                          <a:spcPct val="150000"/>
                        </a:lnSpc>
                      </a:pPr>
                      <a:r>
                        <a:rPr lang="sv-SE" sz="2400" b="0" i="0">
                          <a:solidFill>
                            <a:schemeClr val="bg1"/>
                          </a:solidFill>
                          <a:latin typeface="Montserrat Light"/>
                        </a:rPr>
                        <a:t>4. Förflyttningar</a:t>
                      </a:r>
                      <a:endParaRPr lang="sv-SE" sz="2400" b="0" i="0">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a:solidFill>
                            <a:schemeClr val="bg1"/>
                          </a:solidFill>
                          <a:latin typeface="Montserrat Light"/>
                        </a:rPr>
                        <a:t>Med olika tekniker kunna förflytta sig situationsanpassat.</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79598"/>
                  </a:ext>
                </a:extLst>
              </a:tr>
              <a:tr h="1010653">
                <a:tc>
                  <a:txBody>
                    <a:bodyPr/>
                    <a:lstStyle/>
                    <a:p>
                      <a:pPr>
                        <a:lnSpc>
                          <a:spcPct val="150000"/>
                        </a:lnSpc>
                      </a:pPr>
                      <a:r>
                        <a:rPr lang="sv-SE" sz="2400" b="0" i="0">
                          <a:solidFill>
                            <a:schemeClr val="bg1"/>
                          </a:solidFill>
                          <a:latin typeface="Montserrat Light"/>
                        </a:rPr>
                        <a:t>5. Positionering</a:t>
                      </a:r>
                      <a:endParaRPr lang="sv-SE" sz="2400" b="0" i="0">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a:solidFill>
                            <a:schemeClr val="bg1"/>
                          </a:solidFill>
                          <a:latin typeface="Montserrat Light"/>
                        </a:rPr>
                        <a:t>Med såväl kroppsposition som placering i målet kunna spela blockande och räddande.</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9256038"/>
                  </a:ext>
                </a:extLst>
              </a:tr>
              <a:tr h="1082842">
                <a:tc>
                  <a:txBody>
                    <a:bodyPr/>
                    <a:lstStyle/>
                    <a:p>
                      <a:pPr>
                        <a:lnSpc>
                          <a:spcPct val="150000"/>
                        </a:lnSpc>
                      </a:pPr>
                      <a:r>
                        <a:rPr lang="sv-SE" sz="2400" b="0" i="0">
                          <a:solidFill>
                            <a:schemeClr val="bg1"/>
                          </a:solidFill>
                          <a:latin typeface="Montserrat Light"/>
                        </a:rPr>
                        <a:t>6. Utkast</a:t>
                      </a:r>
                      <a:endParaRPr lang="sv-SE" sz="2400" b="0" i="0">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a:solidFill>
                            <a:schemeClr val="bg1"/>
                          </a:solidFill>
                          <a:latin typeface="Montserrat Light"/>
                        </a:rPr>
                        <a:t>Med olika tekniker kunna sätta utespelare i bättre lägen än sig själv.</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8880397"/>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b="0" i="0">
                          <a:solidFill>
                            <a:schemeClr val="bg1"/>
                          </a:solidFill>
                          <a:latin typeface="Montserrat Light"/>
                        </a:rPr>
                        <a:t>7. Aktiv som försvarare</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a:solidFill>
                            <a:schemeClr val="bg1"/>
                          </a:solidFill>
                          <a:latin typeface="Montserrat Light"/>
                        </a:rPr>
                        <a:t>Med kommunikation och agerande kunna bidra till ett kollektivt bra spel. Vid behov kunna täcka bakyta för ”Bollvinst 3”.</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1071286"/>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b="0" i="0">
                          <a:solidFill>
                            <a:schemeClr val="bg1"/>
                          </a:solidFill>
                          <a:latin typeface="Montserrat Light"/>
                        </a:rPr>
                        <a:t>8. Trafikhantering</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a:solidFill>
                            <a:schemeClr val="bg1"/>
                          </a:solidFill>
                          <a:latin typeface="Montserrat Light"/>
                        </a:rPr>
                        <a:t>Hantera såväl med- som motspelare i närområdet med intag av information och lämplig positionering.</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7597578"/>
                  </a:ext>
                </a:extLst>
              </a:tr>
            </a:tbl>
          </a:graphicData>
        </a:graphic>
      </p:graphicFrame>
      <p:sp>
        <p:nvSpPr>
          <p:cNvPr id="4" name="Platshållare för bildnummer 3">
            <a:extLst>
              <a:ext uri="{FF2B5EF4-FFF2-40B4-BE49-F238E27FC236}">
                <a16:creationId xmlns:a16="http://schemas.microsoft.com/office/drawing/2014/main" id="{122AE610-C96B-EBF8-5B98-08F8F75E23A9}"/>
              </a:ext>
            </a:extLst>
          </p:cNvPr>
          <p:cNvSpPr>
            <a:spLocks noGrp="1"/>
          </p:cNvSpPr>
          <p:nvPr>
            <p:ph type="sldNum" sz="quarter" idx="12"/>
          </p:nvPr>
        </p:nvSpPr>
        <p:spPr/>
        <p:txBody>
          <a:bodyPr/>
          <a:lstStyle/>
          <a:p>
            <a:fld id="{5F919A4E-C2E9-6148-8511-58460454BFB7}" type="slidenum">
              <a:rPr lang="sv-SE" smtClean="0"/>
              <a:t>31</a:t>
            </a:fld>
            <a:endParaRPr lang="sv-SE"/>
          </a:p>
        </p:txBody>
      </p:sp>
      <p:sp>
        <p:nvSpPr>
          <p:cNvPr id="3" name="textruta 2">
            <a:extLst>
              <a:ext uri="{FF2B5EF4-FFF2-40B4-BE49-F238E27FC236}">
                <a16:creationId xmlns:a16="http://schemas.microsoft.com/office/drawing/2014/main" id="{1E30B8B2-14A2-2544-3B74-2C7D10CA4B0C}"/>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335199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6848F472-9733-4224-BAC1-B6C226B509C8}"/>
              </a:ext>
            </a:extLst>
          </p:cNvPr>
          <p:cNvSpPr txBox="1"/>
          <p:nvPr/>
        </p:nvSpPr>
        <p:spPr>
          <a:xfrm>
            <a:off x="5329088" y="3035801"/>
            <a:ext cx="13590566" cy="584775"/>
          </a:xfrm>
          <a:prstGeom prst="rect">
            <a:avLst/>
          </a:prstGeom>
          <a:noFill/>
          <a:ln>
            <a:noFill/>
          </a:ln>
        </p:spPr>
        <p:txBody>
          <a:bodyPr wrap="square" rtlCol="0">
            <a:spAutoFit/>
          </a:bodyPr>
          <a:lstStyle/>
          <a:p>
            <a:pPr algn="ctr" fontAlgn="base"/>
            <a:r>
              <a:rPr lang="sv-SE" sz="3200">
                <a:solidFill>
                  <a:schemeClr val="bg1"/>
                </a:solidFill>
                <a:latin typeface="Montserrat Light" pitchFamily="2" charset="77"/>
              </a:rPr>
              <a:t>Öga-hand-koordination samt bekvämlighet med boll.</a:t>
            </a:r>
          </a:p>
        </p:txBody>
      </p:sp>
      <p:sp>
        <p:nvSpPr>
          <p:cNvPr id="11" name="Rektangel med rundade hörn 11">
            <a:extLst>
              <a:ext uri="{FF2B5EF4-FFF2-40B4-BE49-F238E27FC236}">
                <a16:creationId xmlns:a16="http://schemas.microsoft.com/office/drawing/2014/main" id="{742EF201-F4F5-4D35-A0DC-DE4C646D21A4}"/>
              </a:ext>
            </a:extLst>
          </p:cNvPr>
          <p:cNvSpPr/>
          <p:nvPr/>
        </p:nvSpPr>
        <p:spPr>
          <a:xfrm>
            <a:off x="3735101" y="5308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8500">
                <a:latin typeface="Mongoose Regular" panose="02000000000000000000" pitchFamily="2" charset="77"/>
              </a:rPr>
              <a:t>1. BOLLHANTERING</a:t>
            </a:r>
          </a:p>
          <a:p>
            <a:pPr algn="ctr"/>
            <a:br>
              <a:rPr lang="sv-SE" sz="4000" b="1">
                <a:latin typeface="Montserrat SemiBold" pitchFamily="2" charset="77"/>
              </a:rPr>
            </a:br>
            <a:r>
              <a:rPr lang="sv-SE" sz="3200" b="1">
                <a:solidFill>
                  <a:srgbClr val="F5EF88"/>
                </a:solidFill>
                <a:latin typeface="Montserrat SemiBold" pitchFamily="2" charset="77"/>
              </a:rPr>
              <a:t>Skapa trygghet i olika moment utifrån bollens position och läge.</a:t>
            </a: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463750" y="8686746"/>
            <a:ext cx="6891047"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rtlCol="0" anchor="ctr"/>
          <a:lstStyle/>
          <a:p>
            <a:r>
              <a:rPr lang="sv-SE" sz="2800" b="1">
                <a:solidFill>
                  <a:srgbClr val="F5EF88"/>
                </a:solidFill>
                <a:latin typeface="Montserrat SemiBold" pitchFamily="2" charset="77"/>
              </a:rPr>
              <a:t>Mentalt</a:t>
            </a:r>
          </a:p>
          <a:p>
            <a:endParaRPr lang="sv-SE" sz="2800" b="1">
              <a:solidFill>
                <a:schemeClr val="bg1"/>
              </a:solidFill>
              <a:latin typeface="Montserrat SemiBold" pitchFamily="2" charset="77"/>
            </a:endParaRPr>
          </a:p>
          <a:p>
            <a:r>
              <a:rPr lang="sv-SE" sz="2800">
                <a:solidFill>
                  <a:schemeClr val="bg1"/>
                </a:solidFill>
                <a:latin typeface="Montserrat Light" pitchFamily="2" charset="77"/>
              </a:rPr>
              <a:t>Skapa sig en trygghet av bollhantering oavsett situation med utgångspunkterna avslut, retur och utkast. </a:t>
            </a: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4558305" y="8858659"/>
            <a:ext cx="7407214"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lstStyle/>
          <a:p>
            <a:r>
              <a:rPr lang="sv-SE" sz="2800" b="1">
                <a:solidFill>
                  <a:srgbClr val="F5EF88"/>
                </a:solidFill>
                <a:latin typeface="Montserrat SemiBold" pitchFamily="2" charset="77"/>
              </a:rPr>
              <a:t>Spelförståelse</a:t>
            </a:r>
          </a:p>
          <a:p>
            <a:endParaRPr lang="sv-SE" sz="2800" b="1">
              <a:solidFill>
                <a:schemeClr val="bg1"/>
              </a:solidFill>
              <a:latin typeface="Montserrat SemiBold" pitchFamily="2" charset="77"/>
            </a:endParaRPr>
          </a:p>
          <a:p>
            <a:r>
              <a:rPr lang="sv-SE" sz="2800">
                <a:solidFill>
                  <a:schemeClr val="bg1"/>
                </a:solidFill>
                <a:latin typeface="Montserrat Light" pitchFamily="2" charset="77"/>
              </a:rPr>
              <a:t>Kunna samla information samtidigt som man hanterar bollen. Aktiv blick för att kunna värdera mellan att motståndaren kommer: </a:t>
            </a:r>
          </a:p>
          <a:p>
            <a:endParaRPr lang="sv-SE" sz="2800">
              <a:solidFill>
                <a:schemeClr val="bg1"/>
              </a:solidFill>
              <a:latin typeface="Montserrat Light" pitchFamily="2" charset="77"/>
            </a:endParaRPr>
          </a:p>
          <a:p>
            <a:r>
              <a:rPr lang="sv-SE" sz="2800">
                <a:solidFill>
                  <a:schemeClr val="bg1"/>
                </a:solidFill>
                <a:latin typeface="Montserrat Light" pitchFamily="2" charset="77"/>
              </a:rPr>
              <a:t>1. Avsluta - 2. Utmana - 3. Passa.</a:t>
            </a: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4572011" y="4783460"/>
            <a:ext cx="7407214"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nchorCtr="0"/>
          <a:lstStyle/>
          <a:p>
            <a:r>
              <a:rPr lang="sv-SE" sz="2800" b="1">
                <a:solidFill>
                  <a:srgbClr val="F5EF88"/>
                </a:solidFill>
                <a:latin typeface="Montserrat SemiBold" pitchFamily="2" charset="77"/>
              </a:rPr>
              <a:t>Tekniskt</a:t>
            </a:r>
          </a:p>
          <a:p>
            <a:endParaRPr lang="sv-SE" sz="2800" b="1">
              <a:solidFill>
                <a:schemeClr val="bg1"/>
              </a:solidFill>
              <a:latin typeface="Montserrat SemiBold" pitchFamily="2" charset="77"/>
            </a:endParaRPr>
          </a:p>
          <a:p>
            <a:r>
              <a:rPr lang="sv-SE" sz="2800">
                <a:solidFill>
                  <a:schemeClr val="bg1"/>
                </a:solidFill>
                <a:latin typeface="Montserrat Light" pitchFamily="2" charset="77"/>
              </a:rPr>
              <a:t>Kontrollera bollen vid olika typer av avslut emot och returtagningar. Motoriken öga-hand samt kroppshållning i förhållande till bollens position.  </a:t>
            </a: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463751" y="4768170"/>
            <a:ext cx="7346645"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lstStyle/>
          <a:p>
            <a:r>
              <a:rPr lang="sv-SE" sz="2800" b="1">
                <a:solidFill>
                  <a:srgbClr val="F5EF88"/>
                </a:solidFill>
                <a:latin typeface="Montserrat SemiBold" pitchFamily="2" charset="77"/>
              </a:rPr>
              <a:t>Fysiskt</a:t>
            </a:r>
          </a:p>
          <a:p>
            <a:endParaRPr lang="sv-SE" sz="2800" b="1">
              <a:solidFill>
                <a:schemeClr val="bg1"/>
              </a:solidFill>
              <a:latin typeface="Montserrat SemiBold" pitchFamily="2" charset="77"/>
            </a:endParaRPr>
          </a:p>
          <a:p>
            <a:r>
              <a:rPr lang="sv-SE" sz="2800">
                <a:solidFill>
                  <a:schemeClr val="bg1"/>
                </a:solidFill>
                <a:latin typeface="Montserrat Light" pitchFamily="2" charset="77"/>
              </a:rPr>
              <a:t>Upprätthålla balans och kroppshållning även vid förflyttningar skapar enklare bollhantering. </a:t>
            </a:r>
          </a:p>
        </p:txBody>
      </p:sp>
      <p:cxnSp>
        <p:nvCxnSpPr>
          <p:cNvPr id="3" name="Rak 2">
            <a:extLst>
              <a:ext uri="{FF2B5EF4-FFF2-40B4-BE49-F238E27FC236}">
                <a16:creationId xmlns:a16="http://schemas.microsoft.com/office/drawing/2014/main" id="{63F0FF05-CB68-54F4-785B-675A11A9E1FB}"/>
              </a:ext>
            </a:extLst>
          </p:cNvPr>
          <p:cNvCxnSpPr>
            <a:cxnSpLocks/>
          </p:cNvCxnSpPr>
          <p:nvPr/>
        </p:nvCxnSpPr>
        <p:spPr>
          <a:xfrm>
            <a:off x="4927600" y="8305436"/>
            <a:ext cx="1442719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FA78F05D-F724-E41B-E53E-75C73C1720F1}"/>
              </a:ext>
            </a:extLst>
          </p:cNvPr>
          <p:cNvCxnSpPr>
            <a:cxnSpLocks/>
          </p:cNvCxnSpPr>
          <p:nvPr/>
        </p:nvCxnSpPr>
        <p:spPr>
          <a:xfrm>
            <a:off x="12124371" y="4737454"/>
            <a:ext cx="0" cy="72381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8180E926-BD79-7A19-1218-B0924BCBF603}"/>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F6C5146-3B55-B633-B528-4949B42D7EED}"/>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7C4C581E-2790-5AD0-651F-0E4624EBC15F}"/>
              </a:ext>
            </a:extLst>
          </p:cNvPr>
          <p:cNvSpPr>
            <a:spLocks noGrp="1"/>
          </p:cNvSpPr>
          <p:nvPr>
            <p:ph type="sldNum" sz="quarter" idx="12"/>
          </p:nvPr>
        </p:nvSpPr>
        <p:spPr/>
        <p:txBody>
          <a:bodyPr/>
          <a:lstStyle/>
          <a:p>
            <a:fld id="{5F919A4E-C2E9-6148-8511-58460454BFB7}" type="slidenum">
              <a:rPr lang="sv-SE" smtClean="0"/>
              <a:t>32</a:t>
            </a:fld>
            <a:endParaRPr lang="sv-SE"/>
          </a:p>
        </p:txBody>
      </p:sp>
      <p:sp>
        <p:nvSpPr>
          <p:cNvPr id="6" name="textruta 5">
            <a:extLst>
              <a:ext uri="{FF2B5EF4-FFF2-40B4-BE49-F238E27FC236}">
                <a16:creationId xmlns:a16="http://schemas.microsoft.com/office/drawing/2014/main" id="{03A445A9-C362-A7E7-A302-8FE200C9B475}"/>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027091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6848F472-9733-4224-BAC1-B6C226B509C8}"/>
              </a:ext>
            </a:extLst>
          </p:cNvPr>
          <p:cNvSpPr txBox="1"/>
          <p:nvPr/>
        </p:nvSpPr>
        <p:spPr>
          <a:xfrm>
            <a:off x="2132281" y="596740"/>
            <a:ext cx="19993395" cy="2508379"/>
          </a:xfrm>
          <a:prstGeom prst="rect">
            <a:avLst/>
          </a:prstGeom>
          <a:noFill/>
          <a:ln w="12700">
            <a:noFill/>
          </a:ln>
        </p:spPr>
        <p:txBody>
          <a:bodyPr wrap="square" rtlCol="0">
            <a:spAutoFit/>
          </a:bodyPr>
          <a:lstStyle/>
          <a:p>
            <a:pPr algn="ctr" fontAlgn="base"/>
            <a:r>
              <a:rPr lang="sv-SE" sz="8500">
                <a:solidFill>
                  <a:schemeClr val="bg1"/>
                </a:solidFill>
                <a:latin typeface="Mongoose Regular" panose="02000000000000000000" pitchFamily="2" charset="77"/>
              </a:rPr>
              <a:t>2. RETURER</a:t>
            </a:r>
          </a:p>
          <a:p>
            <a:pPr algn="ctr" fontAlgn="base"/>
            <a:endParaRPr lang="sv-SE" sz="4000" b="1">
              <a:solidFill>
                <a:schemeClr val="bg1"/>
              </a:solidFill>
              <a:latin typeface="Montserrat SemiBold" pitchFamily="2" charset="77"/>
            </a:endParaRPr>
          </a:p>
          <a:p>
            <a:pPr algn="ctr" fontAlgn="base"/>
            <a:r>
              <a:rPr lang="sv-SE" sz="3200" b="1">
                <a:solidFill>
                  <a:srgbClr val="F5EF88"/>
                </a:solidFill>
                <a:latin typeface="Montserrat SemiBold" pitchFamily="2" charset="77"/>
              </a:rPr>
              <a:t>Kontrollera kroppshållning och balans vid returtagning samt styra bollen bort från målet</a:t>
            </a:r>
          </a:p>
        </p:txBody>
      </p:sp>
      <p:sp>
        <p:nvSpPr>
          <p:cNvPr id="11" name="Rektangel med rundade hörn 11">
            <a:extLst>
              <a:ext uri="{FF2B5EF4-FFF2-40B4-BE49-F238E27FC236}">
                <a16:creationId xmlns:a16="http://schemas.microsoft.com/office/drawing/2014/main" id="{742EF201-F4F5-4D35-A0DC-DE4C646D21A4}"/>
              </a:ext>
            </a:extLst>
          </p:cNvPr>
          <p:cNvSpPr/>
          <p:nvPr/>
        </p:nvSpPr>
        <p:spPr>
          <a:xfrm>
            <a:off x="3601349" y="8511622"/>
            <a:ext cx="8229958"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Spelförståelse</a:t>
            </a:r>
          </a:p>
          <a:p>
            <a:endParaRPr lang="sv-SE" sz="2800">
              <a:solidFill>
                <a:schemeClr val="bg1"/>
              </a:solidFill>
              <a:latin typeface="Montserrat Light" pitchFamily="2" charset="77"/>
            </a:endParaRPr>
          </a:p>
          <a:p>
            <a:r>
              <a:rPr lang="sv-SE" sz="2800">
                <a:solidFill>
                  <a:schemeClr val="bg1"/>
                </a:solidFill>
                <a:latin typeface="Montserrat Light" pitchFamily="2" charset="77"/>
              </a:rPr>
              <a:t>Läsa av motspelare och eventuellt medspelare i avslutsfas. Försöka sortera uppgifterna mellan sig själv som målvakt och sina medspelare. Att läsa av nästa situation utifrån vart bollen kommer hamna</a:t>
            </a:r>
          </a:p>
        </p:txBody>
      </p:sp>
      <p:sp>
        <p:nvSpPr>
          <p:cNvPr id="9" name="Rektangel med rundade hörn 11">
            <a:extLst>
              <a:ext uri="{FF2B5EF4-FFF2-40B4-BE49-F238E27FC236}">
                <a16:creationId xmlns:a16="http://schemas.microsoft.com/office/drawing/2014/main" id="{0F1674E8-C770-4B6B-A3A9-104D3A616116}"/>
              </a:ext>
            </a:extLst>
          </p:cNvPr>
          <p:cNvSpPr/>
          <p:nvPr/>
        </p:nvSpPr>
        <p:spPr>
          <a:xfrm>
            <a:off x="3604063" y="4770391"/>
            <a:ext cx="8221022"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Tekniskt</a:t>
            </a:r>
          </a:p>
          <a:p>
            <a:r>
              <a:rPr lang="sv-SE" sz="2800">
                <a:solidFill>
                  <a:schemeClr val="bg1"/>
                </a:solidFill>
                <a:latin typeface="Montserrat Light" pitchFamily="2" charset="77"/>
              </a:rPr>
              <a:t>I okontrollerade situationer handlar det om att skapa så tidig kontroll som möjligt igen i sin kroppshållning för att täcka av så stor del av målet som möjligt. Försöka få målvakten att styra bollen bort från målet redan i tidigt skede i första hand. </a:t>
            </a:r>
          </a:p>
        </p:txBody>
      </p:sp>
      <p:sp>
        <p:nvSpPr>
          <p:cNvPr id="12" name="Rektangel med rundade hörn 11">
            <a:extLst>
              <a:ext uri="{FF2B5EF4-FFF2-40B4-BE49-F238E27FC236}">
                <a16:creationId xmlns:a16="http://schemas.microsoft.com/office/drawing/2014/main" id="{241213EC-840F-4B7E-B860-CF0EF7A87834}"/>
              </a:ext>
            </a:extLst>
          </p:cNvPr>
          <p:cNvSpPr/>
          <p:nvPr/>
        </p:nvSpPr>
        <p:spPr>
          <a:xfrm>
            <a:off x="12734829" y="4770391"/>
            <a:ext cx="8229955"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Fysiskt</a:t>
            </a:r>
          </a:p>
          <a:p>
            <a:endParaRPr lang="sv-SE" sz="2800">
              <a:solidFill>
                <a:schemeClr val="bg1"/>
              </a:solidFill>
              <a:latin typeface="Montserrat Light" pitchFamily="2" charset="77"/>
            </a:endParaRPr>
          </a:p>
          <a:p>
            <a:r>
              <a:rPr lang="sv-SE" sz="2800">
                <a:solidFill>
                  <a:schemeClr val="bg1"/>
                </a:solidFill>
                <a:latin typeface="Montserrat Light" pitchFamily="2" charset="77"/>
              </a:rPr>
              <a:t>Bibehålla önskad kroppshållning och </a:t>
            </a:r>
            <a:r>
              <a:rPr lang="sv-SE" sz="2800" err="1">
                <a:solidFill>
                  <a:schemeClr val="bg1"/>
                </a:solidFill>
                <a:latin typeface="Montserrat Light" pitchFamily="2" charset="77"/>
              </a:rPr>
              <a:t>armvinklar</a:t>
            </a:r>
            <a:r>
              <a:rPr lang="sv-SE" sz="2800">
                <a:solidFill>
                  <a:schemeClr val="bg1"/>
                </a:solidFill>
                <a:latin typeface="Montserrat Light" pitchFamily="2" charset="77"/>
              </a:rPr>
              <a:t> för att täcka av så mycket som möjligt av målet. Kräver god fysik i framförallt bål och nedre extremiteten</a:t>
            </a:r>
          </a:p>
        </p:txBody>
      </p:sp>
      <p:sp>
        <p:nvSpPr>
          <p:cNvPr id="13" name="Rektangel med rundade hörn 11">
            <a:extLst>
              <a:ext uri="{FF2B5EF4-FFF2-40B4-BE49-F238E27FC236}">
                <a16:creationId xmlns:a16="http://schemas.microsoft.com/office/drawing/2014/main" id="{2D618184-323E-4CE9-815F-6D89F0CF3A0D}"/>
              </a:ext>
            </a:extLst>
          </p:cNvPr>
          <p:cNvSpPr/>
          <p:nvPr/>
        </p:nvSpPr>
        <p:spPr>
          <a:xfrm>
            <a:off x="12734829" y="8589433"/>
            <a:ext cx="8229955"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Mentalt</a:t>
            </a:r>
          </a:p>
          <a:p>
            <a:endParaRPr lang="sv-SE" sz="2800">
              <a:solidFill>
                <a:schemeClr val="bg1"/>
              </a:solidFill>
              <a:latin typeface="Montserrat Light" pitchFamily="2" charset="77"/>
            </a:endParaRPr>
          </a:p>
          <a:p>
            <a:r>
              <a:rPr lang="sv-SE" sz="2800">
                <a:solidFill>
                  <a:schemeClr val="bg1"/>
                </a:solidFill>
                <a:latin typeface="Montserrat Light" pitchFamily="2" charset="77"/>
              </a:rPr>
              <a:t>Attackerande eller avvaktande/täckande returtagningssituation. Fokusera på momentet som dyker upp.  </a:t>
            </a:r>
          </a:p>
        </p:txBody>
      </p:sp>
      <p:sp>
        <p:nvSpPr>
          <p:cNvPr id="14" name="Rektangel med rundade hörn 11">
            <a:extLst>
              <a:ext uri="{FF2B5EF4-FFF2-40B4-BE49-F238E27FC236}">
                <a16:creationId xmlns:a16="http://schemas.microsoft.com/office/drawing/2014/main" id="{D1346E93-8D4B-436C-90F7-676F6009A3E7}"/>
              </a:ext>
            </a:extLst>
          </p:cNvPr>
          <p:cNvSpPr/>
          <p:nvPr/>
        </p:nvSpPr>
        <p:spPr>
          <a:xfrm>
            <a:off x="9823939" y="7824241"/>
            <a:ext cx="4610081" cy="441108"/>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2700" b="1">
                <a:solidFill>
                  <a:schemeClr val="bg1"/>
                </a:solidFill>
                <a:latin typeface="Montserrat SemiBold"/>
              </a:rPr>
              <a:t>RETURER</a:t>
            </a:r>
          </a:p>
        </p:txBody>
      </p:sp>
      <p:cxnSp>
        <p:nvCxnSpPr>
          <p:cNvPr id="3" name="Rak 2">
            <a:extLst>
              <a:ext uri="{FF2B5EF4-FFF2-40B4-BE49-F238E27FC236}">
                <a16:creationId xmlns:a16="http://schemas.microsoft.com/office/drawing/2014/main" id="{F8E104C7-AD46-7893-9BC1-D0062C3DA5ED}"/>
              </a:ext>
            </a:extLst>
          </p:cNvPr>
          <p:cNvCxnSpPr>
            <a:cxnSpLocks/>
          </p:cNvCxnSpPr>
          <p:nvPr/>
        </p:nvCxnSpPr>
        <p:spPr>
          <a:xfrm>
            <a:off x="3952568" y="8109325"/>
            <a:ext cx="707103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692D4254-9EC9-CD27-703E-41A946B62C4A}"/>
              </a:ext>
            </a:extLst>
          </p:cNvPr>
          <p:cNvCxnSpPr>
            <a:cxnSpLocks/>
          </p:cNvCxnSpPr>
          <p:nvPr/>
        </p:nvCxnSpPr>
        <p:spPr>
          <a:xfrm flipH="1">
            <a:off x="12106318" y="5007426"/>
            <a:ext cx="22661" cy="26754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ruta 6">
            <a:extLst>
              <a:ext uri="{FF2B5EF4-FFF2-40B4-BE49-F238E27FC236}">
                <a16:creationId xmlns:a16="http://schemas.microsoft.com/office/drawing/2014/main" id="{1805B10C-873F-440D-B3D5-008698BA5550}"/>
              </a:ext>
            </a:extLst>
          </p:cNvPr>
          <p:cNvSpPr txBox="1"/>
          <p:nvPr/>
        </p:nvSpPr>
        <p:spPr>
          <a:xfrm>
            <a:off x="1292663" y="3196112"/>
            <a:ext cx="21746242" cy="747705"/>
          </a:xfrm>
          <a:prstGeom prst="rect">
            <a:avLst/>
          </a:prstGeom>
          <a:noFill/>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sv-SE" sz="3200">
                <a:solidFill>
                  <a:schemeClr val="bg1"/>
                </a:solidFill>
                <a:latin typeface="Montserrat Light" pitchFamily="2" charset="77"/>
              </a:rPr>
              <a:t>Kunna följa och hitta bollen efter räddning samt hantera efterföljande sekvens </a:t>
            </a:r>
            <a:r>
              <a:rPr lang="sv-SE" sz="3200" err="1">
                <a:solidFill>
                  <a:schemeClr val="bg1"/>
                </a:solidFill>
                <a:latin typeface="Montserrat Light" pitchFamily="2" charset="77"/>
              </a:rPr>
              <a:t>situationsanpassat</a:t>
            </a:r>
            <a:r>
              <a:rPr lang="sv-SE" sz="3200">
                <a:solidFill>
                  <a:schemeClr val="bg1"/>
                </a:solidFill>
                <a:latin typeface="Montserrat Light" pitchFamily="2" charset="77"/>
              </a:rPr>
              <a:t>.</a:t>
            </a:r>
          </a:p>
        </p:txBody>
      </p:sp>
      <p:cxnSp>
        <p:nvCxnSpPr>
          <p:cNvPr id="15" name="Rak 14">
            <a:extLst>
              <a:ext uri="{FF2B5EF4-FFF2-40B4-BE49-F238E27FC236}">
                <a16:creationId xmlns:a16="http://schemas.microsoft.com/office/drawing/2014/main" id="{9AAA48BE-103F-D03C-8521-6842A36E6D50}"/>
              </a:ext>
            </a:extLst>
          </p:cNvPr>
          <p:cNvCxnSpPr>
            <a:cxnSpLocks/>
          </p:cNvCxnSpPr>
          <p:nvPr/>
        </p:nvCxnSpPr>
        <p:spPr>
          <a:xfrm>
            <a:off x="13173718" y="8109325"/>
            <a:ext cx="720855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C0CAC479-36A2-A877-7314-6D12A0169605}"/>
              </a:ext>
            </a:extLst>
          </p:cNvPr>
          <p:cNvCxnSpPr>
            <a:cxnSpLocks/>
          </p:cNvCxnSpPr>
          <p:nvPr/>
        </p:nvCxnSpPr>
        <p:spPr>
          <a:xfrm>
            <a:off x="12106318" y="8537446"/>
            <a:ext cx="0" cy="31642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43B1F866-9911-2D6D-D28B-E9E62C563B7F}"/>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4D712635-56E8-25D0-9970-16F9A1B1E3CC}"/>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D26B09F9-0A5F-060F-0FAC-3E8EFA666B34}"/>
              </a:ext>
            </a:extLst>
          </p:cNvPr>
          <p:cNvSpPr>
            <a:spLocks noGrp="1"/>
          </p:cNvSpPr>
          <p:nvPr>
            <p:ph type="sldNum" sz="quarter" idx="12"/>
          </p:nvPr>
        </p:nvSpPr>
        <p:spPr/>
        <p:txBody>
          <a:bodyPr/>
          <a:lstStyle/>
          <a:p>
            <a:fld id="{5F919A4E-C2E9-6148-8511-58460454BFB7}" type="slidenum">
              <a:rPr lang="sv-SE" smtClean="0"/>
              <a:t>33</a:t>
            </a:fld>
            <a:endParaRPr lang="sv-SE"/>
          </a:p>
        </p:txBody>
      </p:sp>
      <p:sp>
        <p:nvSpPr>
          <p:cNvPr id="6" name="textruta 5">
            <a:extLst>
              <a:ext uri="{FF2B5EF4-FFF2-40B4-BE49-F238E27FC236}">
                <a16:creationId xmlns:a16="http://schemas.microsoft.com/office/drawing/2014/main" id="{7CF436AB-BA14-123D-EFD4-3EB93ED25AB9}"/>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394495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6848F472-9733-4224-BAC1-B6C226B509C8}"/>
              </a:ext>
            </a:extLst>
          </p:cNvPr>
          <p:cNvSpPr txBox="1"/>
          <p:nvPr/>
        </p:nvSpPr>
        <p:spPr>
          <a:xfrm>
            <a:off x="1981203" y="3136742"/>
            <a:ext cx="20294589" cy="584775"/>
          </a:xfrm>
          <a:prstGeom prst="rect">
            <a:avLst/>
          </a:prstGeom>
          <a:noFill/>
          <a:ln>
            <a:noFill/>
          </a:ln>
        </p:spPr>
        <p:txBody>
          <a:bodyPr wrap="square" rtlCol="0">
            <a:spAutoFit/>
          </a:bodyPr>
          <a:lstStyle/>
          <a:p>
            <a:pPr algn="ctr" fontAlgn="base"/>
            <a:r>
              <a:rPr lang="sv-SE" sz="3200">
                <a:solidFill>
                  <a:schemeClr val="bg1"/>
                </a:solidFill>
                <a:latin typeface="Montserrat Light" pitchFamily="2" charset="77"/>
              </a:rPr>
              <a:t>Att ta bollen framåt för en målvakt i ett tidigt skede är ofta ett underskattat moment.</a:t>
            </a:r>
          </a:p>
        </p:txBody>
      </p:sp>
      <p:sp>
        <p:nvSpPr>
          <p:cNvPr id="11" name="Rektangel med rundade hörn 11">
            <a:extLst>
              <a:ext uri="{FF2B5EF4-FFF2-40B4-BE49-F238E27FC236}">
                <a16:creationId xmlns:a16="http://schemas.microsoft.com/office/drawing/2014/main" id="{742EF201-F4F5-4D35-A0DC-DE4C646D21A4}"/>
              </a:ext>
            </a:extLst>
          </p:cNvPr>
          <p:cNvSpPr/>
          <p:nvPr/>
        </p:nvSpPr>
        <p:spPr>
          <a:xfrm>
            <a:off x="3735101" y="5308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8500">
                <a:latin typeface="Mongoose Regular" panose="02000000000000000000" pitchFamily="2" charset="77"/>
              </a:rPr>
              <a:t>3. TA BOLLEN FRAMÅT</a:t>
            </a:r>
          </a:p>
          <a:p>
            <a:pPr algn="ctr"/>
            <a:br>
              <a:rPr lang="sv-SE" sz="4000" b="1">
                <a:latin typeface="Montserrat SemiBold" pitchFamily="2" charset="77"/>
              </a:rPr>
            </a:br>
            <a:r>
              <a:rPr lang="sv-SE" sz="3200" b="1">
                <a:solidFill>
                  <a:srgbClr val="F5EF88"/>
                </a:solidFill>
                <a:latin typeface="Montserrat SemiBold" pitchFamily="2" charset="77"/>
              </a:rPr>
              <a:t>Utmana motståndare genom ett snabbt spel.</a:t>
            </a: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701013" y="8509814"/>
            <a:ext cx="7788216"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rtlCol="0" anchor="ctr"/>
          <a:lstStyle/>
          <a:p>
            <a:r>
              <a:rPr lang="sv-SE" sz="2800" b="1">
                <a:solidFill>
                  <a:srgbClr val="F5EF88"/>
                </a:solidFill>
                <a:latin typeface="Montserrat SemiBold" pitchFamily="2" charset="77"/>
              </a:rPr>
              <a:t>Mentalt</a:t>
            </a:r>
          </a:p>
          <a:p>
            <a:endParaRPr lang="sv-SE" sz="2800" b="1">
              <a:solidFill>
                <a:schemeClr val="bg1"/>
              </a:solidFill>
              <a:latin typeface="Montserrat SemiBold" pitchFamily="2" charset="77"/>
            </a:endParaRPr>
          </a:p>
          <a:p>
            <a:r>
              <a:rPr lang="sv-SE" sz="2800">
                <a:solidFill>
                  <a:schemeClr val="bg1"/>
                </a:solidFill>
                <a:latin typeface="Montserrat Light" pitchFamily="2" charset="77"/>
              </a:rPr>
              <a:t>Att skapa ett </a:t>
            </a:r>
            <a:r>
              <a:rPr lang="sv-SE" sz="2800" err="1">
                <a:solidFill>
                  <a:schemeClr val="bg1"/>
                </a:solidFill>
                <a:latin typeface="Montserrat Light" pitchFamily="2" charset="77"/>
              </a:rPr>
              <a:t>mindset</a:t>
            </a:r>
            <a:r>
              <a:rPr lang="sv-SE" sz="2800">
                <a:solidFill>
                  <a:schemeClr val="bg1"/>
                </a:solidFill>
                <a:latin typeface="Montserrat Light" pitchFamily="2" charset="77"/>
              </a:rPr>
              <a:t> som bidrar till ett snabbare spel och förstå hur ett snabbt utkast kan påverka motståndarnas </a:t>
            </a:r>
            <a:r>
              <a:rPr lang="sv-SE" sz="2800" err="1">
                <a:solidFill>
                  <a:schemeClr val="bg1"/>
                </a:solidFill>
                <a:latin typeface="Montserrat Light" pitchFamily="2" charset="77"/>
              </a:rPr>
              <a:t>oorganisation</a:t>
            </a:r>
            <a:r>
              <a:rPr lang="sv-SE" sz="2800">
                <a:solidFill>
                  <a:schemeClr val="bg1"/>
                </a:solidFill>
                <a:latin typeface="Montserrat Light" pitchFamily="2" charset="77"/>
              </a:rPr>
              <a:t>. Att kunna klara av att spela ett högriskspel. </a:t>
            </a: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4177303" y="8528459"/>
            <a:ext cx="7788216"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lstStyle/>
          <a:p>
            <a:r>
              <a:rPr lang="sv-SE" sz="2800" b="1">
                <a:solidFill>
                  <a:srgbClr val="F5EF88"/>
                </a:solidFill>
                <a:latin typeface="Montserrat SemiBold" pitchFamily="2" charset="77"/>
              </a:rPr>
              <a:t>Spelförståelse</a:t>
            </a:r>
          </a:p>
          <a:p>
            <a:endParaRPr lang="sv-SE" sz="2800" b="1">
              <a:solidFill>
                <a:schemeClr val="bg1"/>
              </a:solidFill>
              <a:latin typeface="Montserrat SemiBold" pitchFamily="2" charset="77"/>
            </a:endParaRPr>
          </a:p>
          <a:p>
            <a:r>
              <a:rPr lang="sv-SE" sz="2800">
                <a:solidFill>
                  <a:schemeClr val="bg1"/>
                </a:solidFill>
                <a:latin typeface="Montserrat Light" pitchFamily="2" charset="77"/>
              </a:rPr>
              <a:t>Läsa av medspelare och motståndares positioner och ytor för att kunna starta spelet snabbt. Att träna på vad som är aktionen efter själva utkastet. </a:t>
            </a: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4191009" y="4783460"/>
            <a:ext cx="7788216"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nchorCtr="0"/>
          <a:lstStyle/>
          <a:p>
            <a:r>
              <a:rPr lang="sv-SE" sz="2800" b="1">
                <a:solidFill>
                  <a:srgbClr val="F5EF88"/>
                </a:solidFill>
                <a:latin typeface="Montserrat SemiBold" pitchFamily="2" charset="77"/>
              </a:rPr>
              <a:t>Tekniskt</a:t>
            </a:r>
          </a:p>
          <a:p>
            <a:endParaRPr lang="sv-SE" sz="2800" b="1">
              <a:solidFill>
                <a:schemeClr val="bg1"/>
              </a:solidFill>
              <a:latin typeface="Montserrat SemiBold" pitchFamily="2" charset="77"/>
            </a:endParaRPr>
          </a:p>
          <a:p>
            <a:r>
              <a:rPr lang="sv-SE" sz="2800">
                <a:solidFill>
                  <a:schemeClr val="bg1"/>
                </a:solidFill>
                <a:latin typeface="Montserrat Light" pitchFamily="2" charset="77"/>
              </a:rPr>
              <a:t>Vid kontroll på bollen kunna hantera snabba aktioner för att försöka starta igång spelet snabbt. Olika utkastvarianter att välja på. </a:t>
            </a: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714716" y="4825725"/>
            <a:ext cx="7788216"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lstStyle/>
          <a:p>
            <a:r>
              <a:rPr lang="sv-SE" sz="2800" b="1">
                <a:solidFill>
                  <a:srgbClr val="F5EF88"/>
                </a:solidFill>
                <a:latin typeface="Montserrat SemiBold" pitchFamily="2" charset="77"/>
              </a:rPr>
              <a:t>Fysiskt</a:t>
            </a:r>
          </a:p>
          <a:p>
            <a:endParaRPr lang="sv-SE" sz="2800" b="1">
              <a:solidFill>
                <a:schemeClr val="bg1"/>
              </a:solidFill>
              <a:latin typeface="Montserrat SemiBold" pitchFamily="2" charset="77"/>
            </a:endParaRPr>
          </a:p>
          <a:p>
            <a:r>
              <a:rPr lang="sv-SE" sz="2800">
                <a:solidFill>
                  <a:schemeClr val="bg1"/>
                </a:solidFill>
                <a:latin typeface="Montserrat Light" pitchFamily="2" charset="77"/>
              </a:rPr>
              <a:t>Snabbhet, reaktionssnabbhet och kroppskontroll är viktiga faktorer för att kunna fysisk kunna klara av momentet snabbt.</a:t>
            </a:r>
          </a:p>
        </p:txBody>
      </p:sp>
      <p:cxnSp>
        <p:nvCxnSpPr>
          <p:cNvPr id="3" name="Rak 2">
            <a:extLst>
              <a:ext uri="{FF2B5EF4-FFF2-40B4-BE49-F238E27FC236}">
                <a16:creationId xmlns:a16="http://schemas.microsoft.com/office/drawing/2014/main" id="{63F0FF05-CB68-54F4-785B-675A11A9E1FB}"/>
              </a:ext>
            </a:extLst>
          </p:cNvPr>
          <p:cNvCxnSpPr>
            <a:cxnSpLocks/>
          </p:cNvCxnSpPr>
          <p:nvPr/>
        </p:nvCxnSpPr>
        <p:spPr>
          <a:xfrm>
            <a:off x="4267209" y="8305436"/>
            <a:ext cx="1567179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FA78F05D-F724-E41B-E53E-75C73C1720F1}"/>
              </a:ext>
            </a:extLst>
          </p:cNvPr>
          <p:cNvCxnSpPr>
            <a:cxnSpLocks/>
          </p:cNvCxnSpPr>
          <p:nvPr/>
        </p:nvCxnSpPr>
        <p:spPr>
          <a:xfrm>
            <a:off x="12124371" y="4737454"/>
            <a:ext cx="0" cy="72381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8180E926-BD79-7A19-1218-B0924BCBF603}"/>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F6C5146-3B55-B633-B528-4949B42D7EED}"/>
              </a:ext>
            </a:extLst>
          </p:cNvPr>
          <p:cNvCxnSpPr>
            <a:cxnSpLocks/>
          </p:cNvCxnSpPr>
          <p:nvPr/>
        </p:nvCxnSpPr>
        <p:spPr>
          <a:xfrm>
            <a:off x="-264695" y="3982382"/>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8DC794F8-C8A3-7DBC-2B7D-F7B5C07CDC4A}"/>
              </a:ext>
            </a:extLst>
          </p:cNvPr>
          <p:cNvSpPr>
            <a:spLocks noGrp="1"/>
          </p:cNvSpPr>
          <p:nvPr>
            <p:ph type="sldNum" sz="quarter" idx="12"/>
          </p:nvPr>
        </p:nvSpPr>
        <p:spPr/>
        <p:txBody>
          <a:bodyPr/>
          <a:lstStyle/>
          <a:p>
            <a:fld id="{5F919A4E-C2E9-6148-8511-58460454BFB7}" type="slidenum">
              <a:rPr lang="sv-SE" smtClean="0"/>
              <a:t>34</a:t>
            </a:fld>
            <a:endParaRPr lang="sv-SE"/>
          </a:p>
        </p:txBody>
      </p:sp>
      <p:sp>
        <p:nvSpPr>
          <p:cNvPr id="6" name="textruta 5">
            <a:extLst>
              <a:ext uri="{FF2B5EF4-FFF2-40B4-BE49-F238E27FC236}">
                <a16:creationId xmlns:a16="http://schemas.microsoft.com/office/drawing/2014/main" id="{5203B5D3-1B5F-3855-392A-7EA30F1FFE6C}"/>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596632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ABFD5CB2-96CA-9DCB-C98D-DBF0AEFBD3CA}"/>
              </a:ext>
            </a:extLst>
          </p:cNvPr>
          <p:cNvSpPr txBox="1"/>
          <p:nvPr/>
        </p:nvSpPr>
        <p:spPr>
          <a:xfrm>
            <a:off x="4323005" y="419108"/>
            <a:ext cx="15642187" cy="2508379"/>
          </a:xfrm>
          <a:prstGeom prst="rect">
            <a:avLst/>
          </a:prstGeom>
          <a:noFill/>
          <a:ln w="12700">
            <a:noFill/>
          </a:ln>
        </p:spPr>
        <p:txBody>
          <a:bodyPr wrap="square" rtlCol="0">
            <a:spAutoFit/>
          </a:bodyPr>
          <a:lstStyle/>
          <a:p>
            <a:pPr algn="ctr" fontAlgn="base"/>
            <a:r>
              <a:rPr lang="sv-SE" sz="8500">
                <a:solidFill>
                  <a:schemeClr val="bg1"/>
                </a:solidFill>
                <a:latin typeface="Mongoose Regular" panose="02000000000000000000" pitchFamily="2" charset="77"/>
              </a:rPr>
              <a:t>4. FÖRFLYTTNINGAR</a:t>
            </a:r>
            <a:r>
              <a:rPr lang="sv-SE" sz="4000">
                <a:solidFill>
                  <a:schemeClr val="bg1"/>
                </a:solidFill>
                <a:latin typeface="Montserrat SemiBold" pitchFamily="2" charset="77"/>
              </a:rPr>
              <a:t> </a:t>
            </a:r>
          </a:p>
          <a:p>
            <a:pPr algn="ctr" fontAlgn="base"/>
            <a:endParaRPr lang="sv-SE" sz="4000">
              <a:solidFill>
                <a:schemeClr val="bg1"/>
              </a:solidFill>
              <a:latin typeface="Montserrat SemiBold" pitchFamily="2" charset="77"/>
            </a:endParaRPr>
          </a:p>
          <a:p>
            <a:pPr algn="ctr" fontAlgn="base"/>
            <a:r>
              <a:rPr lang="sv-SE" sz="3200">
                <a:solidFill>
                  <a:srgbClr val="F5EF88"/>
                </a:solidFill>
                <a:latin typeface="Montserrat SemiBold" pitchFamily="2" charset="77"/>
              </a:rPr>
              <a:t>Förflyttningar kräver bra teknik, balans och bra spelförståelse</a:t>
            </a:r>
          </a:p>
        </p:txBody>
      </p:sp>
      <p:sp>
        <p:nvSpPr>
          <p:cNvPr id="8" name="textruta 7">
            <a:extLst>
              <a:ext uri="{FF2B5EF4-FFF2-40B4-BE49-F238E27FC236}">
                <a16:creationId xmlns:a16="http://schemas.microsoft.com/office/drawing/2014/main" id="{BFE728CE-38FD-E26C-403F-C1D59D70B1A3}"/>
              </a:ext>
            </a:extLst>
          </p:cNvPr>
          <p:cNvSpPr txBox="1"/>
          <p:nvPr/>
        </p:nvSpPr>
        <p:spPr>
          <a:xfrm>
            <a:off x="5475001" y="3094807"/>
            <a:ext cx="13321573" cy="584775"/>
          </a:xfrm>
          <a:prstGeom prst="rect">
            <a:avLst/>
          </a:prstGeom>
          <a:noFill/>
        </p:spPr>
        <p:txBody>
          <a:bodyPr wrap="square">
            <a:spAutoFit/>
          </a:bodyPr>
          <a:lstStyle/>
          <a:p>
            <a:pPr algn="ctr" fontAlgn="base"/>
            <a:r>
              <a:rPr lang="sv-SE" sz="3200">
                <a:solidFill>
                  <a:schemeClr val="bg1"/>
                </a:solidFill>
                <a:latin typeface="Montserrat Light" pitchFamily="2" charset="77"/>
              </a:rPr>
              <a:t>Bra förflyttningar krävs, fysiska och mentala förmågor.</a:t>
            </a:r>
          </a:p>
        </p:txBody>
      </p:sp>
      <p:sp>
        <p:nvSpPr>
          <p:cNvPr id="15" name="Rektangel med rundade hörn 11">
            <a:extLst>
              <a:ext uri="{FF2B5EF4-FFF2-40B4-BE49-F238E27FC236}">
                <a16:creationId xmlns:a16="http://schemas.microsoft.com/office/drawing/2014/main" id="{478D744C-B330-1364-FB76-0F156B6E98CF}"/>
              </a:ext>
            </a:extLst>
          </p:cNvPr>
          <p:cNvSpPr/>
          <p:nvPr/>
        </p:nvSpPr>
        <p:spPr>
          <a:xfrm>
            <a:off x="3052221" y="7998502"/>
            <a:ext cx="8500889"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Spelförståelse</a:t>
            </a:r>
          </a:p>
          <a:p>
            <a:endParaRPr lang="sv-SE" sz="2800" b="1">
              <a:solidFill>
                <a:srgbClr val="F5EF88"/>
              </a:solidFill>
              <a:latin typeface="Montserrat SemiBold" pitchFamily="2" charset="77"/>
            </a:endParaRPr>
          </a:p>
          <a:p>
            <a:r>
              <a:rPr lang="sv-SE" sz="2800">
                <a:solidFill>
                  <a:schemeClr val="bg1"/>
                </a:solidFill>
                <a:latin typeface="Montserrat Light" pitchFamily="2" charset="77"/>
              </a:rPr>
              <a:t>Målvakten ska kunna hantera korta och långa förflyttningar med en bra balans från punkt A till punkt B.</a:t>
            </a:r>
          </a:p>
        </p:txBody>
      </p:sp>
      <p:sp>
        <p:nvSpPr>
          <p:cNvPr id="16" name="Rektangel med rundade hörn 11">
            <a:extLst>
              <a:ext uri="{FF2B5EF4-FFF2-40B4-BE49-F238E27FC236}">
                <a16:creationId xmlns:a16="http://schemas.microsoft.com/office/drawing/2014/main" id="{885D1127-8ECB-A1DD-2DD5-9E63A2468291}"/>
              </a:ext>
            </a:extLst>
          </p:cNvPr>
          <p:cNvSpPr/>
          <p:nvPr/>
        </p:nvSpPr>
        <p:spPr>
          <a:xfrm>
            <a:off x="3060888" y="4552186"/>
            <a:ext cx="8492222" cy="1974003"/>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a:solidFill>
                  <a:srgbClr val="F5EF88"/>
                </a:solidFill>
                <a:latin typeface="Montserrat SemiBold"/>
              </a:rPr>
              <a:t>Tekniskt</a:t>
            </a:r>
          </a:p>
          <a:p>
            <a:endParaRPr lang="sv-SE" sz="2800" b="1">
              <a:solidFill>
                <a:schemeClr val="bg1"/>
              </a:solidFill>
              <a:latin typeface="Montserrat SemiBold" pitchFamily="2" charset="77"/>
            </a:endParaRPr>
          </a:p>
          <a:p>
            <a:r>
              <a:rPr lang="sv-SE" sz="2800">
                <a:solidFill>
                  <a:schemeClr val="bg1"/>
                </a:solidFill>
                <a:latin typeface="Montserrat Light"/>
              </a:rPr>
              <a:t>Att inte låsa ett knä eller höft för att kunna förflytta sig enklare Inte sitta för brett på knäna, utan vara axelbrett med knäposition.</a:t>
            </a:r>
            <a:endParaRPr lang="sv-SE" sz="2800">
              <a:solidFill>
                <a:schemeClr val="bg1"/>
              </a:solidFill>
              <a:latin typeface="Montserrat Light" pitchFamily="2" charset="77"/>
            </a:endParaRPr>
          </a:p>
        </p:txBody>
      </p:sp>
      <p:sp>
        <p:nvSpPr>
          <p:cNvPr id="17" name="Rektangel med rundade hörn 16">
            <a:extLst>
              <a:ext uri="{FF2B5EF4-FFF2-40B4-BE49-F238E27FC236}">
                <a16:creationId xmlns:a16="http://schemas.microsoft.com/office/drawing/2014/main" id="{21F07E73-169A-51F0-675B-6C5F05C10712}"/>
              </a:ext>
            </a:extLst>
          </p:cNvPr>
          <p:cNvSpPr/>
          <p:nvPr/>
        </p:nvSpPr>
        <p:spPr>
          <a:xfrm>
            <a:off x="12999989" y="4629997"/>
            <a:ext cx="9192979" cy="1974003"/>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Fysiskt</a:t>
            </a:r>
          </a:p>
          <a:p>
            <a:endParaRPr lang="sv-SE" sz="2800">
              <a:solidFill>
                <a:schemeClr val="bg1"/>
              </a:solidFill>
              <a:latin typeface="Montserrat Light" pitchFamily="2" charset="77"/>
            </a:endParaRPr>
          </a:p>
          <a:p>
            <a:r>
              <a:rPr lang="sv-SE" sz="2800">
                <a:solidFill>
                  <a:schemeClr val="bg1"/>
                </a:solidFill>
                <a:latin typeface="Montserrat Light" pitchFamily="2" charset="77"/>
              </a:rPr>
              <a:t>Det kräver en fysiskt belastning vid förflyttningar  och vid lagets anfall bör man stå upp för att få cirkulation i benen och låta dem vila.</a:t>
            </a:r>
          </a:p>
        </p:txBody>
      </p:sp>
      <p:sp>
        <p:nvSpPr>
          <p:cNvPr id="18" name="Rektangel med rundade hörn 11">
            <a:extLst>
              <a:ext uri="{FF2B5EF4-FFF2-40B4-BE49-F238E27FC236}">
                <a16:creationId xmlns:a16="http://schemas.microsoft.com/office/drawing/2014/main" id="{24D9D6E9-B08C-6104-9448-C98E70F89F5A}"/>
              </a:ext>
            </a:extLst>
          </p:cNvPr>
          <p:cNvSpPr/>
          <p:nvPr/>
        </p:nvSpPr>
        <p:spPr>
          <a:xfrm>
            <a:off x="13021472" y="7998502"/>
            <a:ext cx="8720926"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a:solidFill>
                  <a:srgbClr val="F5EF88"/>
                </a:solidFill>
                <a:latin typeface="Montserrat SemiBold"/>
              </a:rPr>
              <a:t>Mentalt</a:t>
            </a:r>
          </a:p>
          <a:p>
            <a:endParaRPr lang="sv-SE" sz="2800">
              <a:solidFill>
                <a:schemeClr val="bg1"/>
              </a:solidFill>
              <a:latin typeface="Montserrat Light" pitchFamily="2" charset="77"/>
            </a:endParaRPr>
          </a:p>
          <a:p>
            <a:r>
              <a:rPr lang="sv-SE" sz="2800">
                <a:solidFill>
                  <a:schemeClr val="bg1"/>
                </a:solidFill>
                <a:latin typeface="Montserrat Light"/>
              </a:rPr>
              <a:t>Det gäller att anpassa sina förflyttningar beroende på hur situationen ser ut.</a:t>
            </a:r>
            <a:endParaRPr lang="sv-SE" sz="2800">
              <a:solidFill>
                <a:schemeClr val="bg1"/>
              </a:solidFill>
              <a:latin typeface="Montserrat Light" pitchFamily="2" charset="77"/>
            </a:endParaRPr>
          </a:p>
        </p:txBody>
      </p:sp>
      <p:sp>
        <p:nvSpPr>
          <p:cNvPr id="19" name="Rektangel med rundade hörn 11">
            <a:extLst>
              <a:ext uri="{FF2B5EF4-FFF2-40B4-BE49-F238E27FC236}">
                <a16:creationId xmlns:a16="http://schemas.microsoft.com/office/drawing/2014/main" id="{61925195-D9B9-C948-E509-82CD644A60B4}"/>
              </a:ext>
            </a:extLst>
          </p:cNvPr>
          <p:cNvSpPr/>
          <p:nvPr/>
        </p:nvSpPr>
        <p:spPr>
          <a:xfrm>
            <a:off x="9833208" y="6084439"/>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701" b="1">
                <a:solidFill>
                  <a:schemeClr val="bg1"/>
                </a:solidFill>
                <a:latin typeface="Montserrat SemiBold" pitchFamily="2" charset="77"/>
              </a:rPr>
              <a:t>FÖRFLYTTNINGAR</a:t>
            </a:r>
          </a:p>
        </p:txBody>
      </p:sp>
      <p:cxnSp>
        <p:nvCxnSpPr>
          <p:cNvPr id="20" name="Rak 19">
            <a:extLst>
              <a:ext uri="{FF2B5EF4-FFF2-40B4-BE49-F238E27FC236}">
                <a16:creationId xmlns:a16="http://schemas.microsoft.com/office/drawing/2014/main" id="{84989162-8D69-7D61-7CD4-4C28BFA37F46}"/>
              </a:ext>
            </a:extLst>
          </p:cNvPr>
          <p:cNvCxnSpPr>
            <a:cxnSpLocks/>
          </p:cNvCxnSpPr>
          <p:nvPr/>
        </p:nvCxnSpPr>
        <p:spPr>
          <a:xfrm>
            <a:off x="3060888" y="7492864"/>
            <a:ext cx="706101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5458CCC7-F377-5D0A-C3D5-51B7D35190E5}"/>
              </a:ext>
            </a:extLst>
          </p:cNvPr>
          <p:cNvCxnSpPr>
            <a:cxnSpLocks/>
          </p:cNvCxnSpPr>
          <p:nvPr/>
        </p:nvCxnSpPr>
        <p:spPr>
          <a:xfrm flipH="1">
            <a:off x="12106318" y="4806186"/>
            <a:ext cx="19144" cy="22602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ak 22">
            <a:extLst>
              <a:ext uri="{FF2B5EF4-FFF2-40B4-BE49-F238E27FC236}">
                <a16:creationId xmlns:a16="http://schemas.microsoft.com/office/drawing/2014/main" id="{7EA4764E-8B3E-FD80-C39D-ED59239FBDDE}"/>
              </a:ext>
            </a:extLst>
          </p:cNvPr>
          <p:cNvCxnSpPr>
            <a:cxnSpLocks/>
          </p:cNvCxnSpPr>
          <p:nvPr/>
        </p:nvCxnSpPr>
        <p:spPr>
          <a:xfrm>
            <a:off x="12106318" y="7920985"/>
            <a:ext cx="0" cy="24811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518BE5B2-A9B8-61AD-101B-8B47B7F2E0B5}"/>
              </a:ext>
            </a:extLst>
          </p:cNvPr>
          <p:cNvCxnSpPr>
            <a:cxnSpLocks/>
          </p:cNvCxnSpPr>
          <p:nvPr/>
        </p:nvCxnSpPr>
        <p:spPr>
          <a:xfrm>
            <a:off x="14091951" y="7492864"/>
            <a:ext cx="765044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Rak 29">
            <a:extLst>
              <a:ext uri="{FF2B5EF4-FFF2-40B4-BE49-F238E27FC236}">
                <a16:creationId xmlns:a16="http://schemas.microsoft.com/office/drawing/2014/main" id="{FCD654D4-6120-748F-F4C2-AB2EE074E722}"/>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ak 30">
            <a:extLst>
              <a:ext uri="{FF2B5EF4-FFF2-40B4-BE49-F238E27FC236}">
                <a16:creationId xmlns:a16="http://schemas.microsoft.com/office/drawing/2014/main" id="{DC784780-8F97-DAF7-1226-ACC73406CFAB}"/>
              </a:ext>
            </a:extLst>
          </p:cNvPr>
          <p:cNvCxnSpPr>
            <a:cxnSpLocks/>
          </p:cNvCxnSpPr>
          <p:nvPr/>
        </p:nvCxnSpPr>
        <p:spPr>
          <a:xfrm>
            <a:off x="-264695" y="3960611"/>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53114E2D-0C5E-5559-31C0-65C2E9F78879}"/>
              </a:ext>
            </a:extLst>
          </p:cNvPr>
          <p:cNvSpPr>
            <a:spLocks noGrp="1"/>
          </p:cNvSpPr>
          <p:nvPr>
            <p:ph type="sldNum" sz="quarter" idx="12"/>
          </p:nvPr>
        </p:nvSpPr>
        <p:spPr/>
        <p:txBody>
          <a:bodyPr/>
          <a:lstStyle/>
          <a:p>
            <a:fld id="{5F919A4E-C2E9-6148-8511-58460454BFB7}" type="slidenum">
              <a:rPr lang="sv-SE" smtClean="0"/>
              <a:t>35</a:t>
            </a:fld>
            <a:endParaRPr lang="sv-SE"/>
          </a:p>
        </p:txBody>
      </p:sp>
    </p:spTree>
    <p:extLst>
      <p:ext uri="{BB962C8B-B14F-4D97-AF65-F5344CB8AC3E}">
        <p14:creationId xmlns:p14="http://schemas.microsoft.com/office/powerpoint/2010/main" val="555948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B73A5FBC-6C7A-27C6-D490-EAA9343E0BF5}"/>
              </a:ext>
            </a:extLst>
          </p:cNvPr>
          <p:cNvSpPr txBox="1"/>
          <p:nvPr/>
        </p:nvSpPr>
        <p:spPr>
          <a:xfrm>
            <a:off x="609600" y="364827"/>
            <a:ext cx="22987000" cy="2508379"/>
          </a:xfrm>
          <a:prstGeom prst="rect">
            <a:avLst/>
          </a:prstGeom>
          <a:noFill/>
          <a:ln w="12700">
            <a:noFill/>
          </a:ln>
        </p:spPr>
        <p:txBody>
          <a:bodyPr wrap="square" rtlCol="0">
            <a:spAutoFit/>
          </a:bodyPr>
          <a:lstStyle/>
          <a:p>
            <a:pPr algn="ctr" fontAlgn="base"/>
            <a:r>
              <a:rPr lang="sv-SE" sz="8500">
                <a:solidFill>
                  <a:schemeClr val="bg1"/>
                </a:solidFill>
                <a:latin typeface="Mongoose Regular" panose="02000000000000000000" pitchFamily="2" charset="77"/>
              </a:rPr>
              <a:t>5. POSITIONERING</a:t>
            </a:r>
          </a:p>
          <a:p>
            <a:pPr algn="ctr" fontAlgn="base"/>
            <a:endParaRPr lang="sv-SE" sz="4000" b="1">
              <a:solidFill>
                <a:schemeClr val="bg1"/>
              </a:solidFill>
              <a:latin typeface="Montserrat SemiBold" pitchFamily="2" charset="77"/>
            </a:endParaRPr>
          </a:p>
          <a:p>
            <a:pPr algn="ctr" fontAlgn="base"/>
            <a:r>
              <a:rPr lang="sv-SE" sz="3200" b="1">
                <a:solidFill>
                  <a:srgbClr val="F5EF88"/>
                </a:solidFill>
                <a:latin typeface="Montserrat SemiBold" pitchFamily="2" charset="77"/>
              </a:rPr>
              <a:t>För en positionering krävs en bra balans och förståelse för situationen under match.</a:t>
            </a:r>
          </a:p>
        </p:txBody>
      </p:sp>
      <p:sp>
        <p:nvSpPr>
          <p:cNvPr id="6" name="textruta 5">
            <a:extLst>
              <a:ext uri="{FF2B5EF4-FFF2-40B4-BE49-F238E27FC236}">
                <a16:creationId xmlns:a16="http://schemas.microsoft.com/office/drawing/2014/main" id="{B99387FF-1C98-5906-3B83-005B5FFB9419}"/>
              </a:ext>
            </a:extLst>
          </p:cNvPr>
          <p:cNvSpPr txBox="1"/>
          <p:nvPr/>
        </p:nvSpPr>
        <p:spPr>
          <a:xfrm>
            <a:off x="3086100" y="3058441"/>
            <a:ext cx="18241107" cy="584775"/>
          </a:xfrm>
          <a:prstGeom prst="rect">
            <a:avLst/>
          </a:prstGeom>
          <a:noFill/>
        </p:spPr>
        <p:txBody>
          <a:bodyPr wrap="square">
            <a:spAutoFit/>
          </a:bodyPr>
          <a:lstStyle/>
          <a:p>
            <a:pPr algn="ctr" fontAlgn="base"/>
            <a:r>
              <a:rPr lang="sv-SE" sz="3200">
                <a:solidFill>
                  <a:schemeClr val="bg1"/>
                </a:solidFill>
                <a:latin typeface="Montserrat Light" pitchFamily="2" charset="77"/>
              </a:rPr>
              <a:t>En bra positionering krävs teknik, spelförståelse, fysik och mentala förmågor.</a:t>
            </a:r>
          </a:p>
        </p:txBody>
      </p:sp>
      <p:sp>
        <p:nvSpPr>
          <p:cNvPr id="7" name="Rektangel med rundade hörn 11">
            <a:extLst>
              <a:ext uri="{FF2B5EF4-FFF2-40B4-BE49-F238E27FC236}">
                <a16:creationId xmlns:a16="http://schemas.microsoft.com/office/drawing/2014/main" id="{0A41396D-CC0B-B08F-5E72-8B78ADC1BFED}"/>
              </a:ext>
            </a:extLst>
          </p:cNvPr>
          <p:cNvSpPr/>
          <p:nvPr/>
        </p:nvSpPr>
        <p:spPr>
          <a:xfrm>
            <a:off x="990610" y="8383878"/>
            <a:ext cx="10232300" cy="3307241"/>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Spelförståelse</a:t>
            </a:r>
          </a:p>
          <a:p>
            <a:endParaRPr lang="sv-SE" sz="2800" b="1">
              <a:solidFill>
                <a:srgbClr val="F5EF88"/>
              </a:solidFill>
              <a:latin typeface="Montserrat SemiBold" pitchFamily="2" charset="77"/>
            </a:endParaRPr>
          </a:p>
          <a:p>
            <a:r>
              <a:rPr lang="sv-SE" sz="2800">
                <a:solidFill>
                  <a:schemeClr val="bg1"/>
                </a:solidFill>
                <a:latin typeface="Montserrat Light" pitchFamily="2" charset="77"/>
              </a:rPr>
              <a:t>Målvakten ska veta vad sina stolpar finns. Läsa av vad motståndare befinner sig (scanning). Målvakten ska även vara i en så bra positionering vid sin stolpe vid inslag hörn att målvakten kan se 90% av spelplanen för att uppskatta hoten som finns.</a:t>
            </a:r>
          </a:p>
        </p:txBody>
      </p:sp>
      <p:sp>
        <p:nvSpPr>
          <p:cNvPr id="8" name="Rektangel med rundade hörn 11">
            <a:extLst>
              <a:ext uri="{FF2B5EF4-FFF2-40B4-BE49-F238E27FC236}">
                <a16:creationId xmlns:a16="http://schemas.microsoft.com/office/drawing/2014/main" id="{D238EE74-EFAA-3705-E6C4-2C3CF47315F3}"/>
              </a:ext>
            </a:extLst>
          </p:cNvPr>
          <p:cNvSpPr/>
          <p:nvPr/>
        </p:nvSpPr>
        <p:spPr>
          <a:xfrm>
            <a:off x="990610" y="4460844"/>
            <a:ext cx="11131364"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a:solidFill>
                  <a:srgbClr val="F5EF88"/>
                </a:solidFill>
                <a:latin typeface="Montserrat SemiBold"/>
              </a:rPr>
              <a:t>Tekniskt</a:t>
            </a:r>
          </a:p>
          <a:p>
            <a:endParaRPr lang="sv-SE" sz="2800" b="1">
              <a:solidFill>
                <a:schemeClr val="bg1"/>
              </a:solidFill>
              <a:latin typeface="Montserrat SemiBold" pitchFamily="2" charset="77"/>
            </a:endParaRPr>
          </a:p>
          <a:p>
            <a:r>
              <a:rPr lang="sv-SE" sz="2800">
                <a:solidFill>
                  <a:schemeClr val="bg1"/>
                </a:solidFill>
                <a:latin typeface="Montserrat Light"/>
              </a:rPr>
              <a:t>För att målvakten ska kunna både hålla sin grundposition, balans och avsluts/passningsberedskap måste målvakten sträva efter jämnvikt på båda knäna. Dels för att vara beredd på avslut både på sin höger/vänster sida och för att enklare kunna förflytta sig in/utåt, höger/vänster.</a:t>
            </a:r>
          </a:p>
        </p:txBody>
      </p:sp>
      <p:sp>
        <p:nvSpPr>
          <p:cNvPr id="15" name="Rektangel med rundade hörn 14">
            <a:extLst>
              <a:ext uri="{FF2B5EF4-FFF2-40B4-BE49-F238E27FC236}">
                <a16:creationId xmlns:a16="http://schemas.microsoft.com/office/drawing/2014/main" id="{82C964A3-DBEA-88FB-83A1-C53C281898EA}"/>
              </a:ext>
            </a:extLst>
          </p:cNvPr>
          <p:cNvSpPr/>
          <p:nvPr/>
        </p:nvSpPr>
        <p:spPr>
          <a:xfrm>
            <a:off x="13021155" y="4572521"/>
            <a:ext cx="9135308"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Fysiskt</a:t>
            </a:r>
          </a:p>
          <a:p>
            <a:endParaRPr lang="sv-SE" sz="2800">
              <a:solidFill>
                <a:schemeClr val="bg1"/>
              </a:solidFill>
              <a:latin typeface="Montserrat Light" pitchFamily="2" charset="77"/>
            </a:endParaRPr>
          </a:p>
          <a:p>
            <a:r>
              <a:rPr lang="sv-SE" sz="2800">
                <a:solidFill>
                  <a:schemeClr val="bg1"/>
                </a:solidFill>
                <a:latin typeface="Montserrat Light" pitchFamily="2" charset="77"/>
              </a:rPr>
              <a:t>Jämnvikten på knäna är viktigt för att få en bra position vid en förflyttning kort som lång.</a:t>
            </a:r>
          </a:p>
        </p:txBody>
      </p:sp>
      <p:sp>
        <p:nvSpPr>
          <p:cNvPr id="16" name="Rektangel med rundade hörn 11">
            <a:extLst>
              <a:ext uri="{FF2B5EF4-FFF2-40B4-BE49-F238E27FC236}">
                <a16:creationId xmlns:a16="http://schemas.microsoft.com/office/drawing/2014/main" id="{20E131FF-608B-588F-40A8-45D75FE8D89E}"/>
              </a:ext>
            </a:extLst>
          </p:cNvPr>
          <p:cNvSpPr/>
          <p:nvPr/>
        </p:nvSpPr>
        <p:spPr>
          <a:xfrm>
            <a:off x="13042637" y="8382939"/>
            <a:ext cx="9029959"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Mentalt</a:t>
            </a:r>
          </a:p>
          <a:p>
            <a:endParaRPr lang="sv-SE" sz="2800">
              <a:solidFill>
                <a:schemeClr val="bg1"/>
              </a:solidFill>
              <a:latin typeface="Montserrat Light" pitchFamily="2" charset="77"/>
            </a:endParaRPr>
          </a:p>
          <a:p>
            <a:r>
              <a:rPr lang="sv-SE" sz="2800">
                <a:solidFill>
                  <a:schemeClr val="bg1"/>
                </a:solidFill>
                <a:latin typeface="Montserrat Light" pitchFamily="2" charset="77"/>
              </a:rPr>
              <a:t>Viktig att se bollen hela tiden och hantera/korrigera sin position därefter. Lära sig att inte gå på motståndarens kropp utan gå på klubba/blad för att täcka av avslut.</a:t>
            </a:r>
          </a:p>
        </p:txBody>
      </p:sp>
      <p:sp>
        <p:nvSpPr>
          <p:cNvPr id="17" name="Rektangel med rundade hörn 11">
            <a:extLst>
              <a:ext uri="{FF2B5EF4-FFF2-40B4-BE49-F238E27FC236}">
                <a16:creationId xmlns:a16="http://schemas.microsoft.com/office/drawing/2014/main" id="{CFCF3A13-2189-19A8-24BA-E749C1B29BEA}"/>
              </a:ext>
            </a:extLst>
          </p:cNvPr>
          <p:cNvSpPr/>
          <p:nvPr/>
        </p:nvSpPr>
        <p:spPr>
          <a:xfrm>
            <a:off x="9947508" y="6418075"/>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701" b="1">
                <a:solidFill>
                  <a:schemeClr val="bg1"/>
                </a:solidFill>
                <a:latin typeface="Montserrat SemiBold" pitchFamily="2" charset="77"/>
              </a:rPr>
              <a:t>Positionering</a:t>
            </a:r>
          </a:p>
        </p:txBody>
      </p:sp>
      <p:cxnSp>
        <p:nvCxnSpPr>
          <p:cNvPr id="18" name="Rak 17">
            <a:extLst>
              <a:ext uri="{FF2B5EF4-FFF2-40B4-BE49-F238E27FC236}">
                <a16:creationId xmlns:a16="http://schemas.microsoft.com/office/drawing/2014/main" id="{92FD74F1-E33D-45FD-F90E-FA2E3EC54080}"/>
              </a:ext>
            </a:extLst>
          </p:cNvPr>
          <p:cNvCxnSpPr>
            <a:cxnSpLocks/>
          </p:cNvCxnSpPr>
          <p:nvPr/>
        </p:nvCxnSpPr>
        <p:spPr>
          <a:xfrm>
            <a:off x="1320810" y="7833578"/>
            <a:ext cx="923719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F238F0E2-94B2-25D1-E003-85D4F1537775}"/>
              </a:ext>
            </a:extLst>
          </p:cNvPr>
          <p:cNvCxnSpPr>
            <a:cxnSpLocks/>
          </p:cNvCxnSpPr>
          <p:nvPr/>
        </p:nvCxnSpPr>
        <p:spPr>
          <a:xfrm flipH="1">
            <a:off x="12106318" y="5246858"/>
            <a:ext cx="15656" cy="1848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234E7C3D-331B-6A45-83C4-F3A89E6D832B}"/>
              </a:ext>
            </a:extLst>
          </p:cNvPr>
          <p:cNvCxnSpPr>
            <a:cxnSpLocks/>
          </p:cNvCxnSpPr>
          <p:nvPr/>
        </p:nvCxnSpPr>
        <p:spPr>
          <a:xfrm>
            <a:off x="13800917" y="7786078"/>
            <a:ext cx="781448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09DEA36C-FBAC-C817-FCA3-FEC5DA77D00C}"/>
              </a:ext>
            </a:extLst>
          </p:cNvPr>
          <p:cNvCxnSpPr>
            <a:cxnSpLocks/>
          </p:cNvCxnSpPr>
          <p:nvPr/>
        </p:nvCxnSpPr>
        <p:spPr>
          <a:xfrm>
            <a:off x="12106318" y="8271551"/>
            <a:ext cx="0" cy="243399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ak 23">
            <a:extLst>
              <a:ext uri="{FF2B5EF4-FFF2-40B4-BE49-F238E27FC236}">
                <a16:creationId xmlns:a16="http://schemas.microsoft.com/office/drawing/2014/main" id="{E3B1609A-DFD9-7708-136B-F7398D37E0F7}"/>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E9826403-A9CF-0DC7-DF52-6ED215761531}"/>
              </a:ext>
            </a:extLst>
          </p:cNvPr>
          <p:cNvCxnSpPr>
            <a:cxnSpLocks/>
          </p:cNvCxnSpPr>
          <p:nvPr/>
        </p:nvCxnSpPr>
        <p:spPr>
          <a:xfrm>
            <a:off x="-264695" y="4213498"/>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035DD07D-1F5A-ABF3-286E-71837CDAA37E}"/>
              </a:ext>
            </a:extLst>
          </p:cNvPr>
          <p:cNvSpPr>
            <a:spLocks noGrp="1"/>
          </p:cNvSpPr>
          <p:nvPr>
            <p:ph type="sldNum" sz="quarter" idx="12"/>
          </p:nvPr>
        </p:nvSpPr>
        <p:spPr/>
        <p:txBody>
          <a:bodyPr/>
          <a:lstStyle/>
          <a:p>
            <a:fld id="{5F919A4E-C2E9-6148-8511-58460454BFB7}" type="slidenum">
              <a:rPr lang="sv-SE" smtClean="0"/>
              <a:t>36</a:t>
            </a:fld>
            <a:endParaRPr lang="sv-SE"/>
          </a:p>
        </p:txBody>
      </p:sp>
      <p:sp>
        <p:nvSpPr>
          <p:cNvPr id="3" name="textruta 2">
            <a:extLst>
              <a:ext uri="{FF2B5EF4-FFF2-40B4-BE49-F238E27FC236}">
                <a16:creationId xmlns:a16="http://schemas.microsoft.com/office/drawing/2014/main" id="{5E64C925-864F-3841-2E16-174FB1A69876}"/>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438095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med rundade hörn 11">
            <a:extLst>
              <a:ext uri="{FF2B5EF4-FFF2-40B4-BE49-F238E27FC236}">
                <a16:creationId xmlns:a16="http://schemas.microsoft.com/office/drawing/2014/main" id="{0171177D-ECED-78B2-67C8-D37569083E80}"/>
              </a:ext>
            </a:extLst>
          </p:cNvPr>
          <p:cNvSpPr/>
          <p:nvPr/>
        </p:nvSpPr>
        <p:spPr>
          <a:xfrm>
            <a:off x="1457405" y="8187434"/>
            <a:ext cx="10119768"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a:solidFill>
                  <a:srgbClr val="F5EF88"/>
                </a:solidFill>
                <a:latin typeface="Montserrat SemiBold"/>
              </a:rPr>
              <a:t>Spelförståelse</a:t>
            </a:r>
          </a:p>
          <a:p>
            <a:endParaRPr lang="sv-SE" sz="2800" b="1">
              <a:solidFill>
                <a:srgbClr val="F5EF88"/>
              </a:solidFill>
              <a:latin typeface="Montserrat SemiBold" pitchFamily="2" charset="77"/>
            </a:endParaRPr>
          </a:p>
          <a:p>
            <a:r>
              <a:rPr lang="sv-SE" sz="2800">
                <a:solidFill>
                  <a:schemeClr val="bg1"/>
                </a:solidFill>
                <a:latin typeface="Montserrat Light"/>
              </a:rPr>
              <a:t>Kasta på en öppen yta framåt. För att utveckla det mer kasta mot en löpande spelare som kommer i fart. Träna på hur olika utkast påverkar olika.</a:t>
            </a:r>
            <a:endParaRPr lang="sv-SE" sz="2800">
              <a:solidFill>
                <a:schemeClr val="bg1"/>
              </a:solidFill>
              <a:latin typeface="Montserrat Light" pitchFamily="2" charset="77"/>
            </a:endParaRPr>
          </a:p>
        </p:txBody>
      </p:sp>
      <p:sp>
        <p:nvSpPr>
          <p:cNvPr id="5" name="Rektangel med rundade hörn 11">
            <a:extLst>
              <a:ext uri="{FF2B5EF4-FFF2-40B4-BE49-F238E27FC236}">
                <a16:creationId xmlns:a16="http://schemas.microsoft.com/office/drawing/2014/main" id="{5D1D88A5-CC57-EEAE-F9CB-BBE5A04382EE}"/>
              </a:ext>
            </a:extLst>
          </p:cNvPr>
          <p:cNvSpPr/>
          <p:nvPr/>
        </p:nvSpPr>
        <p:spPr>
          <a:xfrm>
            <a:off x="1467722" y="4352606"/>
            <a:ext cx="10109451"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a:solidFill>
                  <a:srgbClr val="F5EF88"/>
                </a:solidFill>
                <a:latin typeface="Montserrat SemiBold"/>
              </a:rPr>
              <a:t>Tekniskt</a:t>
            </a:r>
          </a:p>
          <a:p>
            <a:endParaRPr lang="sv-SE" sz="2800" b="1">
              <a:solidFill>
                <a:schemeClr val="bg1"/>
              </a:solidFill>
              <a:latin typeface="Montserrat SemiBold" pitchFamily="2" charset="77"/>
            </a:endParaRPr>
          </a:p>
          <a:p>
            <a:r>
              <a:rPr lang="sv-SE" sz="2800">
                <a:solidFill>
                  <a:schemeClr val="bg1"/>
                </a:solidFill>
                <a:latin typeface="Montserrat Light"/>
              </a:rPr>
              <a:t>Trefingersregel för långa offensiva utkast (tumme, pek och långfinger). Släppa bollen vid huvudhöjd. Höften måste följa med i vridningen. Olika utkast påverkar spelet och mottagningarna hos medspelare.</a:t>
            </a:r>
            <a:endParaRPr lang="sv-SE" sz="2800">
              <a:solidFill>
                <a:schemeClr val="bg1"/>
              </a:solidFill>
              <a:latin typeface="Montserrat Light" pitchFamily="2" charset="77"/>
            </a:endParaRPr>
          </a:p>
        </p:txBody>
      </p:sp>
      <p:sp>
        <p:nvSpPr>
          <p:cNvPr id="6" name="Rektangel med rundade hörn 5">
            <a:extLst>
              <a:ext uri="{FF2B5EF4-FFF2-40B4-BE49-F238E27FC236}">
                <a16:creationId xmlns:a16="http://schemas.microsoft.com/office/drawing/2014/main" id="{C61EF0F2-5A85-A5F9-E4EB-6237D724A0FE}"/>
              </a:ext>
            </a:extLst>
          </p:cNvPr>
          <p:cNvSpPr/>
          <p:nvPr/>
        </p:nvSpPr>
        <p:spPr>
          <a:xfrm>
            <a:off x="12909753" y="4430417"/>
            <a:ext cx="9481348"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Fysiskt</a:t>
            </a:r>
          </a:p>
          <a:p>
            <a:endParaRPr lang="sv-SE" sz="2800">
              <a:solidFill>
                <a:schemeClr val="bg1"/>
              </a:solidFill>
              <a:latin typeface="Montserrat Light" pitchFamily="2" charset="77"/>
            </a:endParaRPr>
          </a:p>
          <a:p>
            <a:r>
              <a:rPr lang="sv-SE" sz="2800">
                <a:solidFill>
                  <a:schemeClr val="bg1"/>
                </a:solidFill>
                <a:latin typeface="Montserrat Light" pitchFamily="2" charset="77"/>
              </a:rPr>
              <a:t>Ställ dig alltid upp vid utkast. Det krävs snabbhet och kroppskontroll för att genomföra momentet.  </a:t>
            </a:r>
          </a:p>
        </p:txBody>
      </p:sp>
      <p:sp>
        <p:nvSpPr>
          <p:cNvPr id="7" name="Rektangel med rundade hörn 11">
            <a:extLst>
              <a:ext uri="{FF2B5EF4-FFF2-40B4-BE49-F238E27FC236}">
                <a16:creationId xmlns:a16="http://schemas.microsoft.com/office/drawing/2014/main" id="{6F96B4E9-3CEB-60E1-FAF2-CEA68DF0FE1D}"/>
              </a:ext>
            </a:extLst>
          </p:cNvPr>
          <p:cNvSpPr/>
          <p:nvPr/>
        </p:nvSpPr>
        <p:spPr>
          <a:xfrm>
            <a:off x="12931236" y="8187434"/>
            <a:ext cx="8943672"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Mentalt</a:t>
            </a:r>
          </a:p>
          <a:p>
            <a:endParaRPr lang="sv-SE" sz="2800">
              <a:solidFill>
                <a:schemeClr val="bg1"/>
              </a:solidFill>
              <a:latin typeface="Montserrat Light" pitchFamily="2" charset="77"/>
            </a:endParaRPr>
          </a:p>
          <a:p>
            <a:r>
              <a:rPr lang="sv-SE" sz="2800">
                <a:solidFill>
                  <a:schemeClr val="bg1"/>
                </a:solidFill>
                <a:latin typeface="Montserrat Light" pitchFamily="2" charset="77"/>
              </a:rPr>
              <a:t>Att ha ett offensivt tänk genom att starta spelet snabbt påverkar nästa fas av spelet. Målvakten behöver utveckla ett mod och kasta mer riskfyllda utkast för egen vinnings skull. </a:t>
            </a:r>
          </a:p>
        </p:txBody>
      </p:sp>
      <p:sp>
        <p:nvSpPr>
          <p:cNvPr id="8" name="Rektangel med rundade hörn 11">
            <a:extLst>
              <a:ext uri="{FF2B5EF4-FFF2-40B4-BE49-F238E27FC236}">
                <a16:creationId xmlns:a16="http://schemas.microsoft.com/office/drawing/2014/main" id="{D0C9D6FD-F00E-0663-8DEE-DDE71BC12F5D}"/>
              </a:ext>
            </a:extLst>
          </p:cNvPr>
          <p:cNvSpPr/>
          <p:nvPr/>
        </p:nvSpPr>
        <p:spPr>
          <a:xfrm>
            <a:off x="9827193" y="6197171"/>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701" b="1">
                <a:solidFill>
                  <a:schemeClr val="bg1"/>
                </a:solidFill>
                <a:latin typeface="Montserrat SemiBold" pitchFamily="2" charset="77"/>
              </a:rPr>
              <a:t>UTKAST</a:t>
            </a:r>
          </a:p>
        </p:txBody>
      </p:sp>
      <p:sp>
        <p:nvSpPr>
          <p:cNvPr id="16" name="textruta 15">
            <a:extLst>
              <a:ext uri="{FF2B5EF4-FFF2-40B4-BE49-F238E27FC236}">
                <a16:creationId xmlns:a16="http://schemas.microsoft.com/office/drawing/2014/main" id="{87CE734D-10A9-7D59-01B3-0199F8F3922B}"/>
              </a:ext>
            </a:extLst>
          </p:cNvPr>
          <p:cNvSpPr txBox="1"/>
          <p:nvPr/>
        </p:nvSpPr>
        <p:spPr>
          <a:xfrm>
            <a:off x="4347068" y="424652"/>
            <a:ext cx="15642187" cy="2508379"/>
          </a:xfrm>
          <a:prstGeom prst="rect">
            <a:avLst/>
          </a:prstGeom>
          <a:noFill/>
          <a:ln w="12700">
            <a:noFill/>
          </a:ln>
        </p:spPr>
        <p:txBody>
          <a:bodyPr wrap="square" rtlCol="0">
            <a:spAutoFit/>
          </a:bodyPr>
          <a:lstStyle/>
          <a:p>
            <a:pPr algn="ctr" fontAlgn="base"/>
            <a:r>
              <a:rPr lang="sv-SE" sz="8500">
                <a:solidFill>
                  <a:schemeClr val="bg1"/>
                </a:solidFill>
                <a:latin typeface="Mongoose Regular" panose="02000000000000000000" pitchFamily="2" charset="77"/>
              </a:rPr>
              <a:t>6. UTKAST</a:t>
            </a:r>
          </a:p>
          <a:p>
            <a:pPr algn="ctr" fontAlgn="base"/>
            <a:endParaRPr lang="sv-SE" sz="4000" b="1">
              <a:solidFill>
                <a:schemeClr val="bg1"/>
              </a:solidFill>
              <a:latin typeface="Montserrat SemiBold" pitchFamily="2" charset="77"/>
            </a:endParaRPr>
          </a:p>
          <a:p>
            <a:pPr algn="ctr" fontAlgn="base"/>
            <a:r>
              <a:rPr lang="sv-SE" sz="3200" b="1">
                <a:solidFill>
                  <a:srgbClr val="F5EF88"/>
                </a:solidFill>
                <a:latin typeface="Montserrat SemiBold" pitchFamily="2" charset="77"/>
              </a:rPr>
              <a:t>Målvaktens första agerande ska vara att hitta en offensiv lösning</a:t>
            </a:r>
            <a:endParaRPr lang="sv-SE" sz="4000" b="1">
              <a:solidFill>
                <a:srgbClr val="F5EF88"/>
              </a:solidFill>
              <a:latin typeface="Montserrat SemiBold" pitchFamily="2" charset="77"/>
            </a:endParaRPr>
          </a:p>
        </p:txBody>
      </p:sp>
      <p:sp>
        <p:nvSpPr>
          <p:cNvPr id="17" name="textruta 16">
            <a:extLst>
              <a:ext uri="{FF2B5EF4-FFF2-40B4-BE49-F238E27FC236}">
                <a16:creationId xmlns:a16="http://schemas.microsoft.com/office/drawing/2014/main" id="{AC13B56D-DD64-A6BF-69F0-86C6B45109E5}"/>
              </a:ext>
            </a:extLst>
          </p:cNvPr>
          <p:cNvSpPr txBox="1"/>
          <p:nvPr/>
        </p:nvSpPr>
        <p:spPr>
          <a:xfrm>
            <a:off x="4150096" y="3024928"/>
            <a:ext cx="16226182" cy="584775"/>
          </a:xfrm>
          <a:prstGeom prst="rect">
            <a:avLst/>
          </a:prstGeom>
          <a:noFill/>
        </p:spPr>
        <p:txBody>
          <a:bodyPr wrap="square">
            <a:spAutoFit/>
          </a:bodyPr>
          <a:lstStyle/>
          <a:p>
            <a:pPr algn="ctr" fontAlgn="base"/>
            <a:r>
              <a:rPr lang="sv-SE" sz="3200">
                <a:solidFill>
                  <a:schemeClr val="bg1"/>
                </a:solidFill>
                <a:latin typeface="Montserrat Light" pitchFamily="2" charset="77"/>
              </a:rPr>
              <a:t>Ett utkast krävs teknik, spelförståelse, fysik och mentala förmågor.</a:t>
            </a:r>
          </a:p>
        </p:txBody>
      </p:sp>
      <p:cxnSp>
        <p:nvCxnSpPr>
          <p:cNvPr id="18" name="Rak 17">
            <a:extLst>
              <a:ext uri="{FF2B5EF4-FFF2-40B4-BE49-F238E27FC236}">
                <a16:creationId xmlns:a16="http://schemas.microsoft.com/office/drawing/2014/main" id="{3B95D73C-0EF8-82B8-F4CC-7D65758D5403}"/>
              </a:ext>
            </a:extLst>
          </p:cNvPr>
          <p:cNvCxnSpPr>
            <a:cxnSpLocks/>
          </p:cNvCxnSpPr>
          <p:nvPr/>
        </p:nvCxnSpPr>
        <p:spPr>
          <a:xfrm>
            <a:off x="1727200" y="7605596"/>
            <a:ext cx="908368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66CEEE74-6B5C-219E-ADF0-4FD46D2630A4}"/>
              </a:ext>
            </a:extLst>
          </p:cNvPr>
          <p:cNvCxnSpPr>
            <a:cxnSpLocks/>
          </p:cNvCxnSpPr>
          <p:nvPr/>
        </p:nvCxnSpPr>
        <p:spPr>
          <a:xfrm flipH="1">
            <a:off x="12106318" y="4359319"/>
            <a:ext cx="22661" cy="26754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6262B41D-FEE4-C751-9C46-3C03315551D6}"/>
              </a:ext>
            </a:extLst>
          </p:cNvPr>
          <p:cNvCxnSpPr>
            <a:cxnSpLocks/>
          </p:cNvCxnSpPr>
          <p:nvPr/>
        </p:nvCxnSpPr>
        <p:spPr>
          <a:xfrm>
            <a:off x="13451305" y="7605596"/>
            <a:ext cx="803709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89895643-22AC-AA11-BE87-B0C9B06F2A3B}"/>
              </a:ext>
            </a:extLst>
          </p:cNvPr>
          <p:cNvCxnSpPr>
            <a:cxnSpLocks/>
          </p:cNvCxnSpPr>
          <p:nvPr/>
        </p:nvCxnSpPr>
        <p:spPr>
          <a:xfrm>
            <a:off x="12130381" y="8033717"/>
            <a:ext cx="0" cy="31642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709135E9-F416-8178-A42A-296D2356977E}"/>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A1EB8EFB-FC98-ED94-B9BA-969BD3FA6DF4}"/>
              </a:ext>
            </a:extLst>
          </p:cNvPr>
          <p:cNvCxnSpPr>
            <a:cxnSpLocks/>
          </p:cNvCxnSpPr>
          <p:nvPr/>
        </p:nvCxnSpPr>
        <p:spPr>
          <a:xfrm>
            <a:off x="-264695" y="3830104"/>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1B44F4CA-65ED-EA49-AB63-2D6BC47817EC}"/>
              </a:ext>
            </a:extLst>
          </p:cNvPr>
          <p:cNvSpPr>
            <a:spLocks noGrp="1"/>
          </p:cNvSpPr>
          <p:nvPr>
            <p:ph type="sldNum" sz="quarter" idx="12"/>
          </p:nvPr>
        </p:nvSpPr>
        <p:spPr/>
        <p:txBody>
          <a:bodyPr/>
          <a:lstStyle/>
          <a:p>
            <a:fld id="{5F919A4E-C2E9-6148-8511-58460454BFB7}" type="slidenum">
              <a:rPr lang="sv-SE" smtClean="0"/>
              <a:t>37</a:t>
            </a:fld>
            <a:endParaRPr lang="sv-SE"/>
          </a:p>
        </p:txBody>
      </p:sp>
      <p:sp>
        <p:nvSpPr>
          <p:cNvPr id="4" name="textruta 3">
            <a:extLst>
              <a:ext uri="{FF2B5EF4-FFF2-40B4-BE49-F238E27FC236}">
                <a16:creationId xmlns:a16="http://schemas.microsoft.com/office/drawing/2014/main" id="{4A7A4C34-1A05-C746-1D9E-B5A7A54B25F7}"/>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654857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med rundade hörn 11">
            <a:extLst>
              <a:ext uri="{FF2B5EF4-FFF2-40B4-BE49-F238E27FC236}">
                <a16:creationId xmlns:a16="http://schemas.microsoft.com/office/drawing/2014/main" id="{0171177D-ECED-78B2-67C8-D37569083E80}"/>
              </a:ext>
            </a:extLst>
          </p:cNvPr>
          <p:cNvSpPr/>
          <p:nvPr/>
        </p:nvSpPr>
        <p:spPr>
          <a:xfrm>
            <a:off x="1264524" y="9182954"/>
            <a:ext cx="10312649"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Spelförståelse</a:t>
            </a:r>
          </a:p>
          <a:p>
            <a:endParaRPr lang="sv-SE" sz="2800" b="1">
              <a:solidFill>
                <a:srgbClr val="F5EF88"/>
              </a:solidFill>
              <a:latin typeface="Montserrat SemiBold" pitchFamily="2" charset="77"/>
            </a:endParaRPr>
          </a:p>
          <a:p>
            <a:r>
              <a:rPr lang="sv-SE" sz="2800">
                <a:solidFill>
                  <a:schemeClr val="bg1"/>
                </a:solidFill>
                <a:latin typeface="Montserrat Light" pitchFamily="2" charset="77"/>
              </a:rPr>
              <a:t>Styra dina backar samtidigt som du har en bra position själv så du kan ta dig vidare i en förflyttning. Scanning (röra på huvudet) för att kunna läsa av de hot motståndaren gör på spelplanen.</a:t>
            </a:r>
          </a:p>
        </p:txBody>
      </p:sp>
      <p:sp>
        <p:nvSpPr>
          <p:cNvPr id="5" name="Rektangel med rundade hörn 11">
            <a:extLst>
              <a:ext uri="{FF2B5EF4-FFF2-40B4-BE49-F238E27FC236}">
                <a16:creationId xmlns:a16="http://schemas.microsoft.com/office/drawing/2014/main" id="{5D1D88A5-CC57-EEAE-F9CB-BBE5A04382EE}"/>
              </a:ext>
            </a:extLst>
          </p:cNvPr>
          <p:cNvSpPr/>
          <p:nvPr/>
        </p:nvSpPr>
        <p:spPr>
          <a:xfrm>
            <a:off x="1264524" y="4138256"/>
            <a:ext cx="10306426"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a:solidFill>
                  <a:srgbClr val="F5EF88"/>
                </a:solidFill>
                <a:latin typeface="Montserrat SemiBold"/>
              </a:rPr>
              <a:t>Tekniskt</a:t>
            </a:r>
          </a:p>
          <a:p>
            <a:endParaRPr lang="sv-SE" sz="2800" b="1">
              <a:solidFill>
                <a:schemeClr val="bg1"/>
              </a:solidFill>
              <a:latin typeface="Montserrat SemiBold" pitchFamily="2" charset="77"/>
            </a:endParaRPr>
          </a:p>
          <a:p>
            <a:r>
              <a:rPr lang="sv-SE" sz="2800">
                <a:solidFill>
                  <a:schemeClr val="bg1"/>
                </a:solidFill>
                <a:latin typeface="Montserrat Light"/>
              </a:rPr>
              <a:t>Sitta rätt i målet och höras på planen så att dina medspelare vet sina positioner. </a:t>
            </a:r>
            <a:r>
              <a:rPr lang="sv-SE" sz="2800" kern="100">
                <a:solidFill>
                  <a:schemeClr val="bg1"/>
                </a:solidFill>
                <a:effectLst/>
                <a:latin typeface="Montserrat Light"/>
                <a:ea typeface="Calibri" panose="020F0502020204030204" pitchFamily="34" charset="0"/>
                <a:cs typeface="Times New Roman"/>
              </a:rPr>
              <a:t>Att vara snabb på sina egna returer och lösa bollar för att skapa sig själv möjligheten att rädda och sätta igång spelet snabbt eller lugna ner. Även våga agera vid en höjdboll och kunna vara snabb/aggressiv ut vid en sargstuds eller inbryt</a:t>
            </a:r>
            <a:r>
              <a:rPr lang="sv-SE" sz="2800" kern="100">
                <a:solidFill>
                  <a:schemeClr val="bg1"/>
                </a:solidFill>
                <a:latin typeface="Montserrat Light"/>
                <a:ea typeface="Calibri" panose="020F0502020204030204" pitchFamily="34" charset="0"/>
                <a:cs typeface="Times New Roman"/>
              </a:rPr>
              <a:t>.</a:t>
            </a:r>
            <a:endParaRPr lang="sv-SE" sz="2800">
              <a:solidFill>
                <a:schemeClr val="bg1"/>
              </a:solidFill>
              <a:latin typeface="Montserrat Light" pitchFamily="2" charset="77"/>
            </a:endParaRPr>
          </a:p>
        </p:txBody>
      </p:sp>
      <p:sp>
        <p:nvSpPr>
          <p:cNvPr id="6" name="Rektangel med rundade hörn 5">
            <a:extLst>
              <a:ext uri="{FF2B5EF4-FFF2-40B4-BE49-F238E27FC236}">
                <a16:creationId xmlns:a16="http://schemas.microsoft.com/office/drawing/2014/main" id="{C61EF0F2-5A85-A5F9-E4EB-6237D724A0FE}"/>
              </a:ext>
            </a:extLst>
          </p:cNvPr>
          <p:cNvSpPr/>
          <p:nvPr/>
        </p:nvSpPr>
        <p:spPr>
          <a:xfrm>
            <a:off x="12909752" y="4138256"/>
            <a:ext cx="10306426"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Fysiskt</a:t>
            </a:r>
          </a:p>
          <a:p>
            <a:endParaRPr lang="sv-SE" sz="2800">
              <a:solidFill>
                <a:schemeClr val="bg1"/>
              </a:solidFill>
              <a:latin typeface="Montserrat Light" pitchFamily="2" charset="77"/>
            </a:endParaRPr>
          </a:p>
          <a:p>
            <a:r>
              <a:rPr lang="sv-SE" sz="2800">
                <a:solidFill>
                  <a:schemeClr val="bg1"/>
                </a:solidFill>
                <a:latin typeface="Montserrat Light" pitchFamily="2" charset="77"/>
              </a:rPr>
              <a:t>Träna på att hålla kommunikationen uppe hela matchen. Det underlättar både för dig själv men framför allt för laget. Att kunna anpassa sitt rörelsemönster till att kunna förflytta sig snabbt om det skulle krävas. </a:t>
            </a:r>
          </a:p>
        </p:txBody>
      </p:sp>
      <p:sp>
        <p:nvSpPr>
          <p:cNvPr id="7" name="Rektangel med rundade hörn 11">
            <a:extLst>
              <a:ext uri="{FF2B5EF4-FFF2-40B4-BE49-F238E27FC236}">
                <a16:creationId xmlns:a16="http://schemas.microsoft.com/office/drawing/2014/main" id="{6F96B4E9-3CEB-60E1-FAF2-CEA68DF0FE1D}"/>
              </a:ext>
            </a:extLst>
          </p:cNvPr>
          <p:cNvSpPr/>
          <p:nvPr/>
        </p:nvSpPr>
        <p:spPr>
          <a:xfrm>
            <a:off x="12931234" y="9182954"/>
            <a:ext cx="10306422"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Mentalt</a:t>
            </a:r>
          </a:p>
          <a:p>
            <a:endParaRPr lang="sv-SE" sz="2800">
              <a:solidFill>
                <a:schemeClr val="bg1"/>
              </a:solidFill>
              <a:latin typeface="Montserrat Light" pitchFamily="2" charset="77"/>
            </a:endParaRPr>
          </a:p>
          <a:p>
            <a:r>
              <a:rPr lang="sv-SE" sz="2800">
                <a:solidFill>
                  <a:schemeClr val="bg1"/>
                </a:solidFill>
                <a:latin typeface="Montserrat Light" pitchFamily="2" charset="77"/>
              </a:rPr>
              <a:t>Koncentration på det du vill ha ut av dina medspelare, styr medspelarna så det underlättar ditt målvaktsspel. Fokus ligger hela tiden på vad bollen befinner sig. </a:t>
            </a:r>
          </a:p>
        </p:txBody>
      </p:sp>
      <p:sp>
        <p:nvSpPr>
          <p:cNvPr id="8" name="Rektangel med rundade hörn 11">
            <a:extLst>
              <a:ext uri="{FF2B5EF4-FFF2-40B4-BE49-F238E27FC236}">
                <a16:creationId xmlns:a16="http://schemas.microsoft.com/office/drawing/2014/main" id="{D0C9D6FD-F00E-0663-8DEE-DDE71BC12F5D}"/>
              </a:ext>
            </a:extLst>
          </p:cNvPr>
          <p:cNvSpPr/>
          <p:nvPr/>
        </p:nvSpPr>
        <p:spPr>
          <a:xfrm>
            <a:off x="9827193" y="7040291"/>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701" b="1">
                <a:solidFill>
                  <a:schemeClr val="bg1"/>
                </a:solidFill>
                <a:latin typeface="Montserrat SemiBold" pitchFamily="2" charset="77"/>
              </a:rPr>
              <a:t>AKTIV SOM FÖRSVARARE</a:t>
            </a:r>
          </a:p>
        </p:txBody>
      </p:sp>
      <p:sp>
        <p:nvSpPr>
          <p:cNvPr id="16" name="textruta 15">
            <a:extLst>
              <a:ext uri="{FF2B5EF4-FFF2-40B4-BE49-F238E27FC236}">
                <a16:creationId xmlns:a16="http://schemas.microsoft.com/office/drawing/2014/main" id="{87CE734D-10A9-7D59-01B3-0199F8F3922B}"/>
              </a:ext>
            </a:extLst>
          </p:cNvPr>
          <p:cNvSpPr txBox="1"/>
          <p:nvPr/>
        </p:nvSpPr>
        <p:spPr>
          <a:xfrm>
            <a:off x="4347068" y="424652"/>
            <a:ext cx="15642187" cy="3000821"/>
          </a:xfrm>
          <a:prstGeom prst="rect">
            <a:avLst/>
          </a:prstGeom>
          <a:noFill/>
          <a:ln w="12700">
            <a:noFill/>
          </a:ln>
        </p:spPr>
        <p:txBody>
          <a:bodyPr wrap="square" rtlCol="0">
            <a:spAutoFit/>
          </a:bodyPr>
          <a:lstStyle/>
          <a:p>
            <a:pPr algn="ctr" fontAlgn="base"/>
            <a:r>
              <a:rPr lang="sv-SE" sz="8500">
                <a:solidFill>
                  <a:schemeClr val="bg1"/>
                </a:solidFill>
                <a:latin typeface="Mongoose Regular" panose="02000000000000000000" pitchFamily="2" charset="77"/>
              </a:rPr>
              <a:t>7. AKTIV SOM FÖRSVARARE</a:t>
            </a:r>
            <a:endParaRPr lang="sv-SE" sz="4000" b="1">
              <a:solidFill>
                <a:schemeClr val="bg1"/>
              </a:solidFill>
              <a:latin typeface="Montserrat SemiBold" pitchFamily="2" charset="77"/>
            </a:endParaRPr>
          </a:p>
          <a:p>
            <a:pPr algn="ctr" fontAlgn="base"/>
            <a:endParaRPr lang="sv-SE" sz="3200" b="1">
              <a:solidFill>
                <a:srgbClr val="F5EF88"/>
              </a:solidFill>
              <a:latin typeface="Montserrat SemiBold" pitchFamily="2" charset="77"/>
            </a:endParaRPr>
          </a:p>
          <a:p>
            <a:pPr algn="ctr" fontAlgn="base"/>
            <a:r>
              <a:rPr lang="sv-SE" sz="3200" b="1">
                <a:solidFill>
                  <a:srgbClr val="F5EF88"/>
                </a:solidFill>
                <a:latin typeface="Montserrat SemiBold" pitchFamily="2" charset="77"/>
              </a:rPr>
              <a:t>Rädd/stoppa motståndare och bollar ta lösa bollar och äga din yta.</a:t>
            </a:r>
            <a:br>
              <a:rPr lang="sv-SE" sz="4000" b="1">
                <a:solidFill>
                  <a:srgbClr val="F5EF88"/>
                </a:solidFill>
                <a:latin typeface="Montserrat SemiBold" pitchFamily="2" charset="77"/>
              </a:rPr>
            </a:br>
            <a:endParaRPr lang="sv-SE" sz="4000" b="1">
              <a:solidFill>
                <a:srgbClr val="F5EF88"/>
              </a:solidFill>
              <a:latin typeface="Montserrat SemiBold" pitchFamily="2" charset="77"/>
            </a:endParaRPr>
          </a:p>
        </p:txBody>
      </p:sp>
      <p:sp>
        <p:nvSpPr>
          <p:cNvPr id="17" name="textruta 16">
            <a:extLst>
              <a:ext uri="{FF2B5EF4-FFF2-40B4-BE49-F238E27FC236}">
                <a16:creationId xmlns:a16="http://schemas.microsoft.com/office/drawing/2014/main" id="{AC13B56D-DD64-A6BF-69F0-86C6B45109E5}"/>
              </a:ext>
            </a:extLst>
          </p:cNvPr>
          <p:cNvSpPr txBox="1"/>
          <p:nvPr/>
        </p:nvSpPr>
        <p:spPr>
          <a:xfrm>
            <a:off x="1309846" y="2934208"/>
            <a:ext cx="21473954" cy="584775"/>
          </a:xfrm>
          <a:prstGeom prst="rect">
            <a:avLst/>
          </a:prstGeom>
          <a:noFill/>
        </p:spPr>
        <p:txBody>
          <a:bodyPr wrap="square">
            <a:spAutoFit/>
          </a:bodyPr>
          <a:lstStyle/>
          <a:p>
            <a:pPr algn="ctr" fontAlgn="base"/>
            <a:r>
              <a:rPr lang="sv-SE" sz="3200">
                <a:solidFill>
                  <a:schemeClr val="bg1"/>
                </a:solidFill>
                <a:latin typeface="Montserrat Light" pitchFamily="2" charset="77"/>
              </a:rPr>
              <a:t>För att vara aktiv försvarare som målvakt krävs teknik, spelförståelse, fysik och mentala förmågor.</a:t>
            </a:r>
          </a:p>
        </p:txBody>
      </p:sp>
      <p:cxnSp>
        <p:nvCxnSpPr>
          <p:cNvPr id="18" name="Rak 17">
            <a:extLst>
              <a:ext uri="{FF2B5EF4-FFF2-40B4-BE49-F238E27FC236}">
                <a16:creationId xmlns:a16="http://schemas.microsoft.com/office/drawing/2014/main" id="{3B95D73C-0EF8-82B8-F4CC-7D65758D5403}"/>
              </a:ext>
            </a:extLst>
          </p:cNvPr>
          <p:cNvCxnSpPr>
            <a:cxnSpLocks/>
          </p:cNvCxnSpPr>
          <p:nvPr/>
        </p:nvCxnSpPr>
        <p:spPr>
          <a:xfrm>
            <a:off x="1498600" y="8397916"/>
            <a:ext cx="839530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66CEEE74-6B5C-219E-ADF0-4FD46D2630A4}"/>
              </a:ext>
            </a:extLst>
          </p:cNvPr>
          <p:cNvCxnSpPr>
            <a:cxnSpLocks/>
          </p:cNvCxnSpPr>
          <p:nvPr/>
        </p:nvCxnSpPr>
        <p:spPr>
          <a:xfrm flipH="1">
            <a:off x="12106318" y="4872239"/>
            <a:ext cx="22661" cy="26754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6262B41D-FEE4-C751-9C46-3C03315551D6}"/>
              </a:ext>
            </a:extLst>
          </p:cNvPr>
          <p:cNvCxnSpPr>
            <a:cxnSpLocks/>
          </p:cNvCxnSpPr>
          <p:nvPr/>
        </p:nvCxnSpPr>
        <p:spPr>
          <a:xfrm>
            <a:off x="14240933" y="8397916"/>
            <a:ext cx="854286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89895643-22AC-AA11-BE87-B0C9B06F2A3B}"/>
              </a:ext>
            </a:extLst>
          </p:cNvPr>
          <p:cNvCxnSpPr>
            <a:cxnSpLocks/>
          </p:cNvCxnSpPr>
          <p:nvPr/>
        </p:nvCxnSpPr>
        <p:spPr>
          <a:xfrm>
            <a:off x="12130381" y="9054637"/>
            <a:ext cx="0" cy="31642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709135E9-F416-8178-A42A-296D2356977E}"/>
              </a:ext>
            </a:extLst>
          </p:cNvPr>
          <p:cNvCxnSpPr>
            <a:cxnSpLocks/>
          </p:cNvCxnSpPr>
          <p:nvPr/>
        </p:nvCxnSpPr>
        <p:spPr>
          <a:xfrm>
            <a:off x="-217236" y="181414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A1EB8EFB-FC98-ED94-B9BA-969BD3FA6DF4}"/>
              </a:ext>
            </a:extLst>
          </p:cNvPr>
          <p:cNvCxnSpPr>
            <a:cxnSpLocks/>
          </p:cNvCxnSpPr>
          <p:nvPr/>
        </p:nvCxnSpPr>
        <p:spPr>
          <a:xfrm>
            <a:off x="-264695" y="3745438"/>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A1398C72-DAE8-D05C-DF43-C11E72CEA2CD}"/>
              </a:ext>
            </a:extLst>
          </p:cNvPr>
          <p:cNvSpPr>
            <a:spLocks noGrp="1"/>
          </p:cNvSpPr>
          <p:nvPr>
            <p:ph type="sldNum" sz="quarter" idx="12"/>
          </p:nvPr>
        </p:nvSpPr>
        <p:spPr/>
        <p:txBody>
          <a:bodyPr/>
          <a:lstStyle/>
          <a:p>
            <a:fld id="{5F919A4E-C2E9-6148-8511-58460454BFB7}" type="slidenum">
              <a:rPr lang="sv-SE" smtClean="0"/>
              <a:t>38</a:t>
            </a:fld>
            <a:endParaRPr lang="sv-SE"/>
          </a:p>
        </p:txBody>
      </p:sp>
      <p:sp>
        <p:nvSpPr>
          <p:cNvPr id="4" name="textruta 3">
            <a:extLst>
              <a:ext uri="{FF2B5EF4-FFF2-40B4-BE49-F238E27FC236}">
                <a16:creationId xmlns:a16="http://schemas.microsoft.com/office/drawing/2014/main" id="{D97DBFF6-5B25-BC25-2D30-91F0ED43EFC4}"/>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523879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med rundade hörn 11">
            <a:extLst>
              <a:ext uri="{FF2B5EF4-FFF2-40B4-BE49-F238E27FC236}">
                <a16:creationId xmlns:a16="http://schemas.microsoft.com/office/drawing/2014/main" id="{0171177D-ECED-78B2-67C8-D37569083E80}"/>
              </a:ext>
            </a:extLst>
          </p:cNvPr>
          <p:cNvSpPr/>
          <p:nvPr/>
        </p:nvSpPr>
        <p:spPr>
          <a:xfrm>
            <a:off x="2099987" y="8477789"/>
            <a:ext cx="9160817"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Spelförståelse</a:t>
            </a:r>
          </a:p>
          <a:p>
            <a:endParaRPr lang="sv-SE" sz="2800" b="1">
              <a:solidFill>
                <a:srgbClr val="F5EF88"/>
              </a:solidFill>
              <a:latin typeface="Montserrat SemiBold" pitchFamily="2" charset="77"/>
            </a:endParaRPr>
          </a:p>
          <a:p>
            <a:r>
              <a:rPr lang="sv-SE" sz="2800">
                <a:solidFill>
                  <a:schemeClr val="bg1"/>
                </a:solidFill>
                <a:latin typeface="Montserrat Light" pitchFamily="2" charset="77"/>
              </a:rPr>
              <a:t>Bra knäposition för att kunna följa bollen i defensiv zon. För kunna blockera ett skott (få skottet på sig) eller rädda (göra räddningar med ben eller arm). Läs också av vart du tror at du ser bäst. </a:t>
            </a:r>
          </a:p>
        </p:txBody>
      </p:sp>
      <p:sp>
        <p:nvSpPr>
          <p:cNvPr id="5" name="Rektangel med rundade hörn 11">
            <a:extLst>
              <a:ext uri="{FF2B5EF4-FFF2-40B4-BE49-F238E27FC236}">
                <a16:creationId xmlns:a16="http://schemas.microsoft.com/office/drawing/2014/main" id="{5D1D88A5-CC57-EEAE-F9CB-BBE5A04382EE}"/>
              </a:ext>
            </a:extLst>
          </p:cNvPr>
          <p:cNvSpPr/>
          <p:nvPr/>
        </p:nvSpPr>
        <p:spPr>
          <a:xfrm>
            <a:off x="2099987" y="4235341"/>
            <a:ext cx="9911480"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Tekniskt</a:t>
            </a:r>
          </a:p>
          <a:p>
            <a:endParaRPr lang="sv-SE" sz="2800" b="1">
              <a:solidFill>
                <a:schemeClr val="bg1"/>
              </a:solidFill>
              <a:latin typeface="Montserrat SemiBold" pitchFamily="2" charset="77"/>
            </a:endParaRPr>
          </a:p>
          <a:p>
            <a:r>
              <a:rPr lang="sv-SE" sz="2800">
                <a:solidFill>
                  <a:schemeClr val="bg1"/>
                </a:solidFill>
                <a:latin typeface="Montserrat Light" pitchFamily="2" charset="77"/>
              </a:rPr>
              <a:t>Viktigaste är att se bollbanan, antingen tittar man under eller vid sidan av spelarna framför. Ditt tekniska utförande av att dessutom sitta så rätt som möjligt påverkar motståndarnas målfarlighet. </a:t>
            </a:r>
          </a:p>
        </p:txBody>
      </p:sp>
      <p:sp>
        <p:nvSpPr>
          <p:cNvPr id="6" name="Rektangel med rundade hörn 5">
            <a:extLst>
              <a:ext uri="{FF2B5EF4-FFF2-40B4-BE49-F238E27FC236}">
                <a16:creationId xmlns:a16="http://schemas.microsoft.com/office/drawing/2014/main" id="{C61EF0F2-5A85-A5F9-E4EB-6237D724A0FE}"/>
              </a:ext>
            </a:extLst>
          </p:cNvPr>
          <p:cNvSpPr/>
          <p:nvPr/>
        </p:nvSpPr>
        <p:spPr>
          <a:xfrm>
            <a:off x="12909752" y="4262352"/>
            <a:ext cx="10129153"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Fysiskt</a:t>
            </a:r>
          </a:p>
          <a:p>
            <a:endParaRPr lang="sv-SE" sz="2800">
              <a:solidFill>
                <a:schemeClr val="bg1"/>
              </a:solidFill>
              <a:latin typeface="Montserrat Light" pitchFamily="2" charset="77"/>
            </a:endParaRPr>
          </a:p>
          <a:p>
            <a:r>
              <a:rPr lang="sv-SE" sz="2800">
                <a:solidFill>
                  <a:schemeClr val="bg1"/>
                </a:solidFill>
                <a:latin typeface="Montserrat Light" pitchFamily="2" charset="77"/>
              </a:rPr>
              <a:t>Att inte vara rädd att gå in i närkamp mot en motståndare. Att ska äga sitt målvaktsområde är bidragande faktor i att vinna returtagningen och trafikhanteringen. Modet i närkampsspel kan vara en nyckel. </a:t>
            </a:r>
          </a:p>
        </p:txBody>
      </p:sp>
      <p:sp>
        <p:nvSpPr>
          <p:cNvPr id="7" name="Rektangel med rundade hörn 11">
            <a:extLst>
              <a:ext uri="{FF2B5EF4-FFF2-40B4-BE49-F238E27FC236}">
                <a16:creationId xmlns:a16="http://schemas.microsoft.com/office/drawing/2014/main" id="{6F96B4E9-3CEB-60E1-FAF2-CEA68DF0FE1D}"/>
              </a:ext>
            </a:extLst>
          </p:cNvPr>
          <p:cNvSpPr/>
          <p:nvPr/>
        </p:nvSpPr>
        <p:spPr>
          <a:xfrm>
            <a:off x="12931234" y="8456514"/>
            <a:ext cx="9573162"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a:solidFill>
                  <a:srgbClr val="F5EF88"/>
                </a:solidFill>
                <a:latin typeface="Montserrat SemiBold" pitchFamily="2" charset="77"/>
              </a:rPr>
              <a:t>Mentalt</a:t>
            </a:r>
          </a:p>
          <a:p>
            <a:endParaRPr lang="sv-SE" sz="2800">
              <a:solidFill>
                <a:schemeClr val="bg1"/>
              </a:solidFill>
              <a:latin typeface="Montserrat Light" pitchFamily="2" charset="77"/>
            </a:endParaRPr>
          </a:p>
          <a:p>
            <a:r>
              <a:rPr lang="sv-SE" sz="2800">
                <a:solidFill>
                  <a:schemeClr val="bg1"/>
                </a:solidFill>
                <a:latin typeface="Montserrat Light" pitchFamily="2" charset="77"/>
              </a:rPr>
              <a:t>Stolthet i att rädda motståndares skott, dessutom offervilja och aggressivitet att med alla tillåtna medel stoppa motståndare att göra mål. </a:t>
            </a:r>
          </a:p>
        </p:txBody>
      </p:sp>
      <p:sp>
        <p:nvSpPr>
          <p:cNvPr id="8" name="Rektangel med rundade hörn 11">
            <a:extLst>
              <a:ext uri="{FF2B5EF4-FFF2-40B4-BE49-F238E27FC236}">
                <a16:creationId xmlns:a16="http://schemas.microsoft.com/office/drawing/2014/main" id="{D0C9D6FD-F00E-0663-8DEE-DDE71BC12F5D}"/>
              </a:ext>
            </a:extLst>
          </p:cNvPr>
          <p:cNvSpPr/>
          <p:nvPr/>
        </p:nvSpPr>
        <p:spPr>
          <a:xfrm>
            <a:off x="9827193" y="6466251"/>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701" b="1">
                <a:solidFill>
                  <a:schemeClr val="bg1"/>
                </a:solidFill>
                <a:latin typeface="Montserrat SemiBold" pitchFamily="2" charset="77"/>
              </a:rPr>
              <a:t>TRAFIKHANTERING</a:t>
            </a:r>
          </a:p>
        </p:txBody>
      </p:sp>
      <p:sp>
        <p:nvSpPr>
          <p:cNvPr id="16" name="textruta 15">
            <a:extLst>
              <a:ext uri="{FF2B5EF4-FFF2-40B4-BE49-F238E27FC236}">
                <a16:creationId xmlns:a16="http://schemas.microsoft.com/office/drawing/2014/main" id="{87CE734D-10A9-7D59-01B3-0199F8F3922B}"/>
              </a:ext>
            </a:extLst>
          </p:cNvPr>
          <p:cNvSpPr txBox="1"/>
          <p:nvPr/>
        </p:nvSpPr>
        <p:spPr>
          <a:xfrm>
            <a:off x="3426539" y="578092"/>
            <a:ext cx="17169855" cy="2200602"/>
          </a:xfrm>
          <a:prstGeom prst="rect">
            <a:avLst/>
          </a:prstGeom>
          <a:noFill/>
          <a:ln w="12700">
            <a:noFill/>
          </a:ln>
        </p:spPr>
        <p:txBody>
          <a:bodyPr wrap="square" rtlCol="0">
            <a:spAutoFit/>
          </a:bodyPr>
          <a:lstStyle/>
          <a:p>
            <a:pPr algn="ctr" fontAlgn="base"/>
            <a:r>
              <a:rPr lang="sv-SE" sz="8500">
                <a:solidFill>
                  <a:schemeClr val="bg1"/>
                </a:solidFill>
                <a:latin typeface="Mongoose Regular" panose="02000000000000000000" pitchFamily="2" charset="77"/>
              </a:rPr>
              <a:t>8. TRAFIKHANTERING</a:t>
            </a:r>
          </a:p>
          <a:p>
            <a:pPr rtl="0"/>
            <a:r>
              <a:rPr lang="sv-SE" sz="2000">
                <a:effectLst/>
                <a:latin typeface="-apple-system"/>
              </a:rPr>
              <a:t>[11:26] Niklas Nordén (SIBF)</a:t>
            </a:r>
          </a:p>
          <a:p>
            <a:pPr algn="ctr" rtl="0"/>
            <a:r>
              <a:rPr lang="sv-SE" sz="3200" b="1">
                <a:solidFill>
                  <a:srgbClr val="F5EF88"/>
                </a:solidFill>
                <a:latin typeface="Montserrat SemiBold" pitchFamily="2" charset="77"/>
              </a:rPr>
              <a:t>Trafikhantering= få koll på motståndarhot samt ta hjälp av egna utespelare.</a:t>
            </a:r>
          </a:p>
        </p:txBody>
      </p:sp>
      <p:sp>
        <p:nvSpPr>
          <p:cNvPr id="17" name="textruta 16">
            <a:extLst>
              <a:ext uri="{FF2B5EF4-FFF2-40B4-BE49-F238E27FC236}">
                <a16:creationId xmlns:a16="http://schemas.microsoft.com/office/drawing/2014/main" id="{AC13B56D-DD64-A6BF-69F0-86C6B45109E5}"/>
              </a:ext>
            </a:extLst>
          </p:cNvPr>
          <p:cNvSpPr txBox="1"/>
          <p:nvPr/>
        </p:nvSpPr>
        <p:spPr>
          <a:xfrm>
            <a:off x="1470462" y="2808715"/>
            <a:ext cx="21523119" cy="1077218"/>
          </a:xfrm>
          <a:prstGeom prst="rect">
            <a:avLst/>
          </a:prstGeom>
          <a:noFill/>
        </p:spPr>
        <p:txBody>
          <a:bodyPr wrap="square">
            <a:spAutoFit/>
          </a:bodyPr>
          <a:lstStyle/>
          <a:p>
            <a:pPr algn="ctr" fontAlgn="base"/>
            <a:r>
              <a:rPr lang="sv-SE" sz="3200">
                <a:solidFill>
                  <a:schemeClr val="bg1"/>
                </a:solidFill>
                <a:latin typeface="Montserrat" pitchFamily="2" charset="77"/>
              </a:rPr>
              <a:t>För att kunna läsa av och förflytta sig krävs tekniska och fysiologiska egenskaper men även spelförståelsemässig och mental kompetens.</a:t>
            </a:r>
          </a:p>
        </p:txBody>
      </p:sp>
      <p:cxnSp>
        <p:nvCxnSpPr>
          <p:cNvPr id="18" name="Rak 17">
            <a:extLst>
              <a:ext uri="{FF2B5EF4-FFF2-40B4-BE49-F238E27FC236}">
                <a16:creationId xmlns:a16="http://schemas.microsoft.com/office/drawing/2014/main" id="{3B95D73C-0EF8-82B8-F4CC-7D65758D5403}"/>
              </a:ext>
            </a:extLst>
          </p:cNvPr>
          <p:cNvCxnSpPr>
            <a:cxnSpLocks/>
          </p:cNvCxnSpPr>
          <p:nvPr/>
        </p:nvCxnSpPr>
        <p:spPr>
          <a:xfrm>
            <a:off x="2344167" y="7874676"/>
            <a:ext cx="758188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66CEEE74-6B5C-219E-ADF0-4FD46D2630A4}"/>
              </a:ext>
            </a:extLst>
          </p:cNvPr>
          <p:cNvCxnSpPr>
            <a:cxnSpLocks/>
          </p:cNvCxnSpPr>
          <p:nvPr/>
        </p:nvCxnSpPr>
        <p:spPr>
          <a:xfrm flipH="1">
            <a:off x="12106318" y="4628399"/>
            <a:ext cx="22661" cy="26754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6262B41D-FEE4-C751-9C46-3C03315551D6}"/>
              </a:ext>
            </a:extLst>
          </p:cNvPr>
          <p:cNvCxnSpPr>
            <a:cxnSpLocks/>
          </p:cNvCxnSpPr>
          <p:nvPr/>
        </p:nvCxnSpPr>
        <p:spPr>
          <a:xfrm>
            <a:off x="14252074" y="7874676"/>
            <a:ext cx="825232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89895643-22AC-AA11-BE87-B0C9B06F2A3B}"/>
              </a:ext>
            </a:extLst>
          </p:cNvPr>
          <p:cNvCxnSpPr>
            <a:cxnSpLocks/>
          </p:cNvCxnSpPr>
          <p:nvPr/>
        </p:nvCxnSpPr>
        <p:spPr>
          <a:xfrm>
            <a:off x="12130381" y="8302797"/>
            <a:ext cx="0" cy="31642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709135E9-F416-8178-A42A-296D2356977E}"/>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A1EB8EFB-FC98-ED94-B9BA-969BD3FA6DF4}"/>
              </a:ext>
            </a:extLst>
          </p:cNvPr>
          <p:cNvCxnSpPr>
            <a:cxnSpLocks/>
          </p:cNvCxnSpPr>
          <p:nvPr/>
        </p:nvCxnSpPr>
        <p:spPr>
          <a:xfrm>
            <a:off x="-264695" y="3899961"/>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A032A068-712E-4338-71D7-924953A0A9D2}"/>
              </a:ext>
            </a:extLst>
          </p:cNvPr>
          <p:cNvSpPr>
            <a:spLocks noGrp="1"/>
          </p:cNvSpPr>
          <p:nvPr>
            <p:ph type="sldNum" sz="quarter" idx="12"/>
          </p:nvPr>
        </p:nvSpPr>
        <p:spPr/>
        <p:txBody>
          <a:bodyPr/>
          <a:lstStyle/>
          <a:p>
            <a:fld id="{5F919A4E-C2E9-6148-8511-58460454BFB7}" type="slidenum">
              <a:rPr lang="sv-SE" smtClean="0"/>
              <a:t>39</a:t>
            </a:fld>
            <a:endParaRPr lang="sv-SE"/>
          </a:p>
        </p:txBody>
      </p:sp>
      <p:sp>
        <p:nvSpPr>
          <p:cNvPr id="4" name="textruta 3">
            <a:extLst>
              <a:ext uri="{FF2B5EF4-FFF2-40B4-BE49-F238E27FC236}">
                <a16:creationId xmlns:a16="http://schemas.microsoft.com/office/drawing/2014/main" id="{A913327B-E08C-2F11-650B-F892256CB321}"/>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709406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71A8D7-70B9-6D55-7A18-626CF524A8ED}"/>
              </a:ext>
            </a:extLst>
          </p:cNvPr>
          <p:cNvSpPr>
            <a:spLocks noGrp="1"/>
          </p:cNvSpPr>
          <p:nvPr>
            <p:ph type="title"/>
          </p:nvPr>
        </p:nvSpPr>
        <p:spPr>
          <a:xfrm>
            <a:off x="1676291" y="1256990"/>
            <a:ext cx="21029831" cy="2650953"/>
          </a:xfrm>
        </p:spPr>
        <p:txBody>
          <a:bodyPr>
            <a:normAutofit/>
          </a:bodyPr>
          <a:lstStyle/>
          <a:p>
            <a:r>
              <a:rPr lang="sv-SE" sz="9000">
                <a:solidFill>
                  <a:srgbClr val="F5EF88"/>
                </a:solidFill>
                <a:latin typeface="Mongoose Regular" panose="02000000000000000000" pitchFamily="2" charset="77"/>
              </a:rPr>
              <a:t>BAKGRUND</a:t>
            </a:r>
          </a:p>
        </p:txBody>
      </p:sp>
      <p:sp>
        <p:nvSpPr>
          <p:cNvPr id="3" name="Platshållare för innehåll 2">
            <a:extLst>
              <a:ext uri="{FF2B5EF4-FFF2-40B4-BE49-F238E27FC236}">
                <a16:creationId xmlns:a16="http://schemas.microsoft.com/office/drawing/2014/main" id="{C8F491DC-6673-FD82-603C-5C73EC68EC54}"/>
              </a:ext>
            </a:extLst>
          </p:cNvPr>
          <p:cNvSpPr>
            <a:spLocks noGrp="1"/>
          </p:cNvSpPr>
          <p:nvPr>
            <p:ph sz="half" idx="1"/>
          </p:nvPr>
        </p:nvSpPr>
        <p:spPr>
          <a:xfrm>
            <a:off x="1676289" y="3610739"/>
            <a:ext cx="12082357" cy="8702111"/>
          </a:xfrm>
        </p:spPr>
        <p:txBody>
          <a:bodyPr vert="horz" lIns="91440" tIns="45720" rIns="91440" bIns="45720" rtlCol="0" anchor="t">
            <a:normAutofit/>
          </a:bodyPr>
          <a:lstStyle/>
          <a:p>
            <a:pPr marL="0" indent="0">
              <a:buNone/>
            </a:pPr>
            <a:r>
              <a:rPr lang="sv-SE" sz="3200">
                <a:solidFill>
                  <a:schemeClr val="bg1"/>
                </a:solidFill>
                <a:latin typeface="Montserrat Light"/>
              </a:rPr>
              <a:t>Vi vill skapa en glädjerik, utvecklande och aktiv innebandy för alla. Där spelaren får stimulans oavsett ambitionsnivå. Spelarutvecklingsplanen är tänkt att hjälpa föreningar och lag att uppnå det.</a:t>
            </a:r>
          </a:p>
          <a:p>
            <a:pPr marL="456565" indent="-456565"/>
            <a:endParaRPr lang="sv-SE" sz="3200">
              <a:solidFill>
                <a:schemeClr val="bg1"/>
              </a:solidFill>
            </a:endParaRPr>
          </a:p>
          <a:p>
            <a:pPr marL="0" indent="0">
              <a:buNone/>
            </a:pPr>
            <a:r>
              <a:rPr lang="sv-SE" sz="3200" b="1">
                <a:solidFill>
                  <a:schemeClr val="bg1"/>
                </a:solidFill>
                <a:latin typeface="Montserrat SemiBold"/>
              </a:rPr>
              <a:t>För att kunna arbeta med spelarutveckling på ett optimalt sätt behövs framförallt dessa förutsättningar kopplat till utvecklingsmiljöer</a:t>
            </a:r>
          </a:p>
          <a:p>
            <a:pPr marL="0" indent="0">
              <a:buNone/>
            </a:pPr>
            <a:endParaRPr lang="sv-SE" sz="3200" b="1">
              <a:solidFill>
                <a:schemeClr val="bg1"/>
              </a:solidFill>
              <a:latin typeface="Montserrat SemiBold"/>
            </a:endParaRPr>
          </a:p>
          <a:p>
            <a:pPr marL="490855" indent="-490855">
              <a:buFont typeface="+mj-lt"/>
              <a:buAutoNum type="arabicPeriod"/>
            </a:pPr>
            <a:r>
              <a:rPr lang="sv-SE" sz="3200">
                <a:solidFill>
                  <a:schemeClr val="bg1"/>
                </a:solidFill>
                <a:latin typeface="Montserrat Light"/>
              </a:rPr>
              <a:t>Tillgång till spelytor</a:t>
            </a:r>
          </a:p>
          <a:p>
            <a:pPr marL="490855" indent="-490855">
              <a:buFont typeface="+mj-lt"/>
              <a:buAutoNum type="arabicPeriod"/>
            </a:pPr>
            <a:r>
              <a:rPr lang="sv-SE" sz="3200">
                <a:solidFill>
                  <a:schemeClr val="bg1"/>
                </a:solidFill>
                <a:latin typeface="Montserrat Light"/>
              </a:rPr>
              <a:t>Ledares idrottsliga och pedagogiska kompetens</a:t>
            </a:r>
          </a:p>
          <a:p>
            <a:pPr marL="490855" indent="-490855">
              <a:buFont typeface="+mj-lt"/>
              <a:buAutoNum type="arabicPeriod"/>
            </a:pPr>
            <a:r>
              <a:rPr lang="sv-SE" sz="3200">
                <a:solidFill>
                  <a:schemeClr val="bg1"/>
                </a:solidFill>
                <a:latin typeface="Montserrat Light"/>
              </a:rPr>
              <a:t>”Röd tråd”</a:t>
            </a:r>
            <a:endParaRPr lang="sv-SE" sz="3200">
              <a:solidFill>
                <a:schemeClr val="accent4"/>
              </a:solidFill>
              <a:latin typeface="Montserrat Light"/>
            </a:endParaRPr>
          </a:p>
          <a:p>
            <a:pPr marL="456565" indent="-456565"/>
            <a:endParaRPr lang="sv-SE" sz="3200">
              <a:solidFill>
                <a:schemeClr val="bg1"/>
              </a:solidFill>
            </a:endParaRPr>
          </a:p>
        </p:txBody>
      </p:sp>
      <p:pic>
        <p:nvPicPr>
          <p:cNvPr id="4" name="Bildobjekt 3">
            <a:extLst>
              <a:ext uri="{FF2B5EF4-FFF2-40B4-BE49-F238E27FC236}">
                <a16:creationId xmlns:a16="http://schemas.microsoft.com/office/drawing/2014/main" id="{1D220FE9-5FD1-52BA-AB1C-393CCA7261F6}"/>
              </a:ext>
            </a:extLst>
          </p:cNvPr>
          <p:cNvPicPr>
            <a:picLocks noChangeAspect="1"/>
          </p:cNvPicPr>
          <p:nvPr/>
        </p:nvPicPr>
        <p:blipFill>
          <a:blip r:embed="rId4"/>
          <a:stretch>
            <a:fillRect/>
          </a:stretch>
        </p:blipFill>
        <p:spPr>
          <a:xfrm flipV="1">
            <a:off x="1" y="13245684"/>
            <a:ext cx="24395113" cy="469871"/>
          </a:xfrm>
          <a:prstGeom prst="rect">
            <a:avLst/>
          </a:prstGeom>
        </p:spPr>
      </p:pic>
      <p:pic>
        <p:nvPicPr>
          <p:cNvPr id="9" name="Platshållare för innehåll 8" descr="En bild som visar innebandy, person, klädsel, sportutrustning&#10;&#10;Automatiskt genererad beskrivning">
            <a:extLst>
              <a:ext uri="{FF2B5EF4-FFF2-40B4-BE49-F238E27FC236}">
                <a16:creationId xmlns:a16="http://schemas.microsoft.com/office/drawing/2014/main" id="{1FE0C9FB-0BDD-1842-DCAA-1AD20731AEF0}"/>
              </a:ext>
            </a:extLst>
          </p:cNvPr>
          <p:cNvPicPr>
            <a:picLocks noGrp="1" noChangeAspect="1"/>
          </p:cNvPicPr>
          <p:nvPr>
            <p:ph sz="half" idx="2"/>
          </p:nvPr>
        </p:nvPicPr>
        <p:blipFill rotWithShape="1">
          <a:blip r:embed="rId5"/>
          <a:srcRect l="24064" t="170" r="23470" b="-240"/>
          <a:stretch/>
        </p:blipFill>
        <p:spPr>
          <a:xfrm>
            <a:off x="14027596" y="-2"/>
            <a:ext cx="10416772" cy="13245685"/>
          </a:xfrm>
        </p:spPr>
      </p:pic>
      <p:sp>
        <p:nvSpPr>
          <p:cNvPr id="5" name="textruta 4">
            <a:extLst>
              <a:ext uri="{FF2B5EF4-FFF2-40B4-BE49-F238E27FC236}">
                <a16:creationId xmlns:a16="http://schemas.microsoft.com/office/drawing/2014/main" id="{C9D8A9D5-7B3B-3261-9081-44DE00A874E6}"/>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0605989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11F3D4F-FAB6-1FCF-A6B7-778B7A2BCCC6}"/>
              </a:ext>
            </a:extLst>
          </p:cNvPr>
          <p:cNvSpPr>
            <a:spLocks noGrp="1"/>
          </p:cNvSpPr>
          <p:nvPr>
            <p:ph type="title" idx="4294967295"/>
          </p:nvPr>
        </p:nvSpPr>
        <p:spPr>
          <a:xfrm>
            <a:off x="1675606" y="4694238"/>
            <a:ext cx="21029613" cy="2651125"/>
          </a:xfrm>
        </p:spPr>
        <p:txBody>
          <a:bodyPr>
            <a:normAutofit/>
          </a:bodyPr>
          <a:lstStyle/>
          <a:p>
            <a:pPr algn="ctr"/>
            <a:r>
              <a:rPr lang="sv-SE" sz="15999">
                <a:solidFill>
                  <a:srgbClr val="F5EF88"/>
                </a:solidFill>
                <a:latin typeface="Mongoose Regular" panose="02000000000000000000" pitchFamily="2" charset="77"/>
              </a:rPr>
              <a:t>SPELSYSTEM</a:t>
            </a:r>
          </a:p>
        </p:txBody>
      </p:sp>
      <p:sp>
        <p:nvSpPr>
          <p:cNvPr id="2" name="textruta 1">
            <a:extLst>
              <a:ext uri="{FF2B5EF4-FFF2-40B4-BE49-F238E27FC236}">
                <a16:creationId xmlns:a16="http://schemas.microsoft.com/office/drawing/2014/main" id="{2413767D-1784-CAEA-F70B-0D947AFDBC99}"/>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7929301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1824CAD6-3EEE-A116-7355-3068C7174301}"/>
              </a:ext>
            </a:extLst>
          </p:cNvPr>
          <p:cNvSpPr txBox="1"/>
          <p:nvPr/>
        </p:nvSpPr>
        <p:spPr>
          <a:xfrm>
            <a:off x="4347068" y="2830968"/>
            <a:ext cx="15642187" cy="1938992"/>
          </a:xfrm>
          <a:prstGeom prst="rect">
            <a:avLst/>
          </a:prstGeom>
          <a:noFill/>
          <a:ln w="12700">
            <a:noFill/>
          </a:ln>
        </p:spPr>
        <p:txBody>
          <a:bodyPr wrap="square" rtlCol="0">
            <a:spAutoFit/>
          </a:bodyPr>
          <a:lstStyle/>
          <a:p>
            <a:pPr algn="ctr" fontAlgn="base"/>
            <a:r>
              <a:rPr lang="sv-SE" sz="8800">
                <a:solidFill>
                  <a:schemeClr val="bg1"/>
                </a:solidFill>
                <a:latin typeface="Mongoose Regular" panose="02000000000000000000" pitchFamily="2" charset="77"/>
              </a:rPr>
              <a:t>PRINCIPSTYRT SPELSYSTEM</a:t>
            </a:r>
            <a:endParaRPr lang="sv-SE" sz="8500">
              <a:solidFill>
                <a:schemeClr val="bg1"/>
              </a:solidFill>
              <a:latin typeface="Mongoose Regular" panose="02000000000000000000" pitchFamily="2" charset="77"/>
            </a:endParaRPr>
          </a:p>
          <a:p>
            <a:pPr algn="ctr" fontAlgn="base"/>
            <a:r>
              <a:rPr lang="sv-SE" sz="3200" b="1">
                <a:solidFill>
                  <a:srgbClr val="F5EF88"/>
                </a:solidFill>
                <a:latin typeface="Montserrat SemiBold" pitchFamily="2" charset="77"/>
              </a:rPr>
              <a:t>Spelet styrs av principer snarare än positioner</a:t>
            </a:r>
            <a:endParaRPr lang="sv-SE" sz="4000" b="1">
              <a:solidFill>
                <a:srgbClr val="F5EF88"/>
              </a:solidFill>
              <a:latin typeface="Montserrat SemiBold" pitchFamily="2" charset="77"/>
            </a:endParaRPr>
          </a:p>
        </p:txBody>
      </p:sp>
      <p:sp>
        <p:nvSpPr>
          <p:cNvPr id="6" name="textruta 5">
            <a:extLst>
              <a:ext uri="{FF2B5EF4-FFF2-40B4-BE49-F238E27FC236}">
                <a16:creationId xmlns:a16="http://schemas.microsoft.com/office/drawing/2014/main" id="{6B3B283D-608A-4AE1-80F5-73FDB207CE2D}"/>
              </a:ext>
            </a:extLst>
          </p:cNvPr>
          <p:cNvSpPr txBox="1"/>
          <p:nvPr/>
        </p:nvSpPr>
        <p:spPr>
          <a:xfrm>
            <a:off x="5225459" y="5269955"/>
            <a:ext cx="13968030" cy="3785652"/>
          </a:xfrm>
          <a:prstGeom prst="rect">
            <a:avLst/>
          </a:prstGeom>
          <a:noFill/>
        </p:spPr>
        <p:txBody>
          <a:bodyPr wrap="square" lIns="91440" tIns="45720" rIns="91440" bIns="45720" anchor="t">
            <a:spAutoFit/>
          </a:bodyPr>
          <a:lstStyle/>
          <a:p>
            <a:pPr algn="ctr" fontAlgn="base"/>
            <a:r>
              <a:rPr lang="sv-SE" sz="2400">
                <a:solidFill>
                  <a:schemeClr val="bg1"/>
                </a:solidFill>
                <a:latin typeface="Montserrat Light"/>
              </a:rPr>
              <a:t>Principerna kan kompletteras med grundpositionering, gärna med varierade positioner.</a:t>
            </a:r>
          </a:p>
          <a:p>
            <a:pPr algn="ctr" fontAlgn="base"/>
            <a:endParaRPr lang="sv-SE" sz="2400">
              <a:solidFill>
                <a:schemeClr val="bg1"/>
              </a:solidFill>
              <a:latin typeface="Montserrat Light" pitchFamily="2" charset="77"/>
            </a:endParaRPr>
          </a:p>
          <a:p>
            <a:pPr algn="ctr" fontAlgn="base"/>
            <a:r>
              <a:rPr lang="sv-SE" sz="2400">
                <a:solidFill>
                  <a:schemeClr val="bg1"/>
                </a:solidFill>
                <a:latin typeface="Montserrat Light" pitchFamily="2" charset="77"/>
              </a:rPr>
              <a:t>Att skapa en för tidig selektion om vilken position en spelare ska ha på planen hämmar ofta utvecklingen. Back, center eller forward är sällan de begrepp som bidrar till mångfaldiga spelartyper. Att använda sig av principer bidrar istället till fler positionsbyten, möjligheten till lättare utvärdering av spelaren samt enklare feedback gör så att spelaren enklare kan klara av inlärningsprocessen. </a:t>
            </a:r>
          </a:p>
          <a:p>
            <a:pPr algn="ctr" fontAlgn="base"/>
            <a:endParaRPr lang="sv-SE" sz="2400">
              <a:solidFill>
                <a:schemeClr val="bg1"/>
              </a:solidFill>
              <a:latin typeface="Montserrat Light" pitchFamily="2" charset="77"/>
            </a:endParaRPr>
          </a:p>
          <a:p>
            <a:pPr algn="ctr" fontAlgn="base"/>
            <a:r>
              <a:rPr lang="sv-SE" sz="2400">
                <a:solidFill>
                  <a:schemeClr val="bg1"/>
                </a:solidFill>
                <a:latin typeface="Montserrat Light" pitchFamily="2" charset="77"/>
              </a:rPr>
              <a:t>I nedan kapitel talar vi om enklare principer kopplat till spelet och spelaren istället för att fokusera på just positionen.  </a:t>
            </a:r>
          </a:p>
        </p:txBody>
      </p:sp>
      <p:sp>
        <p:nvSpPr>
          <p:cNvPr id="2" name="Platshållare för bildnummer 1">
            <a:extLst>
              <a:ext uri="{FF2B5EF4-FFF2-40B4-BE49-F238E27FC236}">
                <a16:creationId xmlns:a16="http://schemas.microsoft.com/office/drawing/2014/main" id="{2548216F-6CFC-BDA5-0CBD-9ED325FD2872}"/>
              </a:ext>
            </a:extLst>
          </p:cNvPr>
          <p:cNvSpPr>
            <a:spLocks noGrp="1"/>
          </p:cNvSpPr>
          <p:nvPr>
            <p:ph type="sldNum" sz="quarter" idx="12"/>
          </p:nvPr>
        </p:nvSpPr>
        <p:spPr/>
        <p:txBody>
          <a:bodyPr/>
          <a:lstStyle/>
          <a:p>
            <a:fld id="{5F919A4E-C2E9-6148-8511-58460454BFB7}" type="slidenum">
              <a:rPr lang="sv-SE" smtClean="0"/>
              <a:t>41</a:t>
            </a:fld>
            <a:endParaRPr lang="sv-SE"/>
          </a:p>
        </p:txBody>
      </p:sp>
      <p:sp>
        <p:nvSpPr>
          <p:cNvPr id="3" name="textruta 2">
            <a:extLst>
              <a:ext uri="{FF2B5EF4-FFF2-40B4-BE49-F238E27FC236}">
                <a16:creationId xmlns:a16="http://schemas.microsoft.com/office/drawing/2014/main" id="{6D6FBB74-AFDB-F8F7-96A8-B4E79880B94C}"/>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696392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a:extLst>
              <a:ext uri="{FF2B5EF4-FFF2-40B4-BE49-F238E27FC236}">
                <a16:creationId xmlns:a16="http://schemas.microsoft.com/office/drawing/2014/main" id="{8750FA98-4F37-43CC-A0C5-E421438336E8}"/>
              </a:ext>
            </a:extLst>
          </p:cNvPr>
          <p:cNvSpPr txBox="1"/>
          <p:nvPr/>
        </p:nvSpPr>
        <p:spPr>
          <a:xfrm>
            <a:off x="1719839" y="2447197"/>
            <a:ext cx="16087001" cy="6636881"/>
          </a:xfrm>
          <a:prstGeom prst="rect">
            <a:avLst/>
          </a:prstGeom>
          <a:noFill/>
          <a:ln w="12700">
            <a:noFill/>
          </a:ln>
        </p:spPr>
        <p:txBody>
          <a:bodyPr wrap="square">
            <a:spAutoFit/>
          </a:bodyPr>
          <a:lstStyle/>
          <a:p>
            <a:pPr marL="406400" indent="-406400">
              <a:lnSpc>
                <a:spcPct val="150000"/>
              </a:lnSpc>
              <a:buAutoNum type="arabicPeriod"/>
            </a:pPr>
            <a:r>
              <a:rPr lang="sv-SE" sz="2200">
                <a:solidFill>
                  <a:schemeClr val="bg1"/>
                </a:solidFill>
                <a:latin typeface="Montserrat Light" pitchFamily="2" charset="77"/>
              </a:rPr>
              <a:t>Press på bollhållaren = spelaren närmst bollen sätter press på motståndaren över hela planen.</a:t>
            </a:r>
          </a:p>
          <a:p>
            <a:pPr marL="406400" indent="-406400">
              <a:lnSpc>
                <a:spcPct val="150000"/>
              </a:lnSpc>
              <a:buAutoNum type="arabicPeriod"/>
            </a:pPr>
            <a:endParaRPr lang="sv-SE" sz="2200">
              <a:solidFill>
                <a:schemeClr val="bg1"/>
              </a:solidFill>
              <a:latin typeface="Montserrat Light" pitchFamily="2" charset="77"/>
            </a:endParaRPr>
          </a:p>
          <a:p>
            <a:pPr marL="406400" indent="-406400">
              <a:lnSpc>
                <a:spcPct val="150000"/>
              </a:lnSpc>
              <a:buAutoNum type="arabicPeriod"/>
            </a:pPr>
            <a:r>
              <a:rPr lang="sv-SE" sz="2200">
                <a:solidFill>
                  <a:schemeClr val="bg1"/>
                </a:solidFill>
                <a:latin typeface="Montserrat Light" pitchFamily="2" charset="77"/>
              </a:rPr>
              <a:t>Dubbla understöd = de två spelare närmst bakom ”presspelaren” täcker upp på varsin sida om denne för att kunna bryta passningar eller möta upp med ytterligare press om ”presspelaren” blir passerad (för då är man själv kanske närmsta spelare och ska således pressa enligt princip 1.</a:t>
            </a:r>
          </a:p>
          <a:p>
            <a:pPr marL="406400" indent="-406400">
              <a:lnSpc>
                <a:spcPct val="150000"/>
              </a:lnSpc>
              <a:buAutoNum type="arabicPeriod"/>
            </a:pPr>
            <a:endParaRPr lang="sv-SE" sz="2200">
              <a:solidFill>
                <a:schemeClr val="bg1"/>
              </a:solidFill>
              <a:latin typeface="Montserrat Light" pitchFamily="2" charset="77"/>
            </a:endParaRPr>
          </a:p>
          <a:p>
            <a:pPr marL="406400" indent="-406400">
              <a:lnSpc>
                <a:spcPct val="150000"/>
              </a:lnSpc>
              <a:buAutoNum type="arabicPeriod"/>
            </a:pPr>
            <a:r>
              <a:rPr lang="sv-SE" sz="2200">
                <a:solidFill>
                  <a:schemeClr val="bg1"/>
                </a:solidFill>
                <a:latin typeface="Montserrat Light" pitchFamily="2" charset="77"/>
              </a:rPr>
              <a:t>En spelare ”centralt bakom understöd” = den fjärde spelaren håller ihop laget för att minska ytor att spela mellan våra fyra spelare. Den kan också få funktionen av ”libero” om motståndarna lyckats passa en längre passning förbi våra högre spelare. Blir då ”liberon” närmst bollen pressar den bollhållare enligt princip 1.</a:t>
            </a:r>
          </a:p>
          <a:p>
            <a:pPr marL="406400" indent="-406400">
              <a:lnSpc>
                <a:spcPct val="150000"/>
              </a:lnSpc>
              <a:buAutoNum type="arabicPeriod"/>
            </a:pPr>
            <a:endParaRPr lang="sv-SE" sz="2200">
              <a:solidFill>
                <a:schemeClr val="bg1"/>
              </a:solidFill>
              <a:latin typeface="Montserrat Light" pitchFamily="2" charset="77"/>
            </a:endParaRPr>
          </a:p>
          <a:p>
            <a:pPr marL="406400" indent="-406400">
              <a:lnSpc>
                <a:spcPct val="150000"/>
              </a:lnSpc>
              <a:buAutoNum type="arabicPeriod"/>
            </a:pPr>
            <a:r>
              <a:rPr lang="sv-SE" sz="2200">
                <a:solidFill>
                  <a:schemeClr val="bg1"/>
                </a:solidFill>
                <a:latin typeface="Montserrat Light" pitchFamily="2" charset="77"/>
              </a:rPr>
              <a:t>En spelare ”centralt längst bak” = Vid spel 5-5, separera rollerna ”centralt bakom understöd” och ”libero-rollen” i princip 3. Lägg istället till en spelare centralt längst bak.						</a:t>
            </a:r>
          </a:p>
        </p:txBody>
      </p:sp>
      <p:sp>
        <p:nvSpPr>
          <p:cNvPr id="2" name="Rubrik 1">
            <a:extLst>
              <a:ext uri="{FF2B5EF4-FFF2-40B4-BE49-F238E27FC236}">
                <a16:creationId xmlns:a16="http://schemas.microsoft.com/office/drawing/2014/main" id="{EE93FA4F-BB6A-C995-08CA-80D5F55AABB8}"/>
              </a:ext>
            </a:extLst>
          </p:cNvPr>
          <p:cNvSpPr>
            <a:spLocks noGrp="1"/>
          </p:cNvSpPr>
          <p:nvPr>
            <p:ph type="title"/>
          </p:nvPr>
        </p:nvSpPr>
        <p:spPr>
          <a:xfrm>
            <a:off x="1700354" y="802602"/>
            <a:ext cx="21029831" cy="1496394"/>
          </a:xfrm>
        </p:spPr>
        <p:txBody>
          <a:bodyPr>
            <a:normAutofit/>
          </a:bodyPr>
          <a:lstStyle/>
          <a:p>
            <a:r>
              <a:rPr lang="sv-SE" sz="9000">
                <a:solidFill>
                  <a:srgbClr val="F5EF88"/>
                </a:solidFill>
                <a:latin typeface="Mongoose Regular" panose="02000000000000000000" pitchFamily="2" charset="77"/>
              </a:rPr>
              <a:t>FÖRSVARSPRINCIPER</a:t>
            </a:r>
          </a:p>
        </p:txBody>
      </p:sp>
      <p:sp>
        <p:nvSpPr>
          <p:cNvPr id="4" name="Platshållare för bildnummer 3">
            <a:extLst>
              <a:ext uri="{FF2B5EF4-FFF2-40B4-BE49-F238E27FC236}">
                <a16:creationId xmlns:a16="http://schemas.microsoft.com/office/drawing/2014/main" id="{9210CBD4-414E-EBA3-3C22-4E6AEF5EF73F}"/>
              </a:ext>
            </a:extLst>
          </p:cNvPr>
          <p:cNvSpPr>
            <a:spLocks noGrp="1"/>
          </p:cNvSpPr>
          <p:nvPr>
            <p:ph type="sldNum" sz="quarter" idx="12"/>
          </p:nvPr>
        </p:nvSpPr>
        <p:spPr/>
        <p:txBody>
          <a:bodyPr/>
          <a:lstStyle/>
          <a:p>
            <a:fld id="{5F919A4E-C2E9-6148-8511-58460454BFB7}" type="slidenum">
              <a:rPr lang="sv-SE" smtClean="0"/>
              <a:t>42</a:t>
            </a:fld>
            <a:endParaRPr lang="sv-SE"/>
          </a:p>
        </p:txBody>
      </p:sp>
      <p:sp>
        <p:nvSpPr>
          <p:cNvPr id="3" name="textruta 2">
            <a:extLst>
              <a:ext uri="{FF2B5EF4-FFF2-40B4-BE49-F238E27FC236}">
                <a16:creationId xmlns:a16="http://schemas.microsoft.com/office/drawing/2014/main" id="{FDB8B19C-D52C-1D70-A7CB-F1C2D8DED490}"/>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6625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a:extLst>
              <a:ext uri="{FF2B5EF4-FFF2-40B4-BE49-F238E27FC236}">
                <a16:creationId xmlns:a16="http://schemas.microsoft.com/office/drawing/2014/main" id="{8750FA98-4F37-43CC-A0C5-E421438336E8}"/>
              </a:ext>
            </a:extLst>
          </p:cNvPr>
          <p:cNvSpPr txBox="1"/>
          <p:nvPr/>
        </p:nvSpPr>
        <p:spPr>
          <a:xfrm>
            <a:off x="1707840" y="2447197"/>
            <a:ext cx="15451043" cy="6129050"/>
          </a:xfrm>
          <a:prstGeom prst="rect">
            <a:avLst/>
          </a:prstGeom>
          <a:noFill/>
          <a:ln w="12700">
            <a:noFill/>
          </a:ln>
        </p:spPr>
        <p:txBody>
          <a:bodyPr wrap="square">
            <a:spAutoFit/>
          </a:bodyPr>
          <a:lstStyle/>
          <a:p>
            <a:pPr marL="406400" indent="-406400">
              <a:lnSpc>
                <a:spcPct val="150000"/>
              </a:lnSpc>
              <a:buAutoNum type="arabicPeriod"/>
            </a:pPr>
            <a:r>
              <a:rPr lang="sv-SE" sz="2200">
                <a:solidFill>
                  <a:schemeClr val="bg1"/>
                </a:solidFill>
                <a:latin typeface="Montserrat Light" pitchFamily="2" charset="77"/>
              </a:rPr>
              <a:t>Hellre många anfall än långa anfall. Låt bollen ta så många genvägar som den kan fram till motståndarens mål. Finn ut om passningar, dribblingar eller utmaningar är bästa sättet att nå målet. </a:t>
            </a:r>
          </a:p>
          <a:p>
            <a:pPr marL="406400" indent="-406400">
              <a:lnSpc>
                <a:spcPct val="150000"/>
              </a:lnSpc>
              <a:buAutoNum type="arabicPeriod"/>
            </a:pPr>
            <a:endParaRPr lang="sv-SE" sz="2200">
              <a:solidFill>
                <a:schemeClr val="bg1"/>
              </a:solidFill>
              <a:latin typeface="Montserrat Light" pitchFamily="2" charset="77"/>
            </a:endParaRPr>
          </a:p>
          <a:p>
            <a:pPr marL="406400" indent="-406400">
              <a:lnSpc>
                <a:spcPct val="150000"/>
              </a:lnSpc>
              <a:buAutoNum type="arabicPeriod"/>
            </a:pPr>
            <a:r>
              <a:rPr lang="sv-SE" sz="2200">
                <a:solidFill>
                  <a:schemeClr val="bg1"/>
                </a:solidFill>
                <a:latin typeface="Montserrat Light" pitchFamily="2" charset="77"/>
              </a:rPr>
              <a:t>Ta bollen framåt framåt och inåt. Försök komma på insidan av din motståndares spelsystem för att skapa förflyttningar och svårigheter i markeringsspelet för motståndaren. </a:t>
            </a:r>
          </a:p>
          <a:p>
            <a:pPr marL="406400" indent="-406400">
              <a:lnSpc>
                <a:spcPct val="150000"/>
              </a:lnSpc>
              <a:buAutoNum type="arabicPeriod"/>
            </a:pPr>
            <a:endParaRPr lang="sv-SE" sz="2200">
              <a:solidFill>
                <a:schemeClr val="bg1"/>
              </a:solidFill>
              <a:latin typeface="Montserrat Light" pitchFamily="2" charset="77"/>
            </a:endParaRPr>
          </a:p>
          <a:p>
            <a:pPr marL="406400" indent="-406400">
              <a:lnSpc>
                <a:spcPct val="150000"/>
              </a:lnSpc>
              <a:buAutoNum type="arabicPeriod"/>
            </a:pPr>
            <a:r>
              <a:rPr lang="sv-SE" sz="2200">
                <a:solidFill>
                  <a:schemeClr val="bg1"/>
                </a:solidFill>
                <a:latin typeface="Montserrat Light" pitchFamily="2" charset="77"/>
              </a:rPr>
              <a:t>Skapa en rättvändhet hos bollförare emot motståndares mål och inåt planen = Daylight. Oavsett var på planen vi befinner oss så vill vi söka en positionering som innebär att kroppen alltid är rättvänd emot målvakt. </a:t>
            </a:r>
          </a:p>
          <a:p>
            <a:pPr marL="406400" indent="-406400">
              <a:lnSpc>
                <a:spcPct val="150000"/>
              </a:lnSpc>
              <a:buAutoNum type="arabicPeriod"/>
            </a:pPr>
            <a:endParaRPr lang="sv-SE" sz="2200">
              <a:solidFill>
                <a:schemeClr val="bg1"/>
              </a:solidFill>
              <a:latin typeface="Montserrat Light" pitchFamily="2" charset="77"/>
            </a:endParaRPr>
          </a:p>
          <a:p>
            <a:pPr marL="406400" indent="-406400">
              <a:lnSpc>
                <a:spcPct val="150000"/>
              </a:lnSpc>
              <a:buAutoNum type="arabicPeriod"/>
            </a:pPr>
            <a:r>
              <a:rPr lang="sv-SE" sz="2200">
                <a:solidFill>
                  <a:schemeClr val="bg1"/>
                </a:solidFill>
                <a:latin typeface="Montserrat Light" pitchFamily="2" charset="77"/>
              </a:rPr>
              <a:t>Avsluta direkt om möjligt. Försök ha så snabb release på bollen som möjligt. 						</a:t>
            </a:r>
          </a:p>
        </p:txBody>
      </p:sp>
      <p:sp>
        <p:nvSpPr>
          <p:cNvPr id="2" name="Rubrik 1">
            <a:extLst>
              <a:ext uri="{FF2B5EF4-FFF2-40B4-BE49-F238E27FC236}">
                <a16:creationId xmlns:a16="http://schemas.microsoft.com/office/drawing/2014/main" id="{EE93FA4F-BB6A-C995-08CA-80D5F55AABB8}"/>
              </a:ext>
            </a:extLst>
          </p:cNvPr>
          <p:cNvSpPr>
            <a:spLocks noGrp="1"/>
          </p:cNvSpPr>
          <p:nvPr>
            <p:ph type="title"/>
          </p:nvPr>
        </p:nvSpPr>
        <p:spPr>
          <a:xfrm>
            <a:off x="1700354" y="802602"/>
            <a:ext cx="21029831" cy="1496394"/>
          </a:xfrm>
        </p:spPr>
        <p:txBody>
          <a:bodyPr>
            <a:normAutofit/>
          </a:bodyPr>
          <a:lstStyle/>
          <a:p>
            <a:r>
              <a:rPr lang="sv-SE" sz="9000">
                <a:solidFill>
                  <a:srgbClr val="F5EF88"/>
                </a:solidFill>
                <a:latin typeface="Mongoose Regular" panose="02000000000000000000" pitchFamily="2" charset="77"/>
              </a:rPr>
              <a:t>ANFALLSPRINCIPER</a:t>
            </a:r>
          </a:p>
        </p:txBody>
      </p:sp>
      <p:sp>
        <p:nvSpPr>
          <p:cNvPr id="4" name="Platshållare för bildnummer 3">
            <a:extLst>
              <a:ext uri="{FF2B5EF4-FFF2-40B4-BE49-F238E27FC236}">
                <a16:creationId xmlns:a16="http://schemas.microsoft.com/office/drawing/2014/main" id="{9210CBD4-414E-EBA3-3C22-4E6AEF5EF73F}"/>
              </a:ext>
            </a:extLst>
          </p:cNvPr>
          <p:cNvSpPr>
            <a:spLocks noGrp="1"/>
          </p:cNvSpPr>
          <p:nvPr>
            <p:ph type="sldNum" sz="quarter" idx="12"/>
          </p:nvPr>
        </p:nvSpPr>
        <p:spPr/>
        <p:txBody>
          <a:bodyPr/>
          <a:lstStyle/>
          <a:p>
            <a:fld id="{5F919A4E-C2E9-6148-8511-58460454BFB7}" type="slidenum">
              <a:rPr lang="sv-SE" smtClean="0"/>
              <a:t>43</a:t>
            </a:fld>
            <a:endParaRPr lang="sv-SE"/>
          </a:p>
        </p:txBody>
      </p:sp>
      <p:sp>
        <p:nvSpPr>
          <p:cNvPr id="3" name="textruta 2">
            <a:extLst>
              <a:ext uri="{FF2B5EF4-FFF2-40B4-BE49-F238E27FC236}">
                <a16:creationId xmlns:a16="http://schemas.microsoft.com/office/drawing/2014/main" id="{97BBCAA7-501A-B1DB-18F6-767A46388DC5}"/>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047975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781C9805-8E67-E587-64F2-864A84B73D87}"/>
              </a:ext>
            </a:extLst>
          </p:cNvPr>
          <p:cNvSpPr txBox="1">
            <a:spLocks/>
          </p:cNvSpPr>
          <p:nvPr/>
        </p:nvSpPr>
        <p:spPr>
          <a:xfrm>
            <a:off x="1700354" y="802602"/>
            <a:ext cx="21029831" cy="1496394"/>
          </a:xfrm>
          <a:prstGeom prst="rect">
            <a:avLst/>
          </a:prstGeom>
        </p:spPr>
        <p:txBody>
          <a:bodyPr vert="horz" lIns="91440" tIns="45720" rIns="91440" bIns="45720" rtlCol="0" anchor="ctr">
            <a:normAutofit/>
          </a:bodyPr>
          <a:lstStyle>
            <a:lvl1pPr algn="l" defTabSz="1828686" rtl="0" eaLnBrk="1" latinLnBrk="0" hangingPunct="1">
              <a:lnSpc>
                <a:spcPct val="90000"/>
              </a:lnSpc>
              <a:spcBef>
                <a:spcPct val="0"/>
              </a:spcBef>
              <a:buNone/>
              <a:defRPr sz="8799" kern="1200">
                <a:solidFill>
                  <a:schemeClr val="tx1"/>
                </a:solidFill>
                <a:latin typeface="+mj-lt"/>
                <a:ea typeface="+mj-ea"/>
                <a:cs typeface="+mj-cs"/>
              </a:defRPr>
            </a:lvl1pPr>
          </a:lstStyle>
          <a:p>
            <a:r>
              <a:rPr lang="sv-SE" sz="9000">
                <a:solidFill>
                  <a:srgbClr val="F5EF88"/>
                </a:solidFill>
                <a:latin typeface="Mongoose Regular" panose="02000000000000000000" pitchFamily="2" charset="77"/>
              </a:rPr>
              <a:t>TRÄNA PÅ SPELSYSTEM</a:t>
            </a:r>
          </a:p>
        </p:txBody>
      </p:sp>
      <p:sp>
        <p:nvSpPr>
          <p:cNvPr id="2" name="Platshållare för bildnummer 1">
            <a:extLst>
              <a:ext uri="{FF2B5EF4-FFF2-40B4-BE49-F238E27FC236}">
                <a16:creationId xmlns:a16="http://schemas.microsoft.com/office/drawing/2014/main" id="{2C05103B-7020-9E45-4C9A-072602122D3E}"/>
              </a:ext>
            </a:extLst>
          </p:cNvPr>
          <p:cNvSpPr>
            <a:spLocks noGrp="1"/>
          </p:cNvSpPr>
          <p:nvPr>
            <p:ph type="sldNum" sz="quarter" idx="12"/>
          </p:nvPr>
        </p:nvSpPr>
        <p:spPr/>
        <p:txBody>
          <a:bodyPr/>
          <a:lstStyle/>
          <a:p>
            <a:fld id="{5F919A4E-C2E9-6148-8511-58460454BFB7}" type="slidenum">
              <a:rPr lang="sv-SE" smtClean="0"/>
              <a:t>44</a:t>
            </a:fld>
            <a:endParaRPr lang="sv-SE"/>
          </a:p>
        </p:txBody>
      </p:sp>
      <p:sp>
        <p:nvSpPr>
          <p:cNvPr id="3" name="textruta 2">
            <a:extLst>
              <a:ext uri="{FF2B5EF4-FFF2-40B4-BE49-F238E27FC236}">
                <a16:creationId xmlns:a16="http://schemas.microsoft.com/office/drawing/2014/main" id="{C5777439-870B-4775-752E-A5D4A0C861FB}"/>
              </a:ext>
            </a:extLst>
          </p:cNvPr>
          <p:cNvSpPr txBox="1"/>
          <p:nvPr/>
        </p:nvSpPr>
        <p:spPr>
          <a:xfrm>
            <a:off x="1719839" y="2447197"/>
            <a:ext cx="19998746" cy="6129050"/>
          </a:xfrm>
          <a:prstGeom prst="rect">
            <a:avLst/>
          </a:prstGeom>
          <a:noFill/>
          <a:ln w="12700">
            <a:noFill/>
          </a:ln>
        </p:spPr>
        <p:txBody>
          <a:bodyPr wrap="square">
            <a:spAutoFit/>
          </a:bodyPr>
          <a:lstStyle/>
          <a:p>
            <a:pPr>
              <a:lnSpc>
                <a:spcPct val="150000"/>
              </a:lnSpc>
            </a:pPr>
            <a:r>
              <a:rPr lang="sv-SE" sz="2200">
                <a:solidFill>
                  <a:schemeClr val="bg1"/>
                </a:solidFill>
                <a:latin typeface="Montserrat Light" pitchFamily="2" charset="77"/>
              </a:rPr>
              <a:t>Att träna på spelsystem grundar sig i individens kunskaper tillsammans med sina medspelare. Att bygga ett principstyrt spelsystem underlättar spelarutvecklingen samt utvecklar individens egna beslutsfattande utifrån hur de läser av olika situationer. Sträva därför efter att försöka få enkelhet till mer komplexa situationer för att tränas succesivt och stegvis. </a:t>
            </a:r>
          </a:p>
          <a:p>
            <a:pPr>
              <a:lnSpc>
                <a:spcPct val="150000"/>
              </a:lnSpc>
            </a:pPr>
            <a:endParaRPr lang="sv-SE" sz="2200">
              <a:solidFill>
                <a:schemeClr val="bg1"/>
              </a:solidFill>
              <a:latin typeface="Montserrat Light" pitchFamily="2" charset="77"/>
            </a:endParaRPr>
          </a:p>
          <a:p>
            <a:pPr>
              <a:lnSpc>
                <a:spcPct val="150000"/>
              </a:lnSpc>
            </a:pPr>
            <a:r>
              <a:rPr lang="sv-SE" sz="2200">
                <a:solidFill>
                  <a:schemeClr val="bg1"/>
                </a:solidFill>
                <a:latin typeface="Montserrat Light" pitchFamily="2" charset="77"/>
              </a:rPr>
              <a:t>På samtliga ungdomsnivåer eftersträvas i enkelhet att om vårt lag inte har bollen så vill vi ta tillbaka den och om vårt lag har bollen så vill vi så snabbt som möjligt ta den till motståndarens mål. Undvik att använda sifferkombinationer kring spelsystemet då spelarna oftast blir given en färdig mall för hur de ska röra sig på planen, dvs för mycket ”streck och pilar”. Det arbetssättet utvecklar oftast inte spelaren i samma utsträckning. </a:t>
            </a:r>
          </a:p>
          <a:p>
            <a:pPr>
              <a:lnSpc>
                <a:spcPct val="150000"/>
              </a:lnSpc>
            </a:pPr>
            <a:endParaRPr lang="sv-SE" sz="2200">
              <a:solidFill>
                <a:schemeClr val="bg1"/>
              </a:solidFill>
              <a:latin typeface="Montserrat Light" pitchFamily="2" charset="77"/>
            </a:endParaRPr>
          </a:p>
          <a:p>
            <a:pPr>
              <a:lnSpc>
                <a:spcPct val="150000"/>
              </a:lnSpc>
            </a:pPr>
            <a:r>
              <a:rPr lang="sv-SE" sz="2200">
                <a:solidFill>
                  <a:schemeClr val="bg1"/>
                </a:solidFill>
                <a:latin typeface="Montserrat Light" pitchFamily="2" charset="77"/>
              </a:rPr>
              <a:t>Bryt därför ofta ner spelet i sekvenser om 1vs1, 2vs2, 3vs3. för att lättare kunna ge återkopplingar till individer kring det principstyrda spelsystemet. Överför vidare detta till 5vs5 och 4vs4 för att skapa en helhet och symbios mellan de olika länkarna på plan som tillsammans uppfyller de principer som beslutats. 					</a:t>
            </a:r>
          </a:p>
        </p:txBody>
      </p:sp>
      <p:sp>
        <p:nvSpPr>
          <p:cNvPr id="4" name="textruta 3">
            <a:extLst>
              <a:ext uri="{FF2B5EF4-FFF2-40B4-BE49-F238E27FC236}">
                <a16:creationId xmlns:a16="http://schemas.microsoft.com/office/drawing/2014/main" id="{4CB1E62E-DF6E-A3BD-1196-570D87D8DF6E}"/>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0163723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11F3D4F-FAB6-1FCF-A6B7-778B7A2BCCC6}"/>
              </a:ext>
            </a:extLst>
          </p:cNvPr>
          <p:cNvSpPr>
            <a:spLocks noGrp="1"/>
          </p:cNvSpPr>
          <p:nvPr>
            <p:ph type="title" idx="4294967295"/>
          </p:nvPr>
        </p:nvSpPr>
        <p:spPr>
          <a:xfrm>
            <a:off x="1672276" y="4794250"/>
            <a:ext cx="21029613" cy="2649538"/>
          </a:xfrm>
        </p:spPr>
        <p:txBody>
          <a:bodyPr>
            <a:normAutofit fontScale="90000"/>
          </a:bodyPr>
          <a:lstStyle/>
          <a:p>
            <a:pPr algn="ctr"/>
            <a:r>
              <a:rPr lang="sv-SE" sz="15999">
                <a:solidFill>
                  <a:srgbClr val="F5EF88"/>
                </a:solidFill>
                <a:latin typeface="Mongoose Regular" panose="02000000000000000000" pitchFamily="2" charset="77"/>
              </a:rPr>
              <a:t>VERKSAMHETSPLANERING</a:t>
            </a:r>
          </a:p>
        </p:txBody>
      </p:sp>
      <p:sp>
        <p:nvSpPr>
          <p:cNvPr id="2" name="textruta 1">
            <a:extLst>
              <a:ext uri="{FF2B5EF4-FFF2-40B4-BE49-F238E27FC236}">
                <a16:creationId xmlns:a16="http://schemas.microsoft.com/office/drawing/2014/main" id="{E5798A29-A63F-A479-3C74-BF61224A0C8E}"/>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563336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2" name="Grupp 11">
            <a:extLst>
              <a:ext uri="{FF2B5EF4-FFF2-40B4-BE49-F238E27FC236}">
                <a16:creationId xmlns:a16="http://schemas.microsoft.com/office/drawing/2014/main" id="{5D77CF2F-2D7D-F2BC-25D2-8902EE33AC55}"/>
              </a:ext>
            </a:extLst>
          </p:cNvPr>
          <p:cNvGrpSpPr/>
          <p:nvPr/>
        </p:nvGrpSpPr>
        <p:grpSpPr>
          <a:xfrm>
            <a:off x="11600418" y="5412262"/>
            <a:ext cx="4956979" cy="2997994"/>
            <a:chOff x="11702018" y="5187427"/>
            <a:chExt cx="4956979" cy="2997994"/>
          </a:xfrm>
        </p:grpSpPr>
        <p:pic>
          <p:nvPicPr>
            <p:cNvPr id="9" name="Bildobjekt 8" descr="En bild som visar cirkel, skärmbild, Färggrann, mörker&#10;&#10;Automatiskt genererad beskrivning">
              <a:extLst>
                <a:ext uri="{FF2B5EF4-FFF2-40B4-BE49-F238E27FC236}">
                  <a16:creationId xmlns:a16="http://schemas.microsoft.com/office/drawing/2014/main" id="{6FE8A606-BC5B-DF34-89AF-1AF1102DC677}"/>
                </a:ext>
              </a:extLst>
            </p:cNvPr>
            <p:cNvPicPr>
              <a:picLocks noChangeAspect="1"/>
            </p:cNvPicPr>
            <p:nvPr/>
          </p:nvPicPr>
          <p:blipFill>
            <a:blip r:embed="rId4"/>
            <a:stretch>
              <a:fillRect/>
            </a:stretch>
          </p:blipFill>
          <p:spPr>
            <a:xfrm>
              <a:off x="12681510" y="5187427"/>
              <a:ext cx="2997994" cy="2997994"/>
            </a:xfrm>
            <a:prstGeom prst="rect">
              <a:avLst/>
            </a:prstGeom>
          </p:spPr>
        </p:pic>
        <p:sp>
          <p:nvSpPr>
            <p:cNvPr id="16" name="Rektangel med rundade hörn 11">
              <a:extLst>
                <a:ext uri="{FF2B5EF4-FFF2-40B4-BE49-F238E27FC236}">
                  <a16:creationId xmlns:a16="http://schemas.microsoft.com/office/drawing/2014/main" id="{C92E0C25-6506-49D6-9E72-07B91C9FE960}"/>
                </a:ext>
              </a:extLst>
            </p:cNvPr>
            <p:cNvSpPr/>
            <p:nvPr/>
          </p:nvSpPr>
          <p:spPr>
            <a:xfrm>
              <a:off x="11702018" y="5241356"/>
              <a:ext cx="4956979"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400" b="1">
                  <a:solidFill>
                    <a:schemeClr val="bg1"/>
                  </a:solidFill>
                  <a:latin typeface="Montserrat SemiBold" pitchFamily="2" charset="77"/>
                </a:rPr>
                <a:t>Tränarskap</a:t>
              </a:r>
            </a:p>
          </p:txBody>
        </p:sp>
      </p:grpSp>
      <p:grpSp>
        <p:nvGrpSpPr>
          <p:cNvPr id="13" name="Grupp 12">
            <a:extLst>
              <a:ext uri="{FF2B5EF4-FFF2-40B4-BE49-F238E27FC236}">
                <a16:creationId xmlns:a16="http://schemas.microsoft.com/office/drawing/2014/main" id="{9A5678C4-F126-544F-1F52-C59FE870B2A8}"/>
              </a:ext>
            </a:extLst>
          </p:cNvPr>
          <p:cNvGrpSpPr/>
          <p:nvPr/>
        </p:nvGrpSpPr>
        <p:grpSpPr>
          <a:xfrm>
            <a:off x="12661098" y="1563339"/>
            <a:ext cx="4956979" cy="2997994"/>
            <a:chOff x="12910323" y="882703"/>
            <a:chExt cx="4956979" cy="2997994"/>
          </a:xfrm>
        </p:grpSpPr>
        <p:pic>
          <p:nvPicPr>
            <p:cNvPr id="11" name="Bildobjekt 10" descr="En bild som visar cirkel, skärmbild, Färggrann, mörker&#10;&#10;Automatiskt genererad beskrivning">
              <a:extLst>
                <a:ext uri="{FF2B5EF4-FFF2-40B4-BE49-F238E27FC236}">
                  <a16:creationId xmlns:a16="http://schemas.microsoft.com/office/drawing/2014/main" id="{756195ED-EFBF-38C4-446F-557FB308305F}"/>
                </a:ext>
              </a:extLst>
            </p:cNvPr>
            <p:cNvPicPr>
              <a:picLocks noChangeAspect="1"/>
            </p:cNvPicPr>
            <p:nvPr/>
          </p:nvPicPr>
          <p:blipFill>
            <a:blip r:embed="rId4"/>
            <a:stretch>
              <a:fillRect/>
            </a:stretch>
          </p:blipFill>
          <p:spPr>
            <a:xfrm>
              <a:off x="13889815" y="882703"/>
              <a:ext cx="2997994" cy="2997994"/>
            </a:xfrm>
            <a:prstGeom prst="rect">
              <a:avLst/>
            </a:prstGeom>
          </p:spPr>
        </p:pic>
        <p:sp>
          <p:nvSpPr>
            <p:cNvPr id="17" name="Rektangel med rundade hörn 11">
              <a:extLst>
                <a:ext uri="{FF2B5EF4-FFF2-40B4-BE49-F238E27FC236}">
                  <a16:creationId xmlns:a16="http://schemas.microsoft.com/office/drawing/2014/main" id="{6A8A05D8-012A-414E-8FC7-B6939C66B593}"/>
                </a:ext>
              </a:extLst>
            </p:cNvPr>
            <p:cNvSpPr/>
            <p:nvPr/>
          </p:nvSpPr>
          <p:spPr>
            <a:xfrm>
              <a:off x="12910323" y="914360"/>
              <a:ext cx="4956979"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400" b="1">
                  <a:solidFill>
                    <a:schemeClr val="bg1"/>
                  </a:solidFill>
                  <a:latin typeface="Montserrat SemiBold" pitchFamily="2" charset="77"/>
                </a:rPr>
                <a:t>Glädje</a:t>
              </a:r>
            </a:p>
          </p:txBody>
        </p:sp>
      </p:grpSp>
      <p:grpSp>
        <p:nvGrpSpPr>
          <p:cNvPr id="24" name="Grupp 23">
            <a:extLst>
              <a:ext uri="{FF2B5EF4-FFF2-40B4-BE49-F238E27FC236}">
                <a16:creationId xmlns:a16="http://schemas.microsoft.com/office/drawing/2014/main" id="{406BECCA-A99A-E929-F51C-2A15DF7449CF}"/>
              </a:ext>
            </a:extLst>
          </p:cNvPr>
          <p:cNvGrpSpPr/>
          <p:nvPr/>
        </p:nvGrpSpPr>
        <p:grpSpPr>
          <a:xfrm>
            <a:off x="18130906" y="5528867"/>
            <a:ext cx="4956979" cy="2997994"/>
            <a:chOff x="18156479" y="5087031"/>
            <a:chExt cx="4956979" cy="2997994"/>
          </a:xfrm>
        </p:grpSpPr>
        <p:pic>
          <p:nvPicPr>
            <p:cNvPr id="18" name="Bildobjekt 17" descr="En bild som visar cirkel, skärmbild, Färggrann, mörker&#10;&#10;Automatiskt genererad beskrivning">
              <a:extLst>
                <a:ext uri="{FF2B5EF4-FFF2-40B4-BE49-F238E27FC236}">
                  <a16:creationId xmlns:a16="http://schemas.microsoft.com/office/drawing/2014/main" id="{18934361-AAE5-EBE1-BC6F-5EC2EAEB3782}"/>
                </a:ext>
              </a:extLst>
            </p:cNvPr>
            <p:cNvPicPr>
              <a:picLocks noChangeAspect="1"/>
            </p:cNvPicPr>
            <p:nvPr/>
          </p:nvPicPr>
          <p:blipFill>
            <a:blip r:embed="rId4"/>
            <a:stretch>
              <a:fillRect/>
            </a:stretch>
          </p:blipFill>
          <p:spPr>
            <a:xfrm>
              <a:off x="19135971" y="5087031"/>
              <a:ext cx="2997994" cy="2997994"/>
            </a:xfrm>
            <a:prstGeom prst="rect">
              <a:avLst/>
            </a:prstGeom>
          </p:spPr>
        </p:pic>
        <p:sp>
          <p:nvSpPr>
            <p:cNvPr id="19" name="Rektangel med rundade hörn 11">
              <a:extLst>
                <a:ext uri="{FF2B5EF4-FFF2-40B4-BE49-F238E27FC236}">
                  <a16:creationId xmlns:a16="http://schemas.microsoft.com/office/drawing/2014/main" id="{83995E77-4F44-4957-8F2F-8A43AC1A2DFD}"/>
                </a:ext>
              </a:extLst>
            </p:cNvPr>
            <p:cNvSpPr/>
            <p:nvPr/>
          </p:nvSpPr>
          <p:spPr>
            <a:xfrm>
              <a:off x="18156479" y="5137964"/>
              <a:ext cx="4956979"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400" b="1">
                  <a:solidFill>
                    <a:schemeClr val="bg1"/>
                  </a:solidFill>
                  <a:latin typeface="Montserrat SemiBold" pitchFamily="2" charset="77"/>
                </a:rPr>
                <a:t>Utveckling</a:t>
              </a:r>
            </a:p>
          </p:txBody>
        </p:sp>
      </p:grpSp>
      <p:grpSp>
        <p:nvGrpSpPr>
          <p:cNvPr id="15" name="Grupp 14">
            <a:extLst>
              <a:ext uri="{FF2B5EF4-FFF2-40B4-BE49-F238E27FC236}">
                <a16:creationId xmlns:a16="http://schemas.microsoft.com/office/drawing/2014/main" id="{F332A6F6-3090-70A8-EFD7-C3A13F64F88C}"/>
              </a:ext>
            </a:extLst>
          </p:cNvPr>
          <p:cNvGrpSpPr/>
          <p:nvPr/>
        </p:nvGrpSpPr>
        <p:grpSpPr>
          <a:xfrm>
            <a:off x="17408899" y="1505402"/>
            <a:ext cx="4610081" cy="2997994"/>
            <a:chOff x="17216029" y="936631"/>
            <a:chExt cx="4610081" cy="2997994"/>
          </a:xfrm>
        </p:grpSpPr>
        <p:pic>
          <p:nvPicPr>
            <p:cNvPr id="14" name="Bildobjekt 13" descr="En bild som visar cirkel, skärmbild, Färggrann, mörker&#10;&#10;Automatiskt genererad beskrivning">
              <a:extLst>
                <a:ext uri="{FF2B5EF4-FFF2-40B4-BE49-F238E27FC236}">
                  <a16:creationId xmlns:a16="http://schemas.microsoft.com/office/drawing/2014/main" id="{75F98B96-BDFC-8BA3-43E8-CC6D52EAC823}"/>
                </a:ext>
              </a:extLst>
            </p:cNvPr>
            <p:cNvPicPr>
              <a:picLocks noChangeAspect="1"/>
            </p:cNvPicPr>
            <p:nvPr/>
          </p:nvPicPr>
          <p:blipFill>
            <a:blip r:embed="rId4"/>
            <a:stretch>
              <a:fillRect/>
            </a:stretch>
          </p:blipFill>
          <p:spPr>
            <a:xfrm>
              <a:off x="18022072" y="936631"/>
              <a:ext cx="2997994" cy="2997994"/>
            </a:xfrm>
            <a:prstGeom prst="rect">
              <a:avLst/>
            </a:prstGeom>
          </p:spPr>
        </p:pic>
        <p:sp>
          <p:nvSpPr>
            <p:cNvPr id="22" name="Rektangel med rundade hörn 11">
              <a:extLst>
                <a:ext uri="{FF2B5EF4-FFF2-40B4-BE49-F238E27FC236}">
                  <a16:creationId xmlns:a16="http://schemas.microsoft.com/office/drawing/2014/main" id="{2FC29E6B-547A-4F62-9B9A-DE96BF116AB2}"/>
                </a:ext>
              </a:extLst>
            </p:cNvPr>
            <p:cNvSpPr/>
            <p:nvPr/>
          </p:nvSpPr>
          <p:spPr>
            <a:xfrm>
              <a:off x="17216029" y="1086740"/>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400" b="1">
                  <a:solidFill>
                    <a:schemeClr val="bg1"/>
                  </a:solidFill>
                  <a:latin typeface="Montserrat SemiBold" pitchFamily="2" charset="77"/>
                </a:rPr>
                <a:t>Trygghet</a:t>
              </a:r>
            </a:p>
          </p:txBody>
        </p:sp>
      </p:grpSp>
      <p:grpSp>
        <p:nvGrpSpPr>
          <p:cNvPr id="25" name="Grupp 24">
            <a:extLst>
              <a:ext uri="{FF2B5EF4-FFF2-40B4-BE49-F238E27FC236}">
                <a16:creationId xmlns:a16="http://schemas.microsoft.com/office/drawing/2014/main" id="{17794844-F941-4D78-FFA7-E92808441516}"/>
              </a:ext>
            </a:extLst>
          </p:cNvPr>
          <p:cNvGrpSpPr/>
          <p:nvPr/>
        </p:nvGrpSpPr>
        <p:grpSpPr>
          <a:xfrm>
            <a:off x="15139588" y="8560365"/>
            <a:ext cx="4610081" cy="2997994"/>
            <a:chOff x="14910988" y="8715542"/>
            <a:chExt cx="4610081" cy="2997994"/>
          </a:xfrm>
        </p:grpSpPr>
        <p:pic>
          <p:nvPicPr>
            <p:cNvPr id="21" name="Bildobjekt 20" descr="En bild som visar cirkel, skärmbild, Färggrann, mörker&#10;&#10;Automatiskt genererad beskrivning">
              <a:extLst>
                <a:ext uri="{FF2B5EF4-FFF2-40B4-BE49-F238E27FC236}">
                  <a16:creationId xmlns:a16="http://schemas.microsoft.com/office/drawing/2014/main" id="{6E25C14C-2A82-850F-FCDA-5E26B0161BDC}"/>
                </a:ext>
              </a:extLst>
            </p:cNvPr>
            <p:cNvPicPr>
              <a:picLocks noChangeAspect="1"/>
            </p:cNvPicPr>
            <p:nvPr/>
          </p:nvPicPr>
          <p:blipFill>
            <a:blip r:embed="rId4"/>
            <a:stretch>
              <a:fillRect/>
            </a:stretch>
          </p:blipFill>
          <p:spPr>
            <a:xfrm>
              <a:off x="15717031" y="8715542"/>
              <a:ext cx="2997994" cy="2997994"/>
            </a:xfrm>
            <a:prstGeom prst="rect">
              <a:avLst/>
            </a:prstGeom>
          </p:spPr>
        </p:pic>
        <p:sp>
          <p:nvSpPr>
            <p:cNvPr id="23" name="Rektangel med rundade hörn 11">
              <a:extLst>
                <a:ext uri="{FF2B5EF4-FFF2-40B4-BE49-F238E27FC236}">
                  <a16:creationId xmlns:a16="http://schemas.microsoft.com/office/drawing/2014/main" id="{2195AC35-1BD1-47F8-85F0-06E8E850CCB9}"/>
                </a:ext>
              </a:extLst>
            </p:cNvPr>
            <p:cNvSpPr/>
            <p:nvPr/>
          </p:nvSpPr>
          <p:spPr>
            <a:xfrm>
              <a:off x="14910988" y="8865651"/>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400" b="1">
                  <a:solidFill>
                    <a:schemeClr val="bg1"/>
                  </a:solidFill>
                  <a:latin typeface="Montserrat SemiBold" pitchFamily="2" charset="77"/>
                </a:rPr>
                <a:t>Ledarskap</a:t>
              </a:r>
            </a:p>
          </p:txBody>
        </p:sp>
      </p:grpSp>
      <p:sp>
        <p:nvSpPr>
          <p:cNvPr id="4" name="Rubrik 1">
            <a:extLst>
              <a:ext uri="{FF2B5EF4-FFF2-40B4-BE49-F238E27FC236}">
                <a16:creationId xmlns:a16="http://schemas.microsoft.com/office/drawing/2014/main" id="{37BBE1C1-7191-3438-37C2-8C072CD0733F}"/>
              </a:ext>
            </a:extLst>
          </p:cNvPr>
          <p:cNvSpPr txBox="1">
            <a:spLocks/>
          </p:cNvSpPr>
          <p:nvPr/>
        </p:nvSpPr>
        <p:spPr>
          <a:xfrm>
            <a:off x="1674983" y="3000989"/>
            <a:ext cx="21029831" cy="4256861"/>
          </a:xfrm>
          <a:prstGeom prst="rect">
            <a:avLst/>
          </a:prstGeom>
        </p:spPr>
        <p:txBody>
          <a:bodyPr vert="horz" lIns="91440" tIns="45720" rIns="91440" bIns="45720" rtlCol="0" anchor="ctr">
            <a:normAutofit/>
          </a:bodyPr>
          <a:lstStyle>
            <a:lvl1pPr algn="l" defTabSz="1828686" rtl="0" eaLnBrk="1" latinLnBrk="0" hangingPunct="1">
              <a:lnSpc>
                <a:spcPct val="90000"/>
              </a:lnSpc>
              <a:spcBef>
                <a:spcPct val="0"/>
              </a:spcBef>
              <a:buNone/>
              <a:defRPr sz="8799" kern="1200">
                <a:solidFill>
                  <a:schemeClr val="tx1"/>
                </a:solidFill>
                <a:latin typeface="+mj-lt"/>
                <a:ea typeface="+mj-ea"/>
                <a:cs typeface="+mj-cs"/>
              </a:defRPr>
            </a:lvl1pPr>
          </a:lstStyle>
          <a:p>
            <a:r>
              <a:rPr lang="sv-SE" sz="9000">
                <a:solidFill>
                  <a:schemeClr val="bg1"/>
                </a:solidFill>
                <a:latin typeface="Mongoose Regular" panose="02000000000000000000" pitchFamily="2" charset="77"/>
              </a:rPr>
              <a:t>UTVÄRDERING AV </a:t>
            </a:r>
            <a:r>
              <a:rPr lang="sv-SE" sz="9000">
                <a:solidFill>
                  <a:srgbClr val="F5EF88"/>
                </a:solidFill>
                <a:latin typeface="Mongoose Regular" panose="02000000000000000000" pitchFamily="2" charset="77"/>
              </a:rPr>
              <a:t>VERKSAMHETEN</a:t>
            </a:r>
          </a:p>
        </p:txBody>
      </p:sp>
      <p:sp>
        <p:nvSpPr>
          <p:cNvPr id="2" name="textruta 1">
            <a:extLst>
              <a:ext uri="{FF2B5EF4-FFF2-40B4-BE49-F238E27FC236}">
                <a16:creationId xmlns:a16="http://schemas.microsoft.com/office/drawing/2014/main" id="{C8926352-3B13-D10D-D327-4DFDADEFBB71}"/>
              </a:ext>
            </a:extLst>
          </p:cNvPr>
          <p:cNvSpPr txBox="1"/>
          <p:nvPr/>
        </p:nvSpPr>
        <p:spPr>
          <a:xfrm>
            <a:off x="1674983" y="6532331"/>
            <a:ext cx="10710221" cy="1200329"/>
          </a:xfrm>
          <a:prstGeom prst="rect">
            <a:avLst/>
          </a:prstGeom>
          <a:noFill/>
          <a:ln w="12700">
            <a:noFill/>
          </a:ln>
        </p:spPr>
        <p:txBody>
          <a:bodyPr wrap="square" rtlCol="0">
            <a:spAutoFit/>
          </a:bodyPr>
          <a:lstStyle/>
          <a:p>
            <a:r>
              <a:rPr lang="sv-SE" sz="2400">
                <a:solidFill>
                  <a:schemeClr val="bg1"/>
                </a:solidFill>
                <a:latin typeface="Montserrat Light" pitchFamily="2" charset="77"/>
              </a:rPr>
              <a:t>Det är viktigt att utvärdera verksamheten på regelbunden basis</a:t>
            </a:r>
          </a:p>
          <a:p>
            <a:r>
              <a:rPr lang="sv-SE" sz="2400">
                <a:solidFill>
                  <a:schemeClr val="bg1"/>
                </a:solidFill>
                <a:latin typeface="Montserrat Light" pitchFamily="2" charset="77"/>
              </a:rPr>
              <a:t>både från ledar- och spelarperspektiv. Samt att ta action på </a:t>
            </a:r>
            <a:br>
              <a:rPr lang="sv-SE" sz="2400">
                <a:solidFill>
                  <a:schemeClr val="bg1"/>
                </a:solidFill>
                <a:latin typeface="Montserrat Light" pitchFamily="2" charset="77"/>
              </a:rPr>
            </a:br>
            <a:r>
              <a:rPr lang="sv-SE" sz="2400">
                <a:solidFill>
                  <a:schemeClr val="bg1"/>
                </a:solidFill>
                <a:latin typeface="Montserrat Light" pitchFamily="2" charset="77"/>
              </a:rPr>
              <a:t>de som framkommer i utvärderingarna. </a:t>
            </a:r>
          </a:p>
        </p:txBody>
      </p:sp>
      <p:sp>
        <p:nvSpPr>
          <p:cNvPr id="3" name="Platshållare för bildnummer 2">
            <a:extLst>
              <a:ext uri="{FF2B5EF4-FFF2-40B4-BE49-F238E27FC236}">
                <a16:creationId xmlns:a16="http://schemas.microsoft.com/office/drawing/2014/main" id="{2D75433B-51CC-BE08-B6EC-ADAF09400927}"/>
              </a:ext>
            </a:extLst>
          </p:cNvPr>
          <p:cNvSpPr>
            <a:spLocks noGrp="1"/>
          </p:cNvSpPr>
          <p:nvPr>
            <p:ph type="sldNum" sz="quarter" idx="12"/>
          </p:nvPr>
        </p:nvSpPr>
        <p:spPr/>
        <p:txBody>
          <a:bodyPr/>
          <a:lstStyle/>
          <a:p>
            <a:fld id="{5F919A4E-C2E9-6148-8511-58460454BFB7}" type="slidenum">
              <a:rPr lang="sv-SE" smtClean="0"/>
              <a:t>46</a:t>
            </a:fld>
            <a:endParaRPr lang="sv-SE"/>
          </a:p>
        </p:txBody>
      </p:sp>
      <p:sp>
        <p:nvSpPr>
          <p:cNvPr id="7" name="textruta 6">
            <a:extLst>
              <a:ext uri="{FF2B5EF4-FFF2-40B4-BE49-F238E27FC236}">
                <a16:creationId xmlns:a16="http://schemas.microsoft.com/office/drawing/2014/main" id="{82155AA0-10D8-4509-CB84-B64B6119B784}"/>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932817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ktangel med rundade hörn 11">
            <a:extLst>
              <a:ext uri="{FF2B5EF4-FFF2-40B4-BE49-F238E27FC236}">
                <a16:creationId xmlns:a16="http://schemas.microsoft.com/office/drawing/2014/main" id="{ED66EFE9-DA03-4178-8D9A-2BC1F543B20D}"/>
              </a:ext>
            </a:extLst>
          </p:cNvPr>
          <p:cNvSpPr/>
          <p:nvPr/>
        </p:nvSpPr>
        <p:spPr>
          <a:xfrm>
            <a:off x="2862604" y="5687583"/>
            <a:ext cx="17428822" cy="1320215"/>
          </a:xfrm>
          <a:prstGeom prst="rect">
            <a:avLst/>
          </a:prstGeom>
          <a:solidFill>
            <a:srgbClr val="0B0C26"/>
          </a:solidFill>
          <a:ln w="7620">
            <a:solidFill>
              <a:srgbClr val="F5EF8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000">
                <a:solidFill>
                  <a:schemeClr val="bg1"/>
                </a:solidFill>
                <a:latin typeface="Montserrat Light" pitchFamily="2" charset="77"/>
              </a:rPr>
              <a:t>6år	7år	8år	9år	10år	11år	12år	13år	14år	15år</a:t>
            </a:r>
          </a:p>
        </p:txBody>
      </p:sp>
      <p:sp>
        <p:nvSpPr>
          <p:cNvPr id="60" name="Rektangel 59">
            <a:extLst>
              <a:ext uri="{FF2B5EF4-FFF2-40B4-BE49-F238E27FC236}">
                <a16:creationId xmlns:a16="http://schemas.microsoft.com/office/drawing/2014/main" id="{089035B8-B229-4265-A98C-F7B86071039B}"/>
              </a:ext>
            </a:extLst>
          </p:cNvPr>
          <p:cNvSpPr/>
          <p:nvPr/>
        </p:nvSpPr>
        <p:spPr>
          <a:xfrm>
            <a:off x="13249398" y="2843926"/>
            <a:ext cx="3519003" cy="629452"/>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err="1">
                <a:solidFill>
                  <a:schemeClr val="bg1"/>
                </a:solidFill>
                <a:latin typeface="Montserrat Light" pitchFamily="2" charset="77"/>
              </a:rPr>
              <a:t>Skillsträning</a:t>
            </a:r>
            <a:r>
              <a:rPr lang="sv-SE" sz="2000">
                <a:solidFill>
                  <a:schemeClr val="bg1"/>
                </a:solidFill>
                <a:latin typeface="Montserrat Light" pitchFamily="2" charset="77"/>
              </a:rPr>
              <a:t> 1</a:t>
            </a:r>
          </a:p>
        </p:txBody>
      </p:sp>
      <p:sp>
        <p:nvSpPr>
          <p:cNvPr id="61" name="Rektangel 60">
            <a:extLst>
              <a:ext uri="{FF2B5EF4-FFF2-40B4-BE49-F238E27FC236}">
                <a16:creationId xmlns:a16="http://schemas.microsoft.com/office/drawing/2014/main" id="{FE085A9B-5682-40C3-9F7D-FC5631569F06}"/>
              </a:ext>
            </a:extLst>
          </p:cNvPr>
          <p:cNvSpPr/>
          <p:nvPr/>
        </p:nvSpPr>
        <p:spPr>
          <a:xfrm>
            <a:off x="16824851" y="2849628"/>
            <a:ext cx="3466573" cy="624901"/>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err="1">
                <a:solidFill>
                  <a:schemeClr val="bg1"/>
                </a:solidFill>
                <a:latin typeface="Montserrat Light" pitchFamily="2" charset="77"/>
              </a:rPr>
              <a:t>Skillsträning</a:t>
            </a:r>
            <a:r>
              <a:rPr lang="sv-SE" sz="2000">
                <a:solidFill>
                  <a:schemeClr val="bg1"/>
                </a:solidFill>
                <a:latin typeface="Montserrat Light" pitchFamily="2" charset="77"/>
              </a:rPr>
              <a:t> 2</a:t>
            </a:r>
          </a:p>
        </p:txBody>
      </p:sp>
      <p:sp>
        <p:nvSpPr>
          <p:cNvPr id="62" name="Rektangel 61">
            <a:extLst>
              <a:ext uri="{FF2B5EF4-FFF2-40B4-BE49-F238E27FC236}">
                <a16:creationId xmlns:a16="http://schemas.microsoft.com/office/drawing/2014/main" id="{B458228B-5EE2-4F89-A2A7-CE4222450400}"/>
              </a:ext>
            </a:extLst>
          </p:cNvPr>
          <p:cNvSpPr/>
          <p:nvPr/>
        </p:nvSpPr>
        <p:spPr>
          <a:xfrm>
            <a:off x="5965322" y="4184149"/>
            <a:ext cx="7077070" cy="673953"/>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Öppet hus V41-50 + V3-12</a:t>
            </a:r>
          </a:p>
        </p:txBody>
      </p:sp>
      <p:sp>
        <p:nvSpPr>
          <p:cNvPr id="65" name="Rektangel 64">
            <a:extLst>
              <a:ext uri="{FF2B5EF4-FFF2-40B4-BE49-F238E27FC236}">
                <a16:creationId xmlns:a16="http://schemas.microsoft.com/office/drawing/2014/main" id="{D4E817B3-A996-4742-9D73-5626A2B87BE9}"/>
              </a:ext>
            </a:extLst>
          </p:cNvPr>
          <p:cNvSpPr/>
          <p:nvPr/>
        </p:nvSpPr>
        <p:spPr>
          <a:xfrm>
            <a:off x="15235877" y="7839073"/>
            <a:ext cx="5057420" cy="672746"/>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Fadderverksamhet från seniorlag</a:t>
            </a:r>
          </a:p>
        </p:txBody>
      </p:sp>
      <p:sp>
        <p:nvSpPr>
          <p:cNvPr id="66" name="Rektangel 65">
            <a:extLst>
              <a:ext uri="{FF2B5EF4-FFF2-40B4-BE49-F238E27FC236}">
                <a16:creationId xmlns:a16="http://schemas.microsoft.com/office/drawing/2014/main" id="{F4644D77-B3BD-43A6-8A18-B09E2810E6D3}"/>
              </a:ext>
            </a:extLst>
          </p:cNvPr>
          <p:cNvSpPr/>
          <p:nvPr/>
        </p:nvSpPr>
        <p:spPr>
          <a:xfrm>
            <a:off x="2862605" y="7841480"/>
            <a:ext cx="8897058" cy="673953"/>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Fadderlag + ungdomsfaddrar</a:t>
            </a:r>
          </a:p>
        </p:txBody>
      </p:sp>
      <p:sp>
        <p:nvSpPr>
          <p:cNvPr id="67" name="Rektangel 66">
            <a:extLst>
              <a:ext uri="{FF2B5EF4-FFF2-40B4-BE49-F238E27FC236}">
                <a16:creationId xmlns:a16="http://schemas.microsoft.com/office/drawing/2014/main" id="{C7430148-F82E-44D8-97FD-DF6EE01AFFDA}"/>
              </a:ext>
            </a:extLst>
          </p:cNvPr>
          <p:cNvSpPr/>
          <p:nvPr/>
        </p:nvSpPr>
        <p:spPr>
          <a:xfrm>
            <a:off x="13274137" y="3533912"/>
            <a:ext cx="7017288" cy="595073"/>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Målvaktsskill</a:t>
            </a:r>
          </a:p>
        </p:txBody>
      </p:sp>
      <p:sp>
        <p:nvSpPr>
          <p:cNvPr id="71" name="Rektangel 70">
            <a:extLst>
              <a:ext uri="{FF2B5EF4-FFF2-40B4-BE49-F238E27FC236}">
                <a16:creationId xmlns:a16="http://schemas.microsoft.com/office/drawing/2014/main" id="{AA1D62EF-D6AA-4231-9229-AF38F03F8B56}"/>
              </a:ext>
            </a:extLst>
          </p:cNvPr>
          <p:cNvSpPr/>
          <p:nvPr/>
        </p:nvSpPr>
        <p:spPr>
          <a:xfrm>
            <a:off x="13214352" y="4217939"/>
            <a:ext cx="7077073" cy="666194"/>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Turneringssynkronisering</a:t>
            </a:r>
          </a:p>
        </p:txBody>
      </p:sp>
      <p:sp>
        <p:nvSpPr>
          <p:cNvPr id="72" name="Rektangel 71">
            <a:extLst>
              <a:ext uri="{FF2B5EF4-FFF2-40B4-BE49-F238E27FC236}">
                <a16:creationId xmlns:a16="http://schemas.microsoft.com/office/drawing/2014/main" id="{A277656A-CDD7-43A3-9315-189BFEB2F1FB}"/>
              </a:ext>
            </a:extLst>
          </p:cNvPr>
          <p:cNvSpPr/>
          <p:nvPr/>
        </p:nvSpPr>
        <p:spPr>
          <a:xfrm>
            <a:off x="2865438" y="2109662"/>
            <a:ext cx="3088858" cy="662058"/>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1 träning / vecka</a:t>
            </a:r>
          </a:p>
        </p:txBody>
      </p:sp>
      <p:sp>
        <p:nvSpPr>
          <p:cNvPr id="73" name="Rektangel 72">
            <a:extLst>
              <a:ext uri="{FF2B5EF4-FFF2-40B4-BE49-F238E27FC236}">
                <a16:creationId xmlns:a16="http://schemas.microsoft.com/office/drawing/2014/main" id="{31915FF3-24C8-44AB-A6C6-D5BF0A101662}"/>
              </a:ext>
            </a:extLst>
          </p:cNvPr>
          <p:cNvSpPr/>
          <p:nvPr/>
        </p:nvSpPr>
        <p:spPr>
          <a:xfrm>
            <a:off x="6046479" y="2108854"/>
            <a:ext cx="9047286" cy="662058"/>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2 träning / vecka</a:t>
            </a:r>
          </a:p>
        </p:txBody>
      </p:sp>
      <p:sp>
        <p:nvSpPr>
          <p:cNvPr id="74" name="Rektangel 73">
            <a:extLst>
              <a:ext uri="{FF2B5EF4-FFF2-40B4-BE49-F238E27FC236}">
                <a16:creationId xmlns:a16="http://schemas.microsoft.com/office/drawing/2014/main" id="{1EDE40C1-76C4-4002-8BFB-7400D8F91240}"/>
              </a:ext>
            </a:extLst>
          </p:cNvPr>
          <p:cNvSpPr/>
          <p:nvPr/>
        </p:nvSpPr>
        <p:spPr>
          <a:xfrm>
            <a:off x="15185937" y="2113453"/>
            <a:ext cx="5103235" cy="644323"/>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3 träning / vecka</a:t>
            </a:r>
          </a:p>
        </p:txBody>
      </p:sp>
      <p:sp>
        <p:nvSpPr>
          <p:cNvPr id="75" name="Rektangel 74">
            <a:extLst>
              <a:ext uri="{FF2B5EF4-FFF2-40B4-BE49-F238E27FC236}">
                <a16:creationId xmlns:a16="http://schemas.microsoft.com/office/drawing/2014/main" id="{A6D72AE1-2442-473D-B173-4EA7988286C1}"/>
              </a:ext>
            </a:extLst>
          </p:cNvPr>
          <p:cNvSpPr/>
          <p:nvPr/>
        </p:nvSpPr>
        <p:spPr>
          <a:xfrm>
            <a:off x="11854489" y="7841473"/>
            <a:ext cx="3286559" cy="672746"/>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Ledarförstärkning – Unga ledare</a:t>
            </a:r>
          </a:p>
        </p:txBody>
      </p:sp>
      <p:sp>
        <p:nvSpPr>
          <p:cNvPr id="78" name="Rektangel 77">
            <a:extLst>
              <a:ext uri="{FF2B5EF4-FFF2-40B4-BE49-F238E27FC236}">
                <a16:creationId xmlns:a16="http://schemas.microsoft.com/office/drawing/2014/main" id="{B10949F4-C9F1-4863-889D-14D348869DA1}"/>
              </a:ext>
            </a:extLst>
          </p:cNvPr>
          <p:cNvSpPr/>
          <p:nvPr/>
        </p:nvSpPr>
        <p:spPr>
          <a:xfrm>
            <a:off x="8016695" y="4951917"/>
            <a:ext cx="7077073" cy="667861"/>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Pantamera blå</a:t>
            </a:r>
          </a:p>
        </p:txBody>
      </p:sp>
      <p:sp>
        <p:nvSpPr>
          <p:cNvPr id="79" name="Rektangel 78">
            <a:extLst>
              <a:ext uri="{FF2B5EF4-FFF2-40B4-BE49-F238E27FC236}">
                <a16:creationId xmlns:a16="http://schemas.microsoft.com/office/drawing/2014/main" id="{8448FEA0-EB42-4AFD-8234-F2DEDC84E47C}"/>
              </a:ext>
            </a:extLst>
          </p:cNvPr>
          <p:cNvSpPr/>
          <p:nvPr/>
        </p:nvSpPr>
        <p:spPr>
          <a:xfrm>
            <a:off x="15185937" y="4944837"/>
            <a:ext cx="5105488" cy="672746"/>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Pantamera röd</a:t>
            </a:r>
          </a:p>
        </p:txBody>
      </p:sp>
      <p:sp>
        <p:nvSpPr>
          <p:cNvPr id="34" name="Rektangel 33">
            <a:extLst>
              <a:ext uri="{FF2B5EF4-FFF2-40B4-BE49-F238E27FC236}">
                <a16:creationId xmlns:a16="http://schemas.microsoft.com/office/drawing/2014/main" id="{EE71E4A4-4272-45CE-BB1E-8A8C895B25EB}"/>
              </a:ext>
            </a:extLst>
          </p:cNvPr>
          <p:cNvSpPr/>
          <p:nvPr/>
        </p:nvSpPr>
        <p:spPr>
          <a:xfrm>
            <a:off x="2865438" y="9417416"/>
            <a:ext cx="1158933" cy="629452"/>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GU</a:t>
            </a:r>
          </a:p>
        </p:txBody>
      </p:sp>
      <p:sp>
        <p:nvSpPr>
          <p:cNvPr id="35" name="Rektangel 34">
            <a:extLst>
              <a:ext uri="{FF2B5EF4-FFF2-40B4-BE49-F238E27FC236}">
                <a16:creationId xmlns:a16="http://schemas.microsoft.com/office/drawing/2014/main" id="{6704CB37-CFE1-4C64-9621-58A37BF42C72}"/>
              </a:ext>
            </a:extLst>
          </p:cNvPr>
          <p:cNvSpPr/>
          <p:nvPr/>
        </p:nvSpPr>
        <p:spPr>
          <a:xfrm>
            <a:off x="4076253" y="9417416"/>
            <a:ext cx="1889069" cy="629452"/>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Grön Steg 1</a:t>
            </a:r>
          </a:p>
        </p:txBody>
      </p:sp>
      <p:sp>
        <p:nvSpPr>
          <p:cNvPr id="39" name="Rektangel 38">
            <a:extLst>
              <a:ext uri="{FF2B5EF4-FFF2-40B4-BE49-F238E27FC236}">
                <a16:creationId xmlns:a16="http://schemas.microsoft.com/office/drawing/2014/main" id="{0E50D70B-1A06-4E0D-9433-48AA4AEF3303}"/>
              </a:ext>
            </a:extLst>
          </p:cNvPr>
          <p:cNvSpPr/>
          <p:nvPr/>
        </p:nvSpPr>
        <p:spPr>
          <a:xfrm>
            <a:off x="11854492" y="10133284"/>
            <a:ext cx="5208354" cy="722289"/>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Utbyte med blå/röd</a:t>
            </a:r>
          </a:p>
        </p:txBody>
      </p:sp>
      <p:sp>
        <p:nvSpPr>
          <p:cNvPr id="40" name="Rektangel 39">
            <a:extLst>
              <a:ext uri="{FF2B5EF4-FFF2-40B4-BE49-F238E27FC236}">
                <a16:creationId xmlns:a16="http://schemas.microsoft.com/office/drawing/2014/main" id="{55F077B6-E042-407A-8F9F-5E2A9CD960DF}"/>
              </a:ext>
            </a:extLst>
          </p:cNvPr>
          <p:cNvSpPr/>
          <p:nvPr/>
        </p:nvSpPr>
        <p:spPr>
          <a:xfrm>
            <a:off x="8016686" y="10939542"/>
            <a:ext cx="7124357" cy="636703"/>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Utbyte på blå nivå</a:t>
            </a:r>
          </a:p>
        </p:txBody>
      </p:sp>
      <p:sp>
        <p:nvSpPr>
          <p:cNvPr id="42" name="Rektangel 41">
            <a:extLst>
              <a:ext uri="{FF2B5EF4-FFF2-40B4-BE49-F238E27FC236}">
                <a16:creationId xmlns:a16="http://schemas.microsoft.com/office/drawing/2014/main" id="{28EFFA6C-AB18-4D5E-82EF-1344282DDE00}"/>
              </a:ext>
            </a:extLst>
          </p:cNvPr>
          <p:cNvSpPr/>
          <p:nvPr/>
        </p:nvSpPr>
        <p:spPr>
          <a:xfrm>
            <a:off x="2862603" y="10929293"/>
            <a:ext cx="5053292" cy="646963"/>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Utbyte på grön nivå</a:t>
            </a:r>
          </a:p>
        </p:txBody>
      </p:sp>
      <p:sp>
        <p:nvSpPr>
          <p:cNvPr id="43" name="Rektangel 42">
            <a:extLst>
              <a:ext uri="{FF2B5EF4-FFF2-40B4-BE49-F238E27FC236}">
                <a16:creationId xmlns:a16="http://schemas.microsoft.com/office/drawing/2014/main" id="{A4B8F4BA-D244-4C00-9FD3-8248F52AAA0C}"/>
              </a:ext>
            </a:extLst>
          </p:cNvPr>
          <p:cNvSpPr/>
          <p:nvPr/>
        </p:nvSpPr>
        <p:spPr>
          <a:xfrm>
            <a:off x="15235880" y="10943214"/>
            <a:ext cx="5053292" cy="636703"/>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Utbyte på röd nivå</a:t>
            </a:r>
          </a:p>
        </p:txBody>
      </p:sp>
      <p:sp>
        <p:nvSpPr>
          <p:cNvPr id="44" name="Rektangel 43">
            <a:extLst>
              <a:ext uri="{FF2B5EF4-FFF2-40B4-BE49-F238E27FC236}">
                <a16:creationId xmlns:a16="http://schemas.microsoft.com/office/drawing/2014/main" id="{6CBEE1FC-42F9-4AD4-9003-1B805A84B174}"/>
              </a:ext>
            </a:extLst>
          </p:cNvPr>
          <p:cNvSpPr/>
          <p:nvPr/>
        </p:nvSpPr>
        <p:spPr>
          <a:xfrm>
            <a:off x="17139190" y="10125521"/>
            <a:ext cx="3149982" cy="730782"/>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Utbyte på röd/svart nivå</a:t>
            </a:r>
          </a:p>
        </p:txBody>
      </p:sp>
      <p:sp>
        <p:nvSpPr>
          <p:cNvPr id="45" name="Rektangel 44">
            <a:extLst>
              <a:ext uri="{FF2B5EF4-FFF2-40B4-BE49-F238E27FC236}">
                <a16:creationId xmlns:a16="http://schemas.microsoft.com/office/drawing/2014/main" id="{D342DB6D-ABCE-459C-8CE5-40135B9B4061}"/>
              </a:ext>
            </a:extLst>
          </p:cNvPr>
          <p:cNvSpPr/>
          <p:nvPr/>
        </p:nvSpPr>
        <p:spPr>
          <a:xfrm>
            <a:off x="2862603" y="11654623"/>
            <a:ext cx="17430694" cy="690872"/>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Födelsedagsuppskattning, kickoff,  julaktivitet och säsongsavslutning</a:t>
            </a:r>
          </a:p>
        </p:txBody>
      </p:sp>
      <p:sp>
        <p:nvSpPr>
          <p:cNvPr id="46" name="Rektangel 45">
            <a:extLst>
              <a:ext uri="{FF2B5EF4-FFF2-40B4-BE49-F238E27FC236}">
                <a16:creationId xmlns:a16="http://schemas.microsoft.com/office/drawing/2014/main" id="{7DCC5E3A-46C0-4D6F-ABDF-BC661B0631C2}"/>
              </a:ext>
            </a:extLst>
          </p:cNvPr>
          <p:cNvSpPr/>
          <p:nvPr/>
        </p:nvSpPr>
        <p:spPr>
          <a:xfrm>
            <a:off x="15198236" y="9407425"/>
            <a:ext cx="1864612" cy="629452"/>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Röd Steg 1</a:t>
            </a:r>
          </a:p>
        </p:txBody>
      </p:sp>
      <p:sp>
        <p:nvSpPr>
          <p:cNvPr id="47" name="Rektangel 46">
            <a:extLst>
              <a:ext uri="{FF2B5EF4-FFF2-40B4-BE49-F238E27FC236}">
                <a16:creationId xmlns:a16="http://schemas.microsoft.com/office/drawing/2014/main" id="{6B1683F6-1496-4CF7-B344-3E95BCAAA581}"/>
              </a:ext>
            </a:extLst>
          </p:cNvPr>
          <p:cNvSpPr/>
          <p:nvPr/>
        </p:nvSpPr>
        <p:spPr>
          <a:xfrm>
            <a:off x="17139852" y="9403449"/>
            <a:ext cx="1907113" cy="629452"/>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Röd Steg 2</a:t>
            </a:r>
          </a:p>
        </p:txBody>
      </p:sp>
      <p:sp>
        <p:nvSpPr>
          <p:cNvPr id="52" name="Rektangel 51">
            <a:extLst>
              <a:ext uri="{FF2B5EF4-FFF2-40B4-BE49-F238E27FC236}">
                <a16:creationId xmlns:a16="http://schemas.microsoft.com/office/drawing/2014/main" id="{AE32D42B-3BAD-4DA8-BE70-810C54F4B91E}"/>
              </a:ext>
            </a:extLst>
          </p:cNvPr>
          <p:cNvSpPr/>
          <p:nvPr/>
        </p:nvSpPr>
        <p:spPr>
          <a:xfrm>
            <a:off x="4076260" y="4921647"/>
            <a:ext cx="1878032" cy="675625"/>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Samman- </a:t>
            </a:r>
            <a:r>
              <a:rPr lang="sv-SE" sz="2000" err="1">
                <a:solidFill>
                  <a:schemeClr val="bg1"/>
                </a:solidFill>
                <a:latin typeface="Montserrat Light" pitchFamily="2" charset="77"/>
              </a:rPr>
              <a:t>komster</a:t>
            </a:r>
            <a:endParaRPr lang="sv-SE" sz="2000">
              <a:solidFill>
                <a:schemeClr val="bg1"/>
              </a:solidFill>
              <a:latin typeface="Montserrat Light" pitchFamily="2" charset="77"/>
            </a:endParaRPr>
          </a:p>
        </p:txBody>
      </p:sp>
      <p:sp>
        <p:nvSpPr>
          <p:cNvPr id="53" name="Rektangel 52">
            <a:extLst>
              <a:ext uri="{FF2B5EF4-FFF2-40B4-BE49-F238E27FC236}">
                <a16:creationId xmlns:a16="http://schemas.microsoft.com/office/drawing/2014/main" id="{BBC1FECC-E89B-4FF7-A94F-65FE5F0A66C4}"/>
              </a:ext>
            </a:extLst>
          </p:cNvPr>
          <p:cNvSpPr/>
          <p:nvPr/>
        </p:nvSpPr>
        <p:spPr>
          <a:xfrm>
            <a:off x="6046479" y="4929575"/>
            <a:ext cx="1878035" cy="675625"/>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Första cupen</a:t>
            </a:r>
          </a:p>
        </p:txBody>
      </p:sp>
      <p:sp>
        <p:nvSpPr>
          <p:cNvPr id="55" name="Rektangel 54">
            <a:extLst>
              <a:ext uri="{FF2B5EF4-FFF2-40B4-BE49-F238E27FC236}">
                <a16:creationId xmlns:a16="http://schemas.microsoft.com/office/drawing/2014/main" id="{7B5D4F77-A53A-4AFC-BE67-9F95076A777D}"/>
              </a:ext>
            </a:extLst>
          </p:cNvPr>
          <p:cNvSpPr/>
          <p:nvPr/>
        </p:nvSpPr>
        <p:spPr>
          <a:xfrm>
            <a:off x="6046478" y="10125509"/>
            <a:ext cx="5713185" cy="722289"/>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Utbyte med grön/blå</a:t>
            </a:r>
          </a:p>
        </p:txBody>
      </p:sp>
      <p:sp>
        <p:nvSpPr>
          <p:cNvPr id="56" name="Rektangel 55">
            <a:extLst>
              <a:ext uri="{FF2B5EF4-FFF2-40B4-BE49-F238E27FC236}">
                <a16:creationId xmlns:a16="http://schemas.microsoft.com/office/drawing/2014/main" id="{5398A326-A6EA-4AEC-BE1D-3F51BBB8DACF}"/>
              </a:ext>
            </a:extLst>
          </p:cNvPr>
          <p:cNvSpPr/>
          <p:nvPr/>
        </p:nvSpPr>
        <p:spPr>
          <a:xfrm>
            <a:off x="6053332" y="9427792"/>
            <a:ext cx="1889069" cy="629452"/>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Grön Steg 2</a:t>
            </a:r>
          </a:p>
        </p:txBody>
      </p:sp>
      <p:sp>
        <p:nvSpPr>
          <p:cNvPr id="57" name="Rektangel 56">
            <a:extLst>
              <a:ext uri="{FF2B5EF4-FFF2-40B4-BE49-F238E27FC236}">
                <a16:creationId xmlns:a16="http://schemas.microsoft.com/office/drawing/2014/main" id="{D20FA382-04EA-4A33-A7BF-C93A12233CD7}"/>
              </a:ext>
            </a:extLst>
          </p:cNvPr>
          <p:cNvSpPr/>
          <p:nvPr/>
        </p:nvSpPr>
        <p:spPr>
          <a:xfrm>
            <a:off x="8030404" y="9422440"/>
            <a:ext cx="1889069" cy="629452"/>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Blå Steg 1</a:t>
            </a:r>
          </a:p>
        </p:txBody>
      </p:sp>
      <p:sp>
        <p:nvSpPr>
          <p:cNvPr id="82" name="Rektangel 81">
            <a:extLst>
              <a:ext uri="{FF2B5EF4-FFF2-40B4-BE49-F238E27FC236}">
                <a16:creationId xmlns:a16="http://schemas.microsoft.com/office/drawing/2014/main" id="{1F900887-6D50-4BD1-BA44-3EAC2A2A498C}"/>
              </a:ext>
            </a:extLst>
          </p:cNvPr>
          <p:cNvSpPr/>
          <p:nvPr/>
        </p:nvSpPr>
        <p:spPr>
          <a:xfrm>
            <a:off x="9965423" y="9409841"/>
            <a:ext cx="1794241" cy="629452"/>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Blå Steg 2</a:t>
            </a:r>
          </a:p>
        </p:txBody>
      </p:sp>
      <p:sp>
        <p:nvSpPr>
          <p:cNvPr id="83" name="Rektangel 82">
            <a:extLst>
              <a:ext uri="{FF2B5EF4-FFF2-40B4-BE49-F238E27FC236}">
                <a16:creationId xmlns:a16="http://schemas.microsoft.com/office/drawing/2014/main" id="{2E6422F9-FE1D-4328-813A-D7F5E8F31F1A}"/>
              </a:ext>
            </a:extLst>
          </p:cNvPr>
          <p:cNvSpPr/>
          <p:nvPr/>
        </p:nvSpPr>
        <p:spPr>
          <a:xfrm>
            <a:off x="19127503" y="7080514"/>
            <a:ext cx="1163922" cy="672746"/>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Unga ledare</a:t>
            </a:r>
          </a:p>
        </p:txBody>
      </p:sp>
      <p:sp>
        <p:nvSpPr>
          <p:cNvPr id="84" name="Rektangel 83">
            <a:extLst>
              <a:ext uri="{FF2B5EF4-FFF2-40B4-BE49-F238E27FC236}">
                <a16:creationId xmlns:a16="http://schemas.microsoft.com/office/drawing/2014/main" id="{9CE9EEE6-1006-4F93-AC98-A262E5523674}"/>
              </a:ext>
            </a:extLst>
          </p:cNvPr>
          <p:cNvSpPr/>
          <p:nvPr/>
        </p:nvSpPr>
        <p:spPr>
          <a:xfrm>
            <a:off x="17181689" y="7080514"/>
            <a:ext cx="1865276" cy="672746"/>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Jag vill – vad krävs?</a:t>
            </a:r>
          </a:p>
        </p:txBody>
      </p:sp>
      <p:sp>
        <p:nvSpPr>
          <p:cNvPr id="85" name="Rektangel 84">
            <a:extLst>
              <a:ext uri="{FF2B5EF4-FFF2-40B4-BE49-F238E27FC236}">
                <a16:creationId xmlns:a16="http://schemas.microsoft.com/office/drawing/2014/main" id="{FD0BB1E3-8371-4363-A047-F8A9B9395F4A}"/>
              </a:ext>
            </a:extLst>
          </p:cNvPr>
          <p:cNvSpPr/>
          <p:nvPr/>
        </p:nvSpPr>
        <p:spPr>
          <a:xfrm>
            <a:off x="15235880" y="7080514"/>
            <a:ext cx="1865276" cy="672746"/>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Domar-utbildning</a:t>
            </a:r>
          </a:p>
        </p:txBody>
      </p:sp>
      <p:sp>
        <p:nvSpPr>
          <p:cNvPr id="86" name="Rektangel 85">
            <a:extLst>
              <a:ext uri="{FF2B5EF4-FFF2-40B4-BE49-F238E27FC236}">
                <a16:creationId xmlns:a16="http://schemas.microsoft.com/office/drawing/2014/main" id="{B7318110-917B-4442-A331-E6DA8D7AE021}"/>
              </a:ext>
            </a:extLst>
          </p:cNvPr>
          <p:cNvSpPr/>
          <p:nvPr/>
        </p:nvSpPr>
        <p:spPr>
          <a:xfrm>
            <a:off x="13275773" y="7080514"/>
            <a:ext cx="1865276" cy="672746"/>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err="1">
                <a:solidFill>
                  <a:schemeClr val="bg1"/>
                </a:solidFill>
                <a:latin typeface="Montserrat Light" pitchFamily="2" charset="77"/>
              </a:rPr>
              <a:t>Locker</a:t>
            </a:r>
            <a:r>
              <a:rPr lang="sv-SE" sz="2000">
                <a:solidFill>
                  <a:schemeClr val="bg1"/>
                </a:solidFill>
                <a:latin typeface="Montserrat Light" pitchFamily="2" charset="77"/>
              </a:rPr>
              <a:t> </a:t>
            </a:r>
            <a:r>
              <a:rPr lang="sv-SE" sz="2000" err="1">
                <a:solidFill>
                  <a:schemeClr val="bg1"/>
                </a:solidFill>
                <a:latin typeface="Montserrat Light" pitchFamily="2" charset="77"/>
              </a:rPr>
              <a:t>room</a:t>
            </a:r>
            <a:endParaRPr lang="sv-SE" sz="2000">
              <a:solidFill>
                <a:schemeClr val="bg1"/>
              </a:solidFill>
              <a:latin typeface="Montserrat Light" pitchFamily="2" charset="77"/>
            </a:endParaRPr>
          </a:p>
        </p:txBody>
      </p:sp>
      <p:sp>
        <p:nvSpPr>
          <p:cNvPr id="2" name="Rubrik 1">
            <a:extLst>
              <a:ext uri="{FF2B5EF4-FFF2-40B4-BE49-F238E27FC236}">
                <a16:creationId xmlns:a16="http://schemas.microsoft.com/office/drawing/2014/main" id="{D10CC7E2-682A-6A53-26E8-798AE5FCB653}"/>
              </a:ext>
            </a:extLst>
          </p:cNvPr>
          <p:cNvSpPr>
            <a:spLocks noGrp="1"/>
          </p:cNvSpPr>
          <p:nvPr>
            <p:ph type="title"/>
          </p:nvPr>
        </p:nvSpPr>
        <p:spPr>
          <a:xfrm>
            <a:off x="2734482" y="526862"/>
            <a:ext cx="21029831" cy="1360358"/>
          </a:xfrm>
        </p:spPr>
        <p:txBody>
          <a:bodyPr>
            <a:normAutofit/>
          </a:bodyPr>
          <a:lstStyle/>
          <a:p>
            <a:r>
              <a:rPr lang="sv-SE" sz="9000">
                <a:solidFill>
                  <a:srgbClr val="F5EF88"/>
                </a:solidFill>
                <a:latin typeface="Mongoose Regular" panose="02000000000000000000" pitchFamily="2" charset="77"/>
              </a:rPr>
              <a:t>EXEMPEL PÅ TIDSLINJE I FÖRENINGEN</a:t>
            </a:r>
          </a:p>
        </p:txBody>
      </p:sp>
      <p:sp>
        <p:nvSpPr>
          <p:cNvPr id="3" name="Platshållare för bildnummer 2">
            <a:extLst>
              <a:ext uri="{FF2B5EF4-FFF2-40B4-BE49-F238E27FC236}">
                <a16:creationId xmlns:a16="http://schemas.microsoft.com/office/drawing/2014/main" id="{12DE9ADD-52CF-B7C4-3D24-E959F3C96D0E}"/>
              </a:ext>
            </a:extLst>
          </p:cNvPr>
          <p:cNvSpPr>
            <a:spLocks noGrp="1"/>
          </p:cNvSpPr>
          <p:nvPr>
            <p:ph type="sldNum" sz="quarter" idx="12"/>
          </p:nvPr>
        </p:nvSpPr>
        <p:spPr/>
        <p:txBody>
          <a:bodyPr/>
          <a:lstStyle/>
          <a:p>
            <a:fld id="{5F919A4E-C2E9-6148-8511-58460454BFB7}" type="slidenum">
              <a:rPr lang="sv-SE" smtClean="0"/>
              <a:t>47</a:t>
            </a:fld>
            <a:endParaRPr lang="sv-SE"/>
          </a:p>
        </p:txBody>
      </p:sp>
      <p:sp>
        <p:nvSpPr>
          <p:cNvPr id="4" name="textruta 3">
            <a:extLst>
              <a:ext uri="{FF2B5EF4-FFF2-40B4-BE49-F238E27FC236}">
                <a16:creationId xmlns:a16="http://schemas.microsoft.com/office/drawing/2014/main" id="{4250A26F-D338-5C01-87F2-B36E039FE895}"/>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388115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med rundade hörn 11">
            <a:extLst>
              <a:ext uri="{FF2B5EF4-FFF2-40B4-BE49-F238E27FC236}">
                <a16:creationId xmlns:a16="http://schemas.microsoft.com/office/drawing/2014/main" id="{768E3A1C-6EA2-420F-A8FC-5289499E2B71}"/>
              </a:ext>
            </a:extLst>
          </p:cNvPr>
          <p:cNvSpPr/>
          <p:nvPr/>
        </p:nvSpPr>
        <p:spPr>
          <a:xfrm>
            <a:off x="2865438" y="5587535"/>
            <a:ext cx="17425987" cy="1661886"/>
          </a:xfrm>
          <a:prstGeom prst="rect">
            <a:avLst/>
          </a:prstGeom>
          <a:noFill/>
          <a:ln w="6350">
            <a:solidFill>
              <a:srgbClr val="F5EF8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000">
                <a:solidFill>
                  <a:schemeClr val="bg1"/>
                </a:solidFill>
                <a:latin typeface="Montserrat Light" pitchFamily="2" charset="77"/>
              </a:rPr>
              <a:t>Augusti	 September	      Oktober	     November	      December        Januari	       Februari	            Mars	          April</a:t>
            </a:r>
          </a:p>
        </p:txBody>
      </p:sp>
      <p:sp>
        <p:nvSpPr>
          <p:cNvPr id="11" name="Rektangel 10">
            <a:extLst>
              <a:ext uri="{FF2B5EF4-FFF2-40B4-BE49-F238E27FC236}">
                <a16:creationId xmlns:a16="http://schemas.microsoft.com/office/drawing/2014/main" id="{E464D3D2-ED13-4066-B071-2DD6B302E300}"/>
              </a:ext>
            </a:extLst>
          </p:cNvPr>
          <p:cNvSpPr/>
          <p:nvPr/>
        </p:nvSpPr>
        <p:spPr>
          <a:xfrm>
            <a:off x="3443416" y="9216736"/>
            <a:ext cx="2406419" cy="63670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blå nivå</a:t>
            </a:r>
          </a:p>
        </p:txBody>
      </p:sp>
      <p:sp>
        <p:nvSpPr>
          <p:cNvPr id="14" name="Rektangel 13">
            <a:extLst>
              <a:ext uri="{FF2B5EF4-FFF2-40B4-BE49-F238E27FC236}">
                <a16:creationId xmlns:a16="http://schemas.microsoft.com/office/drawing/2014/main" id="{9CC2A9A4-226D-4FCD-812D-E2C260C12EED}"/>
              </a:ext>
            </a:extLst>
          </p:cNvPr>
          <p:cNvSpPr/>
          <p:nvPr/>
        </p:nvSpPr>
        <p:spPr>
          <a:xfrm>
            <a:off x="4516686" y="11817678"/>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röd/svart nivå</a:t>
            </a:r>
          </a:p>
        </p:txBody>
      </p:sp>
      <p:sp>
        <p:nvSpPr>
          <p:cNvPr id="17" name="Rektangel 16">
            <a:extLst>
              <a:ext uri="{FF2B5EF4-FFF2-40B4-BE49-F238E27FC236}">
                <a16:creationId xmlns:a16="http://schemas.microsoft.com/office/drawing/2014/main" id="{F2ED8D39-9118-4025-93B9-DF0FFBAE4869}"/>
              </a:ext>
            </a:extLst>
          </p:cNvPr>
          <p:cNvSpPr/>
          <p:nvPr/>
        </p:nvSpPr>
        <p:spPr>
          <a:xfrm>
            <a:off x="8267582" y="7442245"/>
            <a:ext cx="2406419" cy="64696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grön nivå</a:t>
            </a:r>
          </a:p>
        </p:txBody>
      </p:sp>
      <p:sp>
        <p:nvSpPr>
          <p:cNvPr id="19" name="Rektangel 18">
            <a:extLst>
              <a:ext uri="{FF2B5EF4-FFF2-40B4-BE49-F238E27FC236}">
                <a16:creationId xmlns:a16="http://schemas.microsoft.com/office/drawing/2014/main" id="{F7FEAAD7-E84E-4506-9D5C-B079EA9409CE}"/>
              </a:ext>
            </a:extLst>
          </p:cNvPr>
          <p:cNvSpPr/>
          <p:nvPr/>
        </p:nvSpPr>
        <p:spPr>
          <a:xfrm>
            <a:off x="4434407" y="7442245"/>
            <a:ext cx="2406419" cy="64696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grön nivå</a:t>
            </a:r>
          </a:p>
        </p:txBody>
      </p:sp>
      <p:sp>
        <p:nvSpPr>
          <p:cNvPr id="22" name="Rektangel 21">
            <a:extLst>
              <a:ext uri="{FF2B5EF4-FFF2-40B4-BE49-F238E27FC236}">
                <a16:creationId xmlns:a16="http://schemas.microsoft.com/office/drawing/2014/main" id="{76ABC2DC-1467-425B-9473-182BD3847C40}"/>
              </a:ext>
            </a:extLst>
          </p:cNvPr>
          <p:cNvSpPr/>
          <p:nvPr/>
        </p:nvSpPr>
        <p:spPr>
          <a:xfrm>
            <a:off x="12092895" y="7428142"/>
            <a:ext cx="2406419" cy="64696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grön nivå</a:t>
            </a:r>
          </a:p>
        </p:txBody>
      </p:sp>
      <p:sp>
        <p:nvSpPr>
          <p:cNvPr id="25" name="Rektangel 24">
            <a:extLst>
              <a:ext uri="{FF2B5EF4-FFF2-40B4-BE49-F238E27FC236}">
                <a16:creationId xmlns:a16="http://schemas.microsoft.com/office/drawing/2014/main" id="{94FB518D-9AFE-4239-9C62-4C31918BB9E0}"/>
              </a:ext>
            </a:extLst>
          </p:cNvPr>
          <p:cNvSpPr/>
          <p:nvPr/>
        </p:nvSpPr>
        <p:spPr>
          <a:xfrm>
            <a:off x="15918209" y="7404320"/>
            <a:ext cx="2406419" cy="64696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grön nivå</a:t>
            </a:r>
          </a:p>
        </p:txBody>
      </p:sp>
      <p:sp>
        <p:nvSpPr>
          <p:cNvPr id="26" name="Rektangel 25">
            <a:extLst>
              <a:ext uri="{FF2B5EF4-FFF2-40B4-BE49-F238E27FC236}">
                <a16:creationId xmlns:a16="http://schemas.microsoft.com/office/drawing/2014/main" id="{4D6DAAC7-50C1-4A1D-A584-E1CF3E8A1CEF}"/>
              </a:ext>
            </a:extLst>
          </p:cNvPr>
          <p:cNvSpPr/>
          <p:nvPr/>
        </p:nvSpPr>
        <p:spPr>
          <a:xfrm>
            <a:off x="7503218" y="9216736"/>
            <a:ext cx="2406419" cy="63670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blå nivå</a:t>
            </a:r>
          </a:p>
        </p:txBody>
      </p:sp>
      <p:sp>
        <p:nvSpPr>
          <p:cNvPr id="27" name="Rektangel 26">
            <a:extLst>
              <a:ext uri="{FF2B5EF4-FFF2-40B4-BE49-F238E27FC236}">
                <a16:creationId xmlns:a16="http://schemas.microsoft.com/office/drawing/2014/main" id="{BB4EFE90-0617-400C-8BA2-778EC7E22258}"/>
              </a:ext>
            </a:extLst>
          </p:cNvPr>
          <p:cNvSpPr/>
          <p:nvPr/>
        </p:nvSpPr>
        <p:spPr>
          <a:xfrm>
            <a:off x="11563020" y="9196281"/>
            <a:ext cx="2406419" cy="63670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blå nivå</a:t>
            </a:r>
          </a:p>
        </p:txBody>
      </p:sp>
      <p:sp>
        <p:nvSpPr>
          <p:cNvPr id="28" name="Rektangel 27">
            <a:extLst>
              <a:ext uri="{FF2B5EF4-FFF2-40B4-BE49-F238E27FC236}">
                <a16:creationId xmlns:a16="http://schemas.microsoft.com/office/drawing/2014/main" id="{FD51927F-8433-42D5-B767-8D81AD698FA9}"/>
              </a:ext>
            </a:extLst>
          </p:cNvPr>
          <p:cNvSpPr/>
          <p:nvPr/>
        </p:nvSpPr>
        <p:spPr>
          <a:xfrm>
            <a:off x="15615933" y="9181762"/>
            <a:ext cx="2406419" cy="63670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blå nivå</a:t>
            </a:r>
          </a:p>
        </p:txBody>
      </p:sp>
      <p:sp>
        <p:nvSpPr>
          <p:cNvPr id="29" name="Rektangel 28">
            <a:extLst>
              <a:ext uri="{FF2B5EF4-FFF2-40B4-BE49-F238E27FC236}">
                <a16:creationId xmlns:a16="http://schemas.microsoft.com/office/drawing/2014/main" id="{95427E59-DA57-4845-A789-29C7589EEC59}"/>
              </a:ext>
            </a:extLst>
          </p:cNvPr>
          <p:cNvSpPr/>
          <p:nvPr/>
        </p:nvSpPr>
        <p:spPr>
          <a:xfrm>
            <a:off x="2865438" y="10978658"/>
            <a:ext cx="2322005" cy="63670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röd nivå</a:t>
            </a:r>
          </a:p>
        </p:txBody>
      </p:sp>
      <p:sp>
        <p:nvSpPr>
          <p:cNvPr id="30" name="Rektangel 29">
            <a:extLst>
              <a:ext uri="{FF2B5EF4-FFF2-40B4-BE49-F238E27FC236}">
                <a16:creationId xmlns:a16="http://schemas.microsoft.com/office/drawing/2014/main" id="{F793EEA5-E1E0-463A-8098-A29493B44010}"/>
              </a:ext>
            </a:extLst>
          </p:cNvPr>
          <p:cNvSpPr/>
          <p:nvPr/>
        </p:nvSpPr>
        <p:spPr>
          <a:xfrm>
            <a:off x="6840827" y="10978658"/>
            <a:ext cx="2406419" cy="63670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röd nivå</a:t>
            </a:r>
          </a:p>
        </p:txBody>
      </p:sp>
      <p:sp>
        <p:nvSpPr>
          <p:cNvPr id="31" name="Rektangel 30">
            <a:extLst>
              <a:ext uri="{FF2B5EF4-FFF2-40B4-BE49-F238E27FC236}">
                <a16:creationId xmlns:a16="http://schemas.microsoft.com/office/drawing/2014/main" id="{B187107D-F02A-4D67-AE2B-701142F1655F}"/>
              </a:ext>
            </a:extLst>
          </p:cNvPr>
          <p:cNvSpPr/>
          <p:nvPr/>
        </p:nvSpPr>
        <p:spPr>
          <a:xfrm>
            <a:off x="10900626" y="10958203"/>
            <a:ext cx="2406419" cy="63670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röd nivå</a:t>
            </a:r>
          </a:p>
        </p:txBody>
      </p:sp>
      <p:sp>
        <p:nvSpPr>
          <p:cNvPr id="32" name="Rektangel 31">
            <a:extLst>
              <a:ext uri="{FF2B5EF4-FFF2-40B4-BE49-F238E27FC236}">
                <a16:creationId xmlns:a16="http://schemas.microsoft.com/office/drawing/2014/main" id="{54EA6113-FC70-4625-8DCE-7E7359220F81}"/>
              </a:ext>
            </a:extLst>
          </p:cNvPr>
          <p:cNvSpPr/>
          <p:nvPr/>
        </p:nvSpPr>
        <p:spPr>
          <a:xfrm>
            <a:off x="14953538" y="10943684"/>
            <a:ext cx="2406419" cy="63670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röd nivå</a:t>
            </a:r>
          </a:p>
        </p:txBody>
      </p:sp>
      <p:sp>
        <p:nvSpPr>
          <p:cNvPr id="33" name="Rektangel 32">
            <a:extLst>
              <a:ext uri="{FF2B5EF4-FFF2-40B4-BE49-F238E27FC236}">
                <a16:creationId xmlns:a16="http://schemas.microsoft.com/office/drawing/2014/main" id="{C5FA0293-D6EB-4265-8F4D-B09A26BB09CB}"/>
              </a:ext>
            </a:extLst>
          </p:cNvPr>
          <p:cNvSpPr/>
          <p:nvPr/>
        </p:nvSpPr>
        <p:spPr>
          <a:xfrm>
            <a:off x="8647449" y="11817678"/>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röd/svart nivå</a:t>
            </a:r>
          </a:p>
        </p:txBody>
      </p:sp>
      <p:sp>
        <p:nvSpPr>
          <p:cNvPr id="34" name="Rektangel 33">
            <a:extLst>
              <a:ext uri="{FF2B5EF4-FFF2-40B4-BE49-F238E27FC236}">
                <a16:creationId xmlns:a16="http://schemas.microsoft.com/office/drawing/2014/main" id="{C29F6E81-ACCF-4633-84BB-5D07AB2FA5B7}"/>
              </a:ext>
            </a:extLst>
          </p:cNvPr>
          <p:cNvSpPr/>
          <p:nvPr/>
        </p:nvSpPr>
        <p:spPr>
          <a:xfrm>
            <a:off x="12766239" y="11769375"/>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röd/svart nivå</a:t>
            </a:r>
          </a:p>
        </p:txBody>
      </p:sp>
      <p:sp>
        <p:nvSpPr>
          <p:cNvPr id="35" name="Rektangel 34">
            <a:extLst>
              <a:ext uri="{FF2B5EF4-FFF2-40B4-BE49-F238E27FC236}">
                <a16:creationId xmlns:a16="http://schemas.microsoft.com/office/drawing/2014/main" id="{B4E4F6B8-3469-488C-A29A-621EF5E608D3}"/>
              </a:ext>
            </a:extLst>
          </p:cNvPr>
          <p:cNvSpPr/>
          <p:nvPr/>
        </p:nvSpPr>
        <p:spPr>
          <a:xfrm>
            <a:off x="16888048" y="11765394"/>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röd/svart nivå</a:t>
            </a:r>
          </a:p>
        </p:txBody>
      </p:sp>
      <p:sp>
        <p:nvSpPr>
          <p:cNvPr id="36" name="Rektangel 35">
            <a:extLst>
              <a:ext uri="{FF2B5EF4-FFF2-40B4-BE49-F238E27FC236}">
                <a16:creationId xmlns:a16="http://schemas.microsoft.com/office/drawing/2014/main" id="{91ED75B6-2512-42DB-884D-84B475711F19}"/>
              </a:ext>
            </a:extLst>
          </p:cNvPr>
          <p:cNvSpPr/>
          <p:nvPr/>
        </p:nvSpPr>
        <p:spPr>
          <a:xfrm>
            <a:off x="4516686" y="10076214"/>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blå/röd nivå</a:t>
            </a:r>
          </a:p>
        </p:txBody>
      </p:sp>
      <p:sp>
        <p:nvSpPr>
          <p:cNvPr id="37" name="Rektangel 36">
            <a:extLst>
              <a:ext uri="{FF2B5EF4-FFF2-40B4-BE49-F238E27FC236}">
                <a16:creationId xmlns:a16="http://schemas.microsoft.com/office/drawing/2014/main" id="{6E8CCD07-63AD-4F31-9881-CD30302EDF9E}"/>
              </a:ext>
            </a:extLst>
          </p:cNvPr>
          <p:cNvSpPr/>
          <p:nvPr/>
        </p:nvSpPr>
        <p:spPr>
          <a:xfrm>
            <a:off x="8647449" y="10076214"/>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blå/röd nivå</a:t>
            </a:r>
          </a:p>
        </p:txBody>
      </p:sp>
      <p:sp>
        <p:nvSpPr>
          <p:cNvPr id="38" name="Rektangel 37">
            <a:extLst>
              <a:ext uri="{FF2B5EF4-FFF2-40B4-BE49-F238E27FC236}">
                <a16:creationId xmlns:a16="http://schemas.microsoft.com/office/drawing/2014/main" id="{783AA447-6B2E-4647-94AC-F8EC048D3DFB}"/>
              </a:ext>
            </a:extLst>
          </p:cNvPr>
          <p:cNvSpPr/>
          <p:nvPr/>
        </p:nvSpPr>
        <p:spPr>
          <a:xfrm>
            <a:off x="12766239" y="10027911"/>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blå/röd nivå</a:t>
            </a:r>
          </a:p>
        </p:txBody>
      </p:sp>
      <p:sp>
        <p:nvSpPr>
          <p:cNvPr id="39" name="Rektangel 38">
            <a:extLst>
              <a:ext uri="{FF2B5EF4-FFF2-40B4-BE49-F238E27FC236}">
                <a16:creationId xmlns:a16="http://schemas.microsoft.com/office/drawing/2014/main" id="{20AE162E-B414-45A4-976D-342A9042360A}"/>
              </a:ext>
            </a:extLst>
          </p:cNvPr>
          <p:cNvSpPr/>
          <p:nvPr/>
        </p:nvSpPr>
        <p:spPr>
          <a:xfrm>
            <a:off x="16888048" y="10027911"/>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blå/röd nivå</a:t>
            </a:r>
          </a:p>
        </p:txBody>
      </p:sp>
      <p:sp>
        <p:nvSpPr>
          <p:cNvPr id="40" name="Rektangel 39">
            <a:extLst>
              <a:ext uri="{FF2B5EF4-FFF2-40B4-BE49-F238E27FC236}">
                <a16:creationId xmlns:a16="http://schemas.microsoft.com/office/drawing/2014/main" id="{8638C8BE-5019-402C-93AD-773D3011941C}"/>
              </a:ext>
            </a:extLst>
          </p:cNvPr>
          <p:cNvSpPr/>
          <p:nvPr/>
        </p:nvSpPr>
        <p:spPr>
          <a:xfrm>
            <a:off x="5568316" y="8297427"/>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grön/blå nivå</a:t>
            </a:r>
          </a:p>
        </p:txBody>
      </p:sp>
      <p:sp>
        <p:nvSpPr>
          <p:cNvPr id="41" name="Rektangel 40">
            <a:extLst>
              <a:ext uri="{FF2B5EF4-FFF2-40B4-BE49-F238E27FC236}">
                <a16:creationId xmlns:a16="http://schemas.microsoft.com/office/drawing/2014/main" id="{AC1E9DAD-DE8B-4168-8028-E2BFA125A211}"/>
              </a:ext>
            </a:extLst>
          </p:cNvPr>
          <p:cNvSpPr/>
          <p:nvPr/>
        </p:nvSpPr>
        <p:spPr>
          <a:xfrm>
            <a:off x="9699079" y="8297427"/>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grön/blå nivå</a:t>
            </a:r>
          </a:p>
        </p:txBody>
      </p:sp>
      <p:sp>
        <p:nvSpPr>
          <p:cNvPr id="42" name="Rektangel 41">
            <a:extLst>
              <a:ext uri="{FF2B5EF4-FFF2-40B4-BE49-F238E27FC236}">
                <a16:creationId xmlns:a16="http://schemas.microsoft.com/office/drawing/2014/main" id="{6B2B06A5-7B24-4A4F-9203-65D02F67639F}"/>
              </a:ext>
            </a:extLst>
          </p:cNvPr>
          <p:cNvSpPr/>
          <p:nvPr/>
        </p:nvSpPr>
        <p:spPr>
          <a:xfrm>
            <a:off x="13817872" y="8249126"/>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grön/blå nivå</a:t>
            </a:r>
          </a:p>
        </p:txBody>
      </p:sp>
      <p:sp>
        <p:nvSpPr>
          <p:cNvPr id="43" name="Rektangel 42">
            <a:extLst>
              <a:ext uri="{FF2B5EF4-FFF2-40B4-BE49-F238E27FC236}">
                <a16:creationId xmlns:a16="http://schemas.microsoft.com/office/drawing/2014/main" id="{BDD779B5-D49A-4009-A526-535C52CC2721}"/>
              </a:ext>
            </a:extLst>
          </p:cNvPr>
          <p:cNvSpPr/>
          <p:nvPr/>
        </p:nvSpPr>
        <p:spPr>
          <a:xfrm>
            <a:off x="16888048" y="8241551"/>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grön/blå nivå</a:t>
            </a:r>
          </a:p>
        </p:txBody>
      </p:sp>
      <p:sp>
        <p:nvSpPr>
          <p:cNvPr id="46" name="Rektangel 45">
            <a:extLst>
              <a:ext uri="{FF2B5EF4-FFF2-40B4-BE49-F238E27FC236}">
                <a16:creationId xmlns:a16="http://schemas.microsoft.com/office/drawing/2014/main" id="{E5FA560C-C9F3-48E5-9B71-DF632B8A891A}"/>
              </a:ext>
            </a:extLst>
          </p:cNvPr>
          <p:cNvSpPr/>
          <p:nvPr/>
        </p:nvSpPr>
        <p:spPr>
          <a:xfrm>
            <a:off x="5431774" y="2162406"/>
            <a:ext cx="10486443" cy="64696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Utbildningar</a:t>
            </a:r>
          </a:p>
        </p:txBody>
      </p:sp>
      <p:sp>
        <p:nvSpPr>
          <p:cNvPr id="47" name="Rektangel 46">
            <a:extLst>
              <a:ext uri="{FF2B5EF4-FFF2-40B4-BE49-F238E27FC236}">
                <a16:creationId xmlns:a16="http://schemas.microsoft.com/office/drawing/2014/main" id="{ACDE364C-1461-46EC-9B24-9389D00CF933}"/>
              </a:ext>
            </a:extLst>
          </p:cNvPr>
          <p:cNvSpPr/>
          <p:nvPr/>
        </p:nvSpPr>
        <p:spPr>
          <a:xfrm>
            <a:off x="4434407" y="3027047"/>
            <a:ext cx="2406419" cy="64696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Kickoff 15/8</a:t>
            </a:r>
          </a:p>
        </p:txBody>
      </p:sp>
      <p:sp>
        <p:nvSpPr>
          <p:cNvPr id="48" name="Rektangel 47">
            <a:extLst>
              <a:ext uri="{FF2B5EF4-FFF2-40B4-BE49-F238E27FC236}">
                <a16:creationId xmlns:a16="http://schemas.microsoft.com/office/drawing/2014/main" id="{C509FAC8-B5EE-4F44-A06E-3616EB4D6DE8}"/>
              </a:ext>
            </a:extLst>
          </p:cNvPr>
          <p:cNvSpPr/>
          <p:nvPr/>
        </p:nvSpPr>
        <p:spPr>
          <a:xfrm>
            <a:off x="10159018" y="4761855"/>
            <a:ext cx="2406419" cy="64696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Julaktivitet</a:t>
            </a:r>
          </a:p>
        </p:txBody>
      </p:sp>
      <p:sp>
        <p:nvSpPr>
          <p:cNvPr id="49" name="Rektangel 48">
            <a:extLst>
              <a:ext uri="{FF2B5EF4-FFF2-40B4-BE49-F238E27FC236}">
                <a16:creationId xmlns:a16="http://schemas.microsoft.com/office/drawing/2014/main" id="{F2528518-EFE1-40B7-B91C-99DA73A3B6CB}"/>
              </a:ext>
            </a:extLst>
          </p:cNvPr>
          <p:cNvSpPr/>
          <p:nvPr/>
        </p:nvSpPr>
        <p:spPr>
          <a:xfrm>
            <a:off x="16761046" y="4760704"/>
            <a:ext cx="3532226" cy="64696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Säsongsavslutning 31/4</a:t>
            </a:r>
          </a:p>
        </p:txBody>
      </p:sp>
      <p:sp>
        <p:nvSpPr>
          <p:cNvPr id="3" name="Rubrik 1">
            <a:extLst>
              <a:ext uri="{FF2B5EF4-FFF2-40B4-BE49-F238E27FC236}">
                <a16:creationId xmlns:a16="http://schemas.microsoft.com/office/drawing/2014/main" id="{E17DDC91-8F43-2F3C-488E-78EF40501254}"/>
              </a:ext>
            </a:extLst>
          </p:cNvPr>
          <p:cNvSpPr txBox="1">
            <a:spLocks/>
          </p:cNvSpPr>
          <p:nvPr/>
        </p:nvSpPr>
        <p:spPr>
          <a:xfrm>
            <a:off x="2734482" y="526862"/>
            <a:ext cx="21029831" cy="1360358"/>
          </a:xfrm>
          <a:prstGeom prst="rect">
            <a:avLst/>
          </a:prstGeom>
        </p:spPr>
        <p:txBody>
          <a:bodyPr vert="horz" lIns="91440" tIns="45720" rIns="91440" bIns="45720" rtlCol="0" anchor="ctr">
            <a:normAutofit fontScale="92500"/>
          </a:bodyPr>
          <a:lstStyle>
            <a:lvl1pPr algn="l" defTabSz="1828686" rtl="0" eaLnBrk="1" latinLnBrk="0" hangingPunct="1">
              <a:lnSpc>
                <a:spcPct val="90000"/>
              </a:lnSpc>
              <a:spcBef>
                <a:spcPct val="0"/>
              </a:spcBef>
              <a:buNone/>
              <a:defRPr sz="8799" kern="1200">
                <a:solidFill>
                  <a:schemeClr val="tx1"/>
                </a:solidFill>
                <a:latin typeface="+mj-lt"/>
                <a:ea typeface="+mj-ea"/>
                <a:cs typeface="+mj-cs"/>
              </a:defRPr>
            </a:lvl1pPr>
          </a:lstStyle>
          <a:p>
            <a:r>
              <a:rPr lang="sv-SE" sz="9000">
                <a:solidFill>
                  <a:srgbClr val="F5EF88"/>
                </a:solidFill>
                <a:latin typeface="Mongoose Regular" panose="02000000000000000000" pitchFamily="2" charset="77"/>
              </a:rPr>
              <a:t>EXEMPEL PÅ SÄSONGSPLANERING FÖR LEDARE</a:t>
            </a:r>
          </a:p>
        </p:txBody>
      </p:sp>
      <p:sp>
        <p:nvSpPr>
          <p:cNvPr id="2" name="Platshållare för bildnummer 1">
            <a:extLst>
              <a:ext uri="{FF2B5EF4-FFF2-40B4-BE49-F238E27FC236}">
                <a16:creationId xmlns:a16="http://schemas.microsoft.com/office/drawing/2014/main" id="{A48A68EF-CACA-BBBF-E95D-911379259146}"/>
              </a:ext>
            </a:extLst>
          </p:cNvPr>
          <p:cNvSpPr>
            <a:spLocks noGrp="1"/>
          </p:cNvSpPr>
          <p:nvPr>
            <p:ph type="sldNum" sz="quarter" idx="12"/>
          </p:nvPr>
        </p:nvSpPr>
        <p:spPr/>
        <p:txBody>
          <a:bodyPr/>
          <a:lstStyle/>
          <a:p>
            <a:fld id="{5F919A4E-C2E9-6148-8511-58460454BFB7}" type="slidenum">
              <a:rPr lang="sv-SE" smtClean="0"/>
              <a:t>48</a:t>
            </a:fld>
            <a:endParaRPr lang="sv-SE"/>
          </a:p>
        </p:txBody>
      </p:sp>
      <p:sp>
        <p:nvSpPr>
          <p:cNvPr id="4" name="textruta 3">
            <a:extLst>
              <a:ext uri="{FF2B5EF4-FFF2-40B4-BE49-F238E27FC236}">
                <a16:creationId xmlns:a16="http://schemas.microsoft.com/office/drawing/2014/main" id="{89C23709-3D2A-A0FC-BCBB-B0D9E7749BCD}"/>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558456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textruta 23">
            <a:extLst>
              <a:ext uri="{FF2B5EF4-FFF2-40B4-BE49-F238E27FC236}">
                <a16:creationId xmlns:a16="http://schemas.microsoft.com/office/drawing/2014/main" id="{B562078F-C5C6-4623-A511-993C3B18DDFD}"/>
              </a:ext>
            </a:extLst>
          </p:cNvPr>
          <p:cNvSpPr txBox="1"/>
          <p:nvPr/>
        </p:nvSpPr>
        <p:spPr>
          <a:xfrm>
            <a:off x="2211572" y="2597495"/>
            <a:ext cx="20494550" cy="2692147"/>
          </a:xfrm>
          <a:prstGeom prst="rect">
            <a:avLst/>
          </a:prstGeom>
          <a:noFill/>
          <a:ln w="12700">
            <a:noFill/>
          </a:ln>
        </p:spPr>
        <p:txBody>
          <a:bodyPr wrap="square" numCol="1" spcCol="648000" rtlCol="0">
            <a:spAutoFit/>
          </a:bodyPr>
          <a:lstStyle/>
          <a:p>
            <a:pPr algn="ctr"/>
            <a:r>
              <a:rPr lang="sv-SE" sz="2400">
                <a:solidFill>
                  <a:schemeClr val="bg1"/>
                </a:solidFill>
                <a:latin typeface="Montserrat Light" pitchFamily="2" charset="77"/>
              </a:rPr>
              <a:t>Exempel på säsongsplanering utifrån fokusområden. Att skapa en tydlig röd tråd genom att veta vad som ska tränas när </a:t>
            </a:r>
            <a:br>
              <a:rPr lang="sv-SE" sz="2400">
                <a:solidFill>
                  <a:schemeClr val="bg1"/>
                </a:solidFill>
                <a:latin typeface="Montserrat Light" pitchFamily="2" charset="77"/>
              </a:rPr>
            </a:br>
            <a:r>
              <a:rPr lang="sv-SE" sz="2400">
                <a:solidFill>
                  <a:schemeClr val="bg1"/>
                </a:solidFill>
                <a:latin typeface="Montserrat Light" pitchFamily="2" charset="77"/>
              </a:rPr>
              <a:t>gynnar både utveckling och skapar en enkelhet för ledare och spelare</a:t>
            </a:r>
          </a:p>
          <a:p>
            <a:pPr algn="ctr"/>
            <a:endParaRPr lang="sv-SE" sz="4000" b="1">
              <a:solidFill>
                <a:schemeClr val="bg1"/>
              </a:solidFill>
              <a:latin typeface="Montserrat SemiBold" pitchFamily="2" charset="77"/>
            </a:endParaRPr>
          </a:p>
          <a:p>
            <a:pPr algn="ctr"/>
            <a:r>
              <a:rPr lang="sv-SE" sz="4000" b="1">
                <a:solidFill>
                  <a:schemeClr val="bg1"/>
                </a:solidFill>
                <a:latin typeface="Montserrat SemiBold" pitchFamily="2" charset="77"/>
              </a:rPr>
              <a:t>Veckoplanering</a:t>
            </a:r>
            <a:endParaRPr lang="sv-SE" sz="2400" b="1">
              <a:solidFill>
                <a:schemeClr val="bg1"/>
              </a:solidFill>
              <a:latin typeface="Montserrat SemiBold" pitchFamily="2" charset="77"/>
            </a:endParaRPr>
          </a:p>
          <a:p>
            <a:pPr algn="ctr">
              <a:lnSpc>
                <a:spcPct val="200000"/>
              </a:lnSpc>
            </a:pPr>
            <a:r>
              <a:rPr lang="sv-SE" sz="2400" b="1">
                <a:solidFill>
                  <a:schemeClr val="bg1"/>
                </a:solidFill>
                <a:latin typeface="Montserrat SemiBold" pitchFamily="2" charset="77"/>
              </a:rPr>
              <a:t>Säsongsstart - v. 43</a:t>
            </a:r>
            <a:r>
              <a:rPr lang="sv-SE" sz="2400">
                <a:solidFill>
                  <a:schemeClr val="bg1"/>
                </a:solidFill>
                <a:latin typeface="Montserrat Light" pitchFamily="2" charset="77"/>
              </a:rPr>
              <a:t> F1, F2, F3, F4, F5, F6, F7, F8     </a:t>
            </a:r>
            <a:r>
              <a:rPr lang="sv-SE" sz="2400" b="1">
                <a:solidFill>
                  <a:schemeClr val="bg1"/>
                </a:solidFill>
                <a:latin typeface="Montserrat SemiBold" pitchFamily="2" charset="77"/>
              </a:rPr>
              <a:t>v. 44-50</a:t>
            </a:r>
            <a:r>
              <a:rPr lang="sv-SE" sz="2400">
                <a:solidFill>
                  <a:schemeClr val="bg1"/>
                </a:solidFill>
                <a:latin typeface="Montserrat Light" pitchFamily="2" charset="77"/>
              </a:rPr>
              <a:t> F1+F1, F2+F2, F3+F3, F4+F4.    </a:t>
            </a:r>
            <a:r>
              <a:rPr lang="sv-SE" sz="2400" b="1">
                <a:solidFill>
                  <a:schemeClr val="bg1"/>
                </a:solidFill>
                <a:latin typeface="Montserrat SemiBold" pitchFamily="2" charset="77"/>
              </a:rPr>
              <a:t>v. 51-2</a:t>
            </a:r>
            <a:r>
              <a:rPr lang="sv-SE" sz="2400">
                <a:solidFill>
                  <a:schemeClr val="bg1"/>
                </a:solidFill>
                <a:latin typeface="Montserrat Light" pitchFamily="2" charset="77"/>
              </a:rPr>
              <a:t> F5+F5, F6+F6.    </a:t>
            </a:r>
            <a:r>
              <a:rPr lang="sv-SE" sz="2400" b="1">
                <a:solidFill>
                  <a:schemeClr val="bg1"/>
                </a:solidFill>
                <a:latin typeface="Montserrat SemiBold" pitchFamily="2" charset="77"/>
              </a:rPr>
              <a:t>v. 3-9</a:t>
            </a:r>
            <a:r>
              <a:rPr lang="sv-SE" sz="2400">
                <a:solidFill>
                  <a:schemeClr val="bg1"/>
                </a:solidFill>
                <a:latin typeface="Montserrat Light" pitchFamily="2" charset="77"/>
              </a:rPr>
              <a:t> F7+F7, F8+F8</a:t>
            </a:r>
          </a:p>
        </p:txBody>
      </p:sp>
      <p:sp>
        <p:nvSpPr>
          <p:cNvPr id="15" name="Rektangel med rundade hörn 11">
            <a:extLst>
              <a:ext uri="{FF2B5EF4-FFF2-40B4-BE49-F238E27FC236}">
                <a16:creationId xmlns:a16="http://schemas.microsoft.com/office/drawing/2014/main" id="{768E3A1C-6EA2-420F-A8FC-5289499E2B71}"/>
              </a:ext>
            </a:extLst>
          </p:cNvPr>
          <p:cNvSpPr/>
          <p:nvPr/>
        </p:nvSpPr>
        <p:spPr>
          <a:xfrm>
            <a:off x="2727617" y="4996135"/>
            <a:ext cx="21918649" cy="1466502"/>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r>
              <a:rPr lang="sv-SE" sz="2200">
                <a:solidFill>
                  <a:srgbClr val="F5EF88"/>
                </a:solidFill>
                <a:latin typeface="Montserrat Light" pitchFamily="2" charset="77"/>
              </a:rPr>
              <a:t>Augusti	             September                   Oktober	           November                December            Januari        Februari              Mars              April</a:t>
            </a:r>
          </a:p>
        </p:txBody>
      </p:sp>
      <p:sp>
        <p:nvSpPr>
          <p:cNvPr id="21" name="textruta 20">
            <a:extLst>
              <a:ext uri="{FF2B5EF4-FFF2-40B4-BE49-F238E27FC236}">
                <a16:creationId xmlns:a16="http://schemas.microsoft.com/office/drawing/2014/main" id="{2196F9A6-201C-4217-A63D-AAB5454F19EB}"/>
              </a:ext>
            </a:extLst>
          </p:cNvPr>
          <p:cNvSpPr txBox="1"/>
          <p:nvPr/>
        </p:nvSpPr>
        <p:spPr>
          <a:xfrm>
            <a:off x="7628365" y="6381990"/>
            <a:ext cx="7338917" cy="5220176"/>
          </a:xfrm>
          <a:prstGeom prst="rect">
            <a:avLst/>
          </a:prstGeom>
          <a:noFill/>
          <a:ln w="12700">
            <a:noFill/>
          </a:ln>
        </p:spPr>
        <p:txBody>
          <a:bodyPr wrap="square" numCol="2" rtlCol="0">
            <a:noAutofit/>
          </a:bodyPr>
          <a:lstStyle/>
          <a:p>
            <a:pPr fontAlgn="base">
              <a:lnSpc>
                <a:spcPct val="150000"/>
              </a:lnSpc>
            </a:pPr>
            <a:r>
              <a:rPr lang="sv-SE" sz="2400" b="1">
                <a:solidFill>
                  <a:schemeClr val="bg1"/>
                </a:solidFill>
                <a:latin typeface="Montserrat SemiBold" pitchFamily="2" charset="77"/>
              </a:rPr>
              <a:t>Utespelare</a:t>
            </a:r>
          </a:p>
          <a:p>
            <a:pPr marL="550863" indent="-550863" fontAlgn="base">
              <a:lnSpc>
                <a:spcPct val="150000"/>
              </a:lnSpc>
              <a:buFont typeface="+mj-lt"/>
              <a:buAutoNum type="arabicPeriod"/>
            </a:pPr>
            <a:r>
              <a:rPr lang="sv-SE" sz="2400">
                <a:solidFill>
                  <a:schemeClr val="bg1"/>
                </a:solidFill>
                <a:latin typeface="Montserrat Light" pitchFamily="2" charset="77"/>
              </a:rPr>
              <a:t>Duellspel med boll</a:t>
            </a:r>
          </a:p>
          <a:p>
            <a:pPr marL="550863" indent="-550863" fontAlgn="base">
              <a:lnSpc>
                <a:spcPct val="150000"/>
              </a:lnSpc>
              <a:buFont typeface="+mj-lt"/>
              <a:buAutoNum type="arabicPeriod"/>
            </a:pPr>
            <a:r>
              <a:rPr lang="sv-SE" sz="2400">
                <a:solidFill>
                  <a:schemeClr val="bg1"/>
                </a:solidFill>
                <a:latin typeface="Montserrat Light" pitchFamily="2" charset="77"/>
              </a:rPr>
              <a:t>Göra mål</a:t>
            </a:r>
          </a:p>
          <a:p>
            <a:pPr marL="550863" indent="-550863" fontAlgn="base">
              <a:lnSpc>
                <a:spcPct val="150000"/>
              </a:lnSpc>
              <a:buFont typeface="+mj-lt"/>
              <a:buAutoNum type="arabicPeriod"/>
            </a:pPr>
            <a:r>
              <a:rPr lang="sv-SE" sz="2400">
                <a:solidFill>
                  <a:schemeClr val="bg1"/>
                </a:solidFill>
                <a:latin typeface="Montserrat Light" pitchFamily="2" charset="77"/>
              </a:rPr>
              <a:t>Ta bollen framåt</a:t>
            </a:r>
          </a:p>
          <a:p>
            <a:pPr marL="550863" indent="-550863" fontAlgn="base">
              <a:lnSpc>
                <a:spcPct val="150000"/>
              </a:lnSpc>
              <a:buFont typeface="+mj-lt"/>
              <a:buAutoNum type="arabicPeriod"/>
            </a:pPr>
            <a:r>
              <a:rPr lang="sv-SE" sz="2400">
                <a:solidFill>
                  <a:schemeClr val="bg1"/>
                </a:solidFill>
                <a:latin typeface="Montserrat Light" pitchFamily="2" charset="77"/>
              </a:rPr>
              <a:t>Spelbarhet</a:t>
            </a:r>
          </a:p>
          <a:p>
            <a:pPr marL="550863" indent="-550863" fontAlgn="base">
              <a:lnSpc>
                <a:spcPct val="150000"/>
              </a:lnSpc>
              <a:buFont typeface="+mj-lt"/>
              <a:buAutoNum type="arabicPeriod"/>
            </a:pPr>
            <a:r>
              <a:rPr lang="sv-SE" sz="2400">
                <a:solidFill>
                  <a:schemeClr val="bg1"/>
                </a:solidFill>
                <a:latin typeface="Montserrat Light" pitchFamily="2" charset="77"/>
              </a:rPr>
              <a:t>Vinna insida</a:t>
            </a:r>
          </a:p>
          <a:p>
            <a:pPr marL="550863" indent="-550863" fontAlgn="base">
              <a:lnSpc>
                <a:spcPct val="150000"/>
              </a:lnSpc>
              <a:buFont typeface="+mj-lt"/>
              <a:buAutoNum type="arabicPeriod"/>
            </a:pPr>
            <a:r>
              <a:rPr lang="sv-SE" sz="2400">
                <a:solidFill>
                  <a:schemeClr val="bg1"/>
                </a:solidFill>
                <a:latin typeface="Montserrat Light" pitchFamily="2" charset="77"/>
              </a:rPr>
              <a:t>Passningsspel</a:t>
            </a:r>
          </a:p>
          <a:p>
            <a:pPr marL="550863" indent="-550863" fontAlgn="base">
              <a:lnSpc>
                <a:spcPct val="150000"/>
              </a:lnSpc>
              <a:buFont typeface="+mj-lt"/>
              <a:buAutoNum type="arabicPeriod"/>
            </a:pPr>
            <a:r>
              <a:rPr lang="sv-SE" sz="2400">
                <a:solidFill>
                  <a:schemeClr val="bg1"/>
                </a:solidFill>
                <a:latin typeface="Montserrat Light" pitchFamily="2" charset="77"/>
              </a:rPr>
              <a:t>Vinna boll</a:t>
            </a:r>
          </a:p>
          <a:p>
            <a:pPr marL="550863" indent="-550863" fontAlgn="base">
              <a:lnSpc>
                <a:spcPct val="150000"/>
              </a:lnSpc>
              <a:buFont typeface="+mj-lt"/>
              <a:buAutoNum type="arabicPeriod"/>
            </a:pPr>
            <a:r>
              <a:rPr lang="sv-SE" sz="2400">
                <a:solidFill>
                  <a:schemeClr val="bg1"/>
                </a:solidFill>
                <a:latin typeface="Montserrat Light" pitchFamily="2" charset="77"/>
              </a:rPr>
              <a:t>Förhindra mål</a:t>
            </a:r>
          </a:p>
        </p:txBody>
      </p:sp>
      <p:sp>
        <p:nvSpPr>
          <p:cNvPr id="23" name="textruta 22">
            <a:extLst>
              <a:ext uri="{FF2B5EF4-FFF2-40B4-BE49-F238E27FC236}">
                <a16:creationId xmlns:a16="http://schemas.microsoft.com/office/drawing/2014/main" id="{BE7B797F-FB7F-43D5-AB06-D355D6BBFF34}"/>
              </a:ext>
            </a:extLst>
          </p:cNvPr>
          <p:cNvSpPr txBox="1"/>
          <p:nvPr/>
        </p:nvSpPr>
        <p:spPr>
          <a:xfrm>
            <a:off x="13407040" y="6381986"/>
            <a:ext cx="8002356" cy="5427449"/>
          </a:xfrm>
          <a:prstGeom prst="rect">
            <a:avLst/>
          </a:prstGeom>
          <a:noFill/>
          <a:ln w="12700">
            <a:noFill/>
          </a:ln>
        </p:spPr>
        <p:txBody>
          <a:bodyPr wrap="square" numCol="2" rtlCol="0">
            <a:noAutofit/>
          </a:bodyPr>
          <a:lstStyle/>
          <a:p>
            <a:pPr fontAlgn="base">
              <a:lnSpc>
                <a:spcPct val="150000"/>
              </a:lnSpc>
            </a:pPr>
            <a:r>
              <a:rPr lang="sv-SE" sz="2400" b="1">
                <a:solidFill>
                  <a:schemeClr val="bg1"/>
                </a:solidFill>
                <a:latin typeface="Montserrat SemiBold" pitchFamily="2" charset="77"/>
              </a:rPr>
              <a:t>Målvakter</a:t>
            </a:r>
          </a:p>
          <a:p>
            <a:pPr marL="550863" indent="-550863" fontAlgn="base">
              <a:lnSpc>
                <a:spcPct val="150000"/>
              </a:lnSpc>
              <a:buFont typeface="+mj-lt"/>
              <a:buAutoNum type="arabicPeriod"/>
            </a:pPr>
            <a:r>
              <a:rPr lang="sv-SE" sz="2400">
                <a:solidFill>
                  <a:schemeClr val="bg1"/>
                </a:solidFill>
                <a:latin typeface="Montserrat Light" pitchFamily="2" charset="77"/>
              </a:rPr>
              <a:t>Bollhantering</a:t>
            </a:r>
          </a:p>
          <a:p>
            <a:pPr marL="550863" indent="-550863" fontAlgn="base">
              <a:lnSpc>
                <a:spcPct val="150000"/>
              </a:lnSpc>
              <a:buFont typeface="+mj-lt"/>
              <a:buAutoNum type="arabicPeriod"/>
            </a:pPr>
            <a:r>
              <a:rPr lang="sv-SE" sz="2400">
                <a:solidFill>
                  <a:schemeClr val="bg1"/>
                </a:solidFill>
                <a:latin typeface="Montserrat Light" pitchFamily="2" charset="77"/>
              </a:rPr>
              <a:t>Returer</a:t>
            </a:r>
          </a:p>
          <a:p>
            <a:pPr marL="550863" indent="-550863" fontAlgn="base">
              <a:lnSpc>
                <a:spcPct val="150000"/>
              </a:lnSpc>
              <a:buFont typeface="+mj-lt"/>
              <a:buAutoNum type="arabicPeriod"/>
            </a:pPr>
            <a:r>
              <a:rPr lang="sv-SE" sz="2400">
                <a:solidFill>
                  <a:schemeClr val="bg1"/>
                </a:solidFill>
                <a:latin typeface="Montserrat Light" pitchFamily="2" charset="77"/>
              </a:rPr>
              <a:t>Ta bollen framåt</a:t>
            </a:r>
          </a:p>
          <a:p>
            <a:pPr marL="550863" indent="-550863" fontAlgn="base">
              <a:lnSpc>
                <a:spcPct val="150000"/>
              </a:lnSpc>
              <a:buFont typeface="+mj-lt"/>
              <a:buAutoNum type="arabicPeriod"/>
            </a:pPr>
            <a:r>
              <a:rPr lang="sv-SE" sz="2400">
                <a:solidFill>
                  <a:schemeClr val="bg1"/>
                </a:solidFill>
                <a:latin typeface="Montserrat Light" pitchFamily="2" charset="77"/>
              </a:rPr>
              <a:t>Förflyttningar</a:t>
            </a:r>
          </a:p>
          <a:p>
            <a:pPr marL="550863" indent="-550863" fontAlgn="base">
              <a:lnSpc>
                <a:spcPct val="150000"/>
              </a:lnSpc>
              <a:buFont typeface="+mj-lt"/>
              <a:buAutoNum type="arabicPeriod"/>
            </a:pPr>
            <a:r>
              <a:rPr lang="sv-SE" sz="2400">
                <a:solidFill>
                  <a:schemeClr val="bg1"/>
                </a:solidFill>
                <a:latin typeface="Montserrat Light" pitchFamily="2" charset="77"/>
              </a:rPr>
              <a:t>Positionering</a:t>
            </a:r>
          </a:p>
          <a:p>
            <a:pPr marL="550863" indent="-550863" fontAlgn="base">
              <a:lnSpc>
                <a:spcPct val="150000"/>
              </a:lnSpc>
              <a:buFont typeface="+mj-lt"/>
              <a:buAutoNum type="arabicPeriod"/>
            </a:pPr>
            <a:r>
              <a:rPr lang="sv-SE" sz="2400">
                <a:solidFill>
                  <a:schemeClr val="bg1"/>
                </a:solidFill>
                <a:latin typeface="Montserrat Light" pitchFamily="2" charset="77"/>
              </a:rPr>
              <a:t>Utkast</a:t>
            </a:r>
          </a:p>
          <a:p>
            <a:pPr marL="550863" indent="-550863" fontAlgn="base">
              <a:lnSpc>
                <a:spcPct val="150000"/>
              </a:lnSpc>
              <a:buFont typeface="+mj-lt"/>
              <a:buAutoNum type="arabicPeriod"/>
            </a:pPr>
            <a:r>
              <a:rPr lang="sv-SE" sz="2400">
                <a:solidFill>
                  <a:schemeClr val="bg1"/>
                </a:solidFill>
                <a:latin typeface="Montserrat Light" pitchFamily="2" charset="77"/>
              </a:rPr>
              <a:t>Aktiv som försvarare</a:t>
            </a:r>
          </a:p>
          <a:p>
            <a:pPr marL="550863" indent="-550863" fontAlgn="base">
              <a:lnSpc>
                <a:spcPct val="150000"/>
              </a:lnSpc>
              <a:buFont typeface="+mj-lt"/>
              <a:buAutoNum type="arabicPeriod"/>
            </a:pPr>
            <a:r>
              <a:rPr lang="sv-SE" sz="2400">
                <a:solidFill>
                  <a:schemeClr val="bg1"/>
                </a:solidFill>
                <a:latin typeface="Montserrat Light" pitchFamily="2" charset="77"/>
              </a:rPr>
              <a:t>Trafikhantering</a:t>
            </a:r>
          </a:p>
        </p:txBody>
      </p:sp>
      <p:sp>
        <p:nvSpPr>
          <p:cNvPr id="3" name="Rubrik 1">
            <a:extLst>
              <a:ext uri="{FF2B5EF4-FFF2-40B4-BE49-F238E27FC236}">
                <a16:creationId xmlns:a16="http://schemas.microsoft.com/office/drawing/2014/main" id="{B6891725-E262-3ECB-47FE-6ACD73F55F9F}"/>
              </a:ext>
            </a:extLst>
          </p:cNvPr>
          <p:cNvSpPr txBox="1">
            <a:spLocks/>
          </p:cNvSpPr>
          <p:nvPr/>
        </p:nvSpPr>
        <p:spPr>
          <a:xfrm>
            <a:off x="1676291" y="796402"/>
            <a:ext cx="21029831" cy="1496394"/>
          </a:xfrm>
          <a:prstGeom prst="rect">
            <a:avLst/>
          </a:prstGeom>
        </p:spPr>
        <p:txBody>
          <a:bodyPr vert="horz" lIns="91440" tIns="45720" rIns="91440" bIns="45720" rtlCol="0" anchor="ctr">
            <a:normAutofit fontScale="77500" lnSpcReduction="20000"/>
          </a:bodyPr>
          <a:lstStyle>
            <a:lvl1pPr algn="l" defTabSz="1828686" rtl="0" eaLnBrk="1" latinLnBrk="0" hangingPunct="1">
              <a:lnSpc>
                <a:spcPct val="90000"/>
              </a:lnSpc>
              <a:spcBef>
                <a:spcPct val="0"/>
              </a:spcBef>
              <a:buNone/>
              <a:defRPr sz="8799" kern="1200">
                <a:solidFill>
                  <a:schemeClr val="tx1"/>
                </a:solidFill>
                <a:latin typeface="+mj-lt"/>
                <a:ea typeface="+mj-ea"/>
                <a:cs typeface="+mj-cs"/>
              </a:defRPr>
            </a:lvl1pPr>
          </a:lstStyle>
          <a:p>
            <a:pPr algn="ctr"/>
            <a:r>
              <a:rPr lang="sv-SE" sz="9000">
                <a:solidFill>
                  <a:srgbClr val="F5EF88"/>
                </a:solidFill>
                <a:latin typeface="Mongoose Regular" panose="02000000000000000000" pitchFamily="2" charset="77"/>
              </a:rPr>
              <a:t>EXEMPEL PÅ SÄSONGSPLANERING OCH PERIODISERING</a:t>
            </a:r>
          </a:p>
        </p:txBody>
      </p:sp>
      <p:cxnSp>
        <p:nvCxnSpPr>
          <p:cNvPr id="6" name="Rak 5">
            <a:extLst>
              <a:ext uri="{FF2B5EF4-FFF2-40B4-BE49-F238E27FC236}">
                <a16:creationId xmlns:a16="http://schemas.microsoft.com/office/drawing/2014/main" id="{835CDEE6-271B-70E0-A01F-6343C51BA2C2}"/>
              </a:ext>
            </a:extLst>
          </p:cNvPr>
          <p:cNvCxnSpPr>
            <a:cxnSpLocks/>
          </p:cNvCxnSpPr>
          <p:nvPr/>
        </p:nvCxnSpPr>
        <p:spPr>
          <a:xfrm>
            <a:off x="-264695" y="2413689"/>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Rak 6">
            <a:extLst>
              <a:ext uri="{FF2B5EF4-FFF2-40B4-BE49-F238E27FC236}">
                <a16:creationId xmlns:a16="http://schemas.microsoft.com/office/drawing/2014/main" id="{E9E16A63-E48B-AF74-7CD1-D5AD67F73DB7}"/>
              </a:ext>
            </a:extLst>
          </p:cNvPr>
          <p:cNvCxnSpPr>
            <a:cxnSpLocks/>
          </p:cNvCxnSpPr>
          <p:nvPr/>
        </p:nvCxnSpPr>
        <p:spPr>
          <a:xfrm>
            <a:off x="-264695" y="3637401"/>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ruta 1">
            <a:extLst>
              <a:ext uri="{FF2B5EF4-FFF2-40B4-BE49-F238E27FC236}">
                <a16:creationId xmlns:a16="http://schemas.microsoft.com/office/drawing/2014/main" id="{E1DF9D8C-F2D6-71FC-828F-AA506C15CEE8}"/>
              </a:ext>
            </a:extLst>
          </p:cNvPr>
          <p:cNvSpPr txBox="1"/>
          <p:nvPr/>
        </p:nvSpPr>
        <p:spPr>
          <a:xfrm>
            <a:off x="3797653" y="12089812"/>
            <a:ext cx="16783665" cy="430887"/>
          </a:xfrm>
          <a:prstGeom prst="rect">
            <a:avLst/>
          </a:prstGeom>
          <a:noFill/>
        </p:spPr>
        <p:txBody>
          <a:bodyPr wrap="square" rtlCol="0">
            <a:spAutoFit/>
          </a:bodyPr>
          <a:lstStyle/>
          <a:p>
            <a:pPr algn="ctr"/>
            <a:r>
              <a:rPr lang="sv-SE" sz="2200" i="1">
                <a:solidFill>
                  <a:schemeClr val="bg1"/>
                </a:solidFill>
                <a:latin typeface="Montserrat" pitchFamily="2" charset="77"/>
              </a:rPr>
              <a:t>F= Fokusområde. Det vill säga F1 är Duellspel med boll + Bollhantering.</a:t>
            </a:r>
          </a:p>
        </p:txBody>
      </p:sp>
      <p:sp>
        <p:nvSpPr>
          <p:cNvPr id="4" name="Platshållare för bildnummer 3">
            <a:extLst>
              <a:ext uri="{FF2B5EF4-FFF2-40B4-BE49-F238E27FC236}">
                <a16:creationId xmlns:a16="http://schemas.microsoft.com/office/drawing/2014/main" id="{13B37F10-CB93-C94A-F3A0-C5ED8DDFB0A6}"/>
              </a:ext>
            </a:extLst>
          </p:cNvPr>
          <p:cNvSpPr>
            <a:spLocks noGrp="1"/>
          </p:cNvSpPr>
          <p:nvPr>
            <p:ph type="sldNum" sz="quarter" idx="12"/>
          </p:nvPr>
        </p:nvSpPr>
        <p:spPr/>
        <p:txBody>
          <a:bodyPr/>
          <a:lstStyle/>
          <a:p>
            <a:fld id="{5F919A4E-C2E9-6148-8511-58460454BFB7}" type="slidenum">
              <a:rPr lang="sv-SE" smtClean="0"/>
              <a:t>49</a:t>
            </a:fld>
            <a:endParaRPr lang="sv-SE"/>
          </a:p>
        </p:txBody>
      </p:sp>
      <p:sp>
        <p:nvSpPr>
          <p:cNvPr id="5" name="textruta 4">
            <a:extLst>
              <a:ext uri="{FF2B5EF4-FFF2-40B4-BE49-F238E27FC236}">
                <a16:creationId xmlns:a16="http://schemas.microsoft.com/office/drawing/2014/main" id="{81DCD580-91BB-B4D6-6ED7-3C0AC9CA80D7}"/>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384910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7EE4C37-D50C-28E6-D33F-3924BD44F175}"/>
              </a:ext>
            </a:extLst>
          </p:cNvPr>
          <p:cNvSpPr>
            <a:spLocks noGrp="1"/>
          </p:cNvSpPr>
          <p:nvPr>
            <p:ph idx="4294967295"/>
          </p:nvPr>
        </p:nvSpPr>
        <p:spPr>
          <a:xfrm>
            <a:off x="1676291" y="3194052"/>
            <a:ext cx="21029831" cy="546114"/>
          </a:xfrm>
        </p:spPr>
        <p:txBody>
          <a:bodyPr>
            <a:normAutofit/>
          </a:bodyPr>
          <a:lstStyle/>
          <a:p>
            <a:pPr marL="0" indent="0">
              <a:lnSpc>
                <a:spcPct val="100000"/>
              </a:lnSpc>
              <a:buNone/>
            </a:pPr>
            <a:r>
              <a:rPr lang="sv-SE" sz="2600">
                <a:solidFill>
                  <a:schemeClr val="bg1"/>
                </a:solidFill>
              </a:rPr>
              <a:t>Glädjerik, utvecklande och aktiv innebandy för alla</a:t>
            </a:r>
          </a:p>
        </p:txBody>
      </p:sp>
      <p:sp>
        <p:nvSpPr>
          <p:cNvPr id="2" name="Platshållare för bildnummer 1">
            <a:extLst>
              <a:ext uri="{FF2B5EF4-FFF2-40B4-BE49-F238E27FC236}">
                <a16:creationId xmlns:a16="http://schemas.microsoft.com/office/drawing/2014/main" id="{A54E142B-5234-57F7-C497-28E6B5C16B97}"/>
              </a:ext>
            </a:extLst>
          </p:cNvPr>
          <p:cNvSpPr>
            <a:spLocks noGrp="1"/>
          </p:cNvSpPr>
          <p:nvPr>
            <p:ph type="sldNum" sz="quarter" idx="12"/>
          </p:nvPr>
        </p:nvSpPr>
        <p:spPr/>
        <p:txBody>
          <a:bodyPr/>
          <a:lstStyle/>
          <a:p>
            <a:fld id="{5F919A4E-C2E9-6148-8511-58460454BFB7}" type="slidenum">
              <a:rPr lang="sv-SE" smtClean="0"/>
              <a:t>5</a:t>
            </a:fld>
            <a:endParaRPr lang="sv-SE"/>
          </a:p>
        </p:txBody>
      </p:sp>
      <p:sp>
        <p:nvSpPr>
          <p:cNvPr id="4" name="Platshållare för innehåll 3">
            <a:extLst>
              <a:ext uri="{FF2B5EF4-FFF2-40B4-BE49-F238E27FC236}">
                <a16:creationId xmlns:a16="http://schemas.microsoft.com/office/drawing/2014/main" id="{547B646E-CA0F-E58E-8B74-F7A901C560EF}"/>
              </a:ext>
            </a:extLst>
          </p:cNvPr>
          <p:cNvSpPr>
            <a:spLocks noGrp="1"/>
          </p:cNvSpPr>
          <p:nvPr>
            <p:ph sz="half" idx="4294967295"/>
          </p:nvPr>
        </p:nvSpPr>
        <p:spPr>
          <a:xfrm>
            <a:off x="12485762" y="3136900"/>
            <a:ext cx="11512550" cy="1165225"/>
          </a:xfrm>
        </p:spPr>
        <p:txBody>
          <a:bodyPr>
            <a:noAutofit/>
          </a:bodyPr>
          <a:lstStyle/>
          <a:p>
            <a:pPr marL="0" indent="0">
              <a:lnSpc>
                <a:spcPct val="100000"/>
              </a:lnSpc>
              <a:buNone/>
            </a:pPr>
            <a:r>
              <a:rPr lang="sv-SE" sz="2600">
                <a:solidFill>
                  <a:schemeClr val="bg1"/>
                </a:solidFill>
              </a:rPr>
              <a:t>Informera, dokumentera och implementera för en stark ”föreningsgaranti” oavsett ledar-/</a:t>
            </a:r>
            <a:r>
              <a:rPr lang="sv-SE" sz="2600" err="1">
                <a:solidFill>
                  <a:schemeClr val="bg1"/>
                </a:solidFill>
              </a:rPr>
              <a:t>spelargrupp</a:t>
            </a:r>
            <a:r>
              <a:rPr lang="sv-SE" sz="2600">
                <a:solidFill>
                  <a:schemeClr val="bg1"/>
                </a:solidFill>
              </a:rPr>
              <a:t> över tid. </a:t>
            </a:r>
          </a:p>
        </p:txBody>
      </p:sp>
      <p:pic>
        <p:nvPicPr>
          <p:cNvPr id="8" name="Bildobjekt 7">
            <a:extLst>
              <a:ext uri="{FF2B5EF4-FFF2-40B4-BE49-F238E27FC236}">
                <a16:creationId xmlns:a16="http://schemas.microsoft.com/office/drawing/2014/main" id="{07A40ACF-C8A5-730E-3615-DBE23450B172}"/>
              </a:ext>
            </a:extLst>
          </p:cNvPr>
          <p:cNvPicPr>
            <a:picLocks noChangeAspect="1"/>
          </p:cNvPicPr>
          <p:nvPr/>
        </p:nvPicPr>
        <p:blipFill>
          <a:blip r:embed="rId4"/>
          <a:stretch>
            <a:fillRect/>
          </a:stretch>
        </p:blipFill>
        <p:spPr>
          <a:xfrm flipV="1">
            <a:off x="1" y="13245684"/>
            <a:ext cx="24395113" cy="469871"/>
          </a:xfrm>
          <a:prstGeom prst="rect">
            <a:avLst/>
          </a:prstGeom>
        </p:spPr>
      </p:pic>
      <p:cxnSp>
        <p:nvCxnSpPr>
          <p:cNvPr id="13" name="Rak 12">
            <a:extLst>
              <a:ext uri="{FF2B5EF4-FFF2-40B4-BE49-F238E27FC236}">
                <a16:creationId xmlns:a16="http://schemas.microsoft.com/office/drawing/2014/main" id="{6C9E0132-F9BF-D2C1-04C2-B7F4AEE685BB}"/>
              </a:ext>
            </a:extLst>
          </p:cNvPr>
          <p:cNvCxnSpPr>
            <a:cxnSpLocks/>
          </p:cNvCxnSpPr>
          <p:nvPr/>
        </p:nvCxnSpPr>
        <p:spPr>
          <a:xfrm>
            <a:off x="1676291" y="4548034"/>
            <a:ext cx="210298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EC0264AA-697E-CEC5-A610-E1D498595278}"/>
              </a:ext>
            </a:extLst>
          </p:cNvPr>
          <p:cNvCxnSpPr>
            <a:cxnSpLocks/>
          </p:cNvCxnSpPr>
          <p:nvPr/>
        </p:nvCxnSpPr>
        <p:spPr>
          <a:xfrm>
            <a:off x="1761098" y="6593831"/>
            <a:ext cx="210298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ruta 4">
            <a:extLst>
              <a:ext uri="{FF2B5EF4-FFF2-40B4-BE49-F238E27FC236}">
                <a16:creationId xmlns:a16="http://schemas.microsoft.com/office/drawing/2014/main" id="{3BA1FB39-90C1-BC5A-123A-66C367E39F0F}"/>
              </a:ext>
            </a:extLst>
          </p:cNvPr>
          <p:cNvSpPr txBox="1"/>
          <p:nvPr/>
        </p:nvSpPr>
        <p:spPr>
          <a:xfrm>
            <a:off x="12485762" y="5149377"/>
            <a:ext cx="11028981" cy="892552"/>
          </a:xfrm>
          <a:prstGeom prst="rect">
            <a:avLst/>
          </a:prstGeom>
          <a:noFill/>
        </p:spPr>
        <p:txBody>
          <a:bodyPr wrap="none" rtlCol="0">
            <a:spAutoFit/>
          </a:bodyPr>
          <a:lstStyle/>
          <a:p>
            <a:pPr>
              <a:lnSpc>
                <a:spcPct val="100000"/>
              </a:lnSpc>
            </a:pPr>
            <a:r>
              <a:rPr lang="sv-SE" sz="2600">
                <a:solidFill>
                  <a:schemeClr val="bg1"/>
                </a:solidFill>
                <a:latin typeface="Montserrat Light" pitchFamily="2" charset="77"/>
              </a:rPr>
              <a:t>Systematik kring träningsmängd,  inkludering av alla, utmanande</a:t>
            </a:r>
          </a:p>
          <a:p>
            <a:pPr>
              <a:lnSpc>
                <a:spcPct val="100000"/>
              </a:lnSpc>
            </a:pPr>
            <a:r>
              <a:rPr lang="sv-SE" sz="2600">
                <a:solidFill>
                  <a:schemeClr val="bg1"/>
                </a:solidFill>
                <a:latin typeface="Montserrat Light" pitchFamily="2" charset="77"/>
              </a:rPr>
              <a:t> aktiviteter och elitambitioner.</a:t>
            </a:r>
          </a:p>
        </p:txBody>
      </p:sp>
      <p:sp>
        <p:nvSpPr>
          <p:cNvPr id="7" name="textruta 6">
            <a:extLst>
              <a:ext uri="{FF2B5EF4-FFF2-40B4-BE49-F238E27FC236}">
                <a16:creationId xmlns:a16="http://schemas.microsoft.com/office/drawing/2014/main" id="{DF3F973E-7683-FEF2-3B6E-07BB420AC20F}"/>
              </a:ext>
            </a:extLst>
          </p:cNvPr>
          <p:cNvSpPr txBox="1"/>
          <p:nvPr/>
        </p:nvSpPr>
        <p:spPr>
          <a:xfrm>
            <a:off x="1687866" y="5149377"/>
            <a:ext cx="5569153" cy="492443"/>
          </a:xfrm>
          <a:prstGeom prst="rect">
            <a:avLst/>
          </a:prstGeom>
          <a:noFill/>
        </p:spPr>
        <p:txBody>
          <a:bodyPr wrap="none" rtlCol="0">
            <a:spAutoFit/>
          </a:bodyPr>
          <a:lstStyle/>
          <a:p>
            <a:pPr>
              <a:lnSpc>
                <a:spcPct val="100000"/>
              </a:lnSpc>
            </a:pPr>
            <a:r>
              <a:rPr lang="sv-SE" sz="2600">
                <a:solidFill>
                  <a:schemeClr val="bg1"/>
                </a:solidFill>
                <a:latin typeface="Montserrat Light" pitchFamily="2" charset="77"/>
              </a:rPr>
              <a:t>Stimulans oavsett ambitionsnivå</a:t>
            </a:r>
          </a:p>
        </p:txBody>
      </p:sp>
      <p:sp>
        <p:nvSpPr>
          <p:cNvPr id="9" name="textruta 8">
            <a:extLst>
              <a:ext uri="{FF2B5EF4-FFF2-40B4-BE49-F238E27FC236}">
                <a16:creationId xmlns:a16="http://schemas.microsoft.com/office/drawing/2014/main" id="{A3C876FB-9FA5-D402-9FE3-C9F2541B9F8C}"/>
              </a:ext>
            </a:extLst>
          </p:cNvPr>
          <p:cNvSpPr txBox="1"/>
          <p:nvPr/>
        </p:nvSpPr>
        <p:spPr>
          <a:xfrm>
            <a:off x="1687866" y="7223305"/>
            <a:ext cx="20854082" cy="2893100"/>
          </a:xfrm>
          <a:prstGeom prst="rect">
            <a:avLst/>
          </a:prstGeom>
          <a:noFill/>
        </p:spPr>
        <p:txBody>
          <a:bodyPr wrap="square" rtlCol="0">
            <a:spAutoFit/>
          </a:bodyPr>
          <a:lstStyle/>
          <a:p>
            <a:pPr marL="0" indent="0">
              <a:lnSpc>
                <a:spcPct val="100000"/>
              </a:lnSpc>
              <a:buNone/>
            </a:pPr>
            <a:r>
              <a:rPr lang="sv-SE" sz="2600" b="1">
                <a:solidFill>
                  <a:schemeClr val="bg1"/>
                </a:solidFill>
                <a:latin typeface="Montserrat SemiBold" pitchFamily="2" charset="77"/>
              </a:rPr>
              <a:t>Främst utvecklingsmiljö</a:t>
            </a:r>
          </a:p>
          <a:p>
            <a:pPr marL="0" indent="0">
              <a:lnSpc>
                <a:spcPct val="100000"/>
              </a:lnSpc>
              <a:buNone/>
            </a:pPr>
            <a:endParaRPr lang="sv-SE" sz="2600" b="1">
              <a:solidFill>
                <a:schemeClr val="bg1"/>
              </a:solidFill>
              <a:latin typeface="Montserrat SemiBold" pitchFamily="2" charset="77"/>
            </a:endParaRPr>
          </a:p>
          <a:p>
            <a:pPr>
              <a:lnSpc>
                <a:spcPct val="100000"/>
              </a:lnSpc>
            </a:pPr>
            <a:r>
              <a:rPr lang="sv-SE" sz="2600">
                <a:solidFill>
                  <a:schemeClr val="bg1"/>
                </a:solidFill>
                <a:latin typeface="Montserrat Light" pitchFamily="2" charset="77"/>
              </a:rPr>
              <a:t>Tillgång till spelytor…………………………………………………………………………………………………. Optimera nyttjandet</a:t>
            </a:r>
          </a:p>
          <a:p>
            <a:pPr>
              <a:lnSpc>
                <a:spcPct val="100000"/>
              </a:lnSpc>
            </a:pPr>
            <a:endParaRPr lang="sv-SE" sz="2600">
              <a:solidFill>
                <a:schemeClr val="bg1"/>
              </a:solidFill>
              <a:latin typeface="Montserrat Light" pitchFamily="2" charset="77"/>
            </a:endParaRPr>
          </a:p>
          <a:p>
            <a:pPr>
              <a:lnSpc>
                <a:spcPct val="100000"/>
              </a:lnSpc>
            </a:pPr>
            <a:r>
              <a:rPr lang="sv-SE" sz="2600">
                <a:solidFill>
                  <a:schemeClr val="bg1"/>
                </a:solidFill>
                <a:latin typeface="Montserrat Light" pitchFamily="2" charset="77"/>
              </a:rPr>
              <a:t>Ledares idrottsliga och pedagogiska kompetens…………………………………….. Kunskapstillförsel och erfarenhetsutbyte</a:t>
            </a:r>
          </a:p>
          <a:p>
            <a:pPr>
              <a:lnSpc>
                <a:spcPct val="100000"/>
              </a:lnSpc>
            </a:pPr>
            <a:endParaRPr lang="sv-SE" sz="2600">
              <a:solidFill>
                <a:schemeClr val="bg1"/>
              </a:solidFill>
              <a:latin typeface="Montserrat Light" pitchFamily="2" charset="77"/>
            </a:endParaRPr>
          </a:p>
          <a:p>
            <a:r>
              <a:rPr lang="sv-SE" sz="2600">
                <a:solidFill>
                  <a:schemeClr val="bg1"/>
                </a:solidFill>
                <a:latin typeface="Montserrat Light" pitchFamily="2" charset="77"/>
              </a:rPr>
              <a:t>”Röd tråd”……………………………………………………………………………………………………………………… Synkroniserad terminologi och metodik</a:t>
            </a:r>
          </a:p>
        </p:txBody>
      </p:sp>
      <p:sp>
        <p:nvSpPr>
          <p:cNvPr id="10" name="Platshållare för innehåll 3">
            <a:extLst>
              <a:ext uri="{FF2B5EF4-FFF2-40B4-BE49-F238E27FC236}">
                <a16:creationId xmlns:a16="http://schemas.microsoft.com/office/drawing/2014/main" id="{E92C08C6-D038-429D-8B0C-FE41FD84EC4F}"/>
              </a:ext>
            </a:extLst>
          </p:cNvPr>
          <p:cNvSpPr txBox="1">
            <a:spLocks/>
          </p:cNvSpPr>
          <p:nvPr/>
        </p:nvSpPr>
        <p:spPr>
          <a:xfrm>
            <a:off x="12485762" y="1927518"/>
            <a:ext cx="11512741" cy="1164668"/>
          </a:xfrm>
          <a:prstGeom prst="rect">
            <a:avLst/>
          </a:prstGeom>
        </p:spPr>
        <p:txBody>
          <a:bodyPr vert="horz" lIns="91440" tIns="45720" rIns="91440" bIns="45720" rtlCol="0">
            <a:noAutofit/>
          </a:bodyPr>
          <a:lstStyle>
            <a:lvl1pPr marL="457171" indent="-457171" algn="l" defTabSz="1828686" rtl="0" eaLnBrk="1" latinLnBrk="0" hangingPunct="1">
              <a:lnSpc>
                <a:spcPct val="90000"/>
              </a:lnSpc>
              <a:spcBef>
                <a:spcPts val="2000"/>
              </a:spcBef>
              <a:buFont typeface="Arial"/>
              <a:buChar char="•"/>
              <a:defRPr sz="5600" b="0" i="0" kern="1200">
                <a:solidFill>
                  <a:schemeClr val="tx1"/>
                </a:solidFill>
                <a:latin typeface="Montserrat Light" pitchFamily="2" charset="77"/>
                <a:ea typeface="+mn-ea"/>
                <a:cs typeface="+mn-cs"/>
              </a:defRPr>
            </a:lvl1pPr>
            <a:lvl2pPr marL="1371514" indent="-457171" algn="l" defTabSz="1828686" rtl="0" eaLnBrk="1" latinLnBrk="0" hangingPunct="1">
              <a:lnSpc>
                <a:spcPct val="90000"/>
              </a:lnSpc>
              <a:spcBef>
                <a:spcPts val="1000"/>
              </a:spcBef>
              <a:buFont typeface="Arial"/>
              <a:buChar char="•"/>
              <a:defRPr sz="4800" b="0" i="0" kern="1200">
                <a:solidFill>
                  <a:schemeClr val="tx1"/>
                </a:solidFill>
                <a:latin typeface="Montserrat Light" pitchFamily="2" charset="77"/>
                <a:ea typeface="+mn-ea"/>
                <a:cs typeface="+mn-cs"/>
              </a:defRPr>
            </a:lvl2pPr>
            <a:lvl3pPr marL="2285857" indent="-457171" algn="l" defTabSz="1828686" rtl="0" eaLnBrk="1" latinLnBrk="0" hangingPunct="1">
              <a:lnSpc>
                <a:spcPct val="90000"/>
              </a:lnSpc>
              <a:spcBef>
                <a:spcPts val="1000"/>
              </a:spcBef>
              <a:buFont typeface="Arial"/>
              <a:buChar char="•"/>
              <a:defRPr sz="4000" b="0" i="0" kern="1200">
                <a:solidFill>
                  <a:schemeClr val="tx1"/>
                </a:solidFill>
                <a:latin typeface="Montserrat Light" pitchFamily="2" charset="77"/>
                <a:ea typeface="+mn-ea"/>
                <a:cs typeface="+mn-cs"/>
              </a:defRPr>
            </a:lvl3pPr>
            <a:lvl4pPr marL="3200200" indent="-457171" algn="l" defTabSz="1828686" rtl="0" eaLnBrk="1" latinLnBrk="0" hangingPunct="1">
              <a:lnSpc>
                <a:spcPct val="90000"/>
              </a:lnSpc>
              <a:spcBef>
                <a:spcPts val="1000"/>
              </a:spcBef>
              <a:buFont typeface="Arial"/>
              <a:buChar char="•"/>
              <a:defRPr sz="3600" b="0" i="0" kern="1200">
                <a:solidFill>
                  <a:schemeClr val="tx1"/>
                </a:solidFill>
                <a:latin typeface="Montserrat Light" pitchFamily="2" charset="77"/>
                <a:ea typeface="+mn-ea"/>
                <a:cs typeface="+mn-cs"/>
              </a:defRPr>
            </a:lvl4pPr>
            <a:lvl5pPr marL="4114543" indent="-457171" algn="l" defTabSz="1828686" rtl="0" eaLnBrk="1" latinLnBrk="0" hangingPunct="1">
              <a:lnSpc>
                <a:spcPct val="90000"/>
              </a:lnSpc>
              <a:spcBef>
                <a:spcPts val="1000"/>
              </a:spcBef>
              <a:buFont typeface="Arial"/>
              <a:buChar char="•"/>
              <a:defRPr sz="3600" b="0" i="0" kern="1200">
                <a:solidFill>
                  <a:schemeClr val="tx1"/>
                </a:solidFill>
                <a:latin typeface="Montserrat Light" pitchFamily="2" charset="77"/>
                <a:ea typeface="+mn-ea"/>
                <a:cs typeface="+mn-cs"/>
              </a:defRPr>
            </a:lvl5pPr>
            <a:lvl6pPr marL="5028886"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229"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7571"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1914"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9pPr>
          </a:lstStyle>
          <a:p>
            <a:pPr marL="0" indent="0">
              <a:lnSpc>
                <a:spcPct val="100000"/>
              </a:lnSpc>
              <a:buFont typeface="Arial"/>
              <a:buNone/>
            </a:pPr>
            <a:r>
              <a:rPr lang="sv-SE" sz="5500">
                <a:solidFill>
                  <a:schemeClr val="bg1"/>
                </a:solidFill>
                <a:latin typeface="Mongoose Regular" panose="02000000000000000000" pitchFamily="2" charset="77"/>
              </a:rPr>
              <a:t>HUR UPPFYLLER VI SYFTET?</a:t>
            </a:r>
          </a:p>
        </p:txBody>
      </p:sp>
      <p:sp>
        <p:nvSpPr>
          <p:cNvPr id="14" name="Platshållare för innehåll 3">
            <a:extLst>
              <a:ext uri="{FF2B5EF4-FFF2-40B4-BE49-F238E27FC236}">
                <a16:creationId xmlns:a16="http://schemas.microsoft.com/office/drawing/2014/main" id="{D66BD323-75E2-7BCC-490B-42424DCB3A84}"/>
              </a:ext>
            </a:extLst>
          </p:cNvPr>
          <p:cNvSpPr txBox="1">
            <a:spLocks/>
          </p:cNvSpPr>
          <p:nvPr/>
        </p:nvSpPr>
        <p:spPr>
          <a:xfrm>
            <a:off x="1679217" y="1927518"/>
            <a:ext cx="11512741" cy="1164668"/>
          </a:xfrm>
          <a:prstGeom prst="rect">
            <a:avLst/>
          </a:prstGeom>
        </p:spPr>
        <p:txBody>
          <a:bodyPr vert="horz" lIns="91440" tIns="45720" rIns="91440" bIns="45720" rtlCol="0">
            <a:noAutofit/>
          </a:bodyPr>
          <a:lstStyle>
            <a:lvl1pPr marL="457171" indent="-457171" algn="l" defTabSz="1828686" rtl="0" eaLnBrk="1" latinLnBrk="0" hangingPunct="1">
              <a:lnSpc>
                <a:spcPct val="90000"/>
              </a:lnSpc>
              <a:spcBef>
                <a:spcPts val="2000"/>
              </a:spcBef>
              <a:buFont typeface="Arial"/>
              <a:buChar char="•"/>
              <a:defRPr sz="5600" b="0" i="0" kern="1200">
                <a:solidFill>
                  <a:schemeClr val="tx1"/>
                </a:solidFill>
                <a:latin typeface="Montserrat Light" pitchFamily="2" charset="77"/>
                <a:ea typeface="+mn-ea"/>
                <a:cs typeface="+mn-cs"/>
              </a:defRPr>
            </a:lvl1pPr>
            <a:lvl2pPr marL="1371514" indent="-457171" algn="l" defTabSz="1828686" rtl="0" eaLnBrk="1" latinLnBrk="0" hangingPunct="1">
              <a:lnSpc>
                <a:spcPct val="90000"/>
              </a:lnSpc>
              <a:spcBef>
                <a:spcPts val="1000"/>
              </a:spcBef>
              <a:buFont typeface="Arial"/>
              <a:buChar char="•"/>
              <a:defRPr sz="4800" b="0" i="0" kern="1200">
                <a:solidFill>
                  <a:schemeClr val="tx1"/>
                </a:solidFill>
                <a:latin typeface="Montserrat Light" pitchFamily="2" charset="77"/>
                <a:ea typeface="+mn-ea"/>
                <a:cs typeface="+mn-cs"/>
              </a:defRPr>
            </a:lvl2pPr>
            <a:lvl3pPr marL="2285857" indent="-457171" algn="l" defTabSz="1828686" rtl="0" eaLnBrk="1" latinLnBrk="0" hangingPunct="1">
              <a:lnSpc>
                <a:spcPct val="90000"/>
              </a:lnSpc>
              <a:spcBef>
                <a:spcPts val="1000"/>
              </a:spcBef>
              <a:buFont typeface="Arial"/>
              <a:buChar char="•"/>
              <a:defRPr sz="4000" b="0" i="0" kern="1200">
                <a:solidFill>
                  <a:schemeClr val="tx1"/>
                </a:solidFill>
                <a:latin typeface="Montserrat Light" pitchFamily="2" charset="77"/>
                <a:ea typeface="+mn-ea"/>
                <a:cs typeface="+mn-cs"/>
              </a:defRPr>
            </a:lvl3pPr>
            <a:lvl4pPr marL="3200200" indent="-457171" algn="l" defTabSz="1828686" rtl="0" eaLnBrk="1" latinLnBrk="0" hangingPunct="1">
              <a:lnSpc>
                <a:spcPct val="90000"/>
              </a:lnSpc>
              <a:spcBef>
                <a:spcPts val="1000"/>
              </a:spcBef>
              <a:buFont typeface="Arial"/>
              <a:buChar char="•"/>
              <a:defRPr sz="3600" b="0" i="0" kern="1200">
                <a:solidFill>
                  <a:schemeClr val="tx1"/>
                </a:solidFill>
                <a:latin typeface="Montserrat Light" pitchFamily="2" charset="77"/>
                <a:ea typeface="+mn-ea"/>
                <a:cs typeface="+mn-cs"/>
              </a:defRPr>
            </a:lvl4pPr>
            <a:lvl5pPr marL="4114543" indent="-457171" algn="l" defTabSz="1828686" rtl="0" eaLnBrk="1" latinLnBrk="0" hangingPunct="1">
              <a:lnSpc>
                <a:spcPct val="90000"/>
              </a:lnSpc>
              <a:spcBef>
                <a:spcPts val="1000"/>
              </a:spcBef>
              <a:buFont typeface="Arial"/>
              <a:buChar char="•"/>
              <a:defRPr sz="3600" b="0" i="0" kern="1200">
                <a:solidFill>
                  <a:schemeClr val="tx1"/>
                </a:solidFill>
                <a:latin typeface="Montserrat Light" pitchFamily="2" charset="77"/>
                <a:ea typeface="+mn-ea"/>
                <a:cs typeface="+mn-cs"/>
              </a:defRPr>
            </a:lvl5pPr>
            <a:lvl6pPr marL="5028886"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229"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7571"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1914"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9pPr>
          </a:lstStyle>
          <a:p>
            <a:pPr marL="0" indent="0">
              <a:lnSpc>
                <a:spcPct val="100000"/>
              </a:lnSpc>
              <a:buFont typeface="Arial"/>
              <a:buNone/>
            </a:pPr>
            <a:r>
              <a:rPr lang="sv-SE" sz="5500">
                <a:solidFill>
                  <a:schemeClr val="bg1"/>
                </a:solidFill>
                <a:latin typeface="Mongoose Regular" panose="02000000000000000000" pitchFamily="2" charset="77"/>
              </a:rPr>
              <a:t>SYFTE</a:t>
            </a:r>
          </a:p>
        </p:txBody>
      </p:sp>
      <p:sp>
        <p:nvSpPr>
          <p:cNvPr id="6" name="textruta 5">
            <a:extLst>
              <a:ext uri="{FF2B5EF4-FFF2-40B4-BE49-F238E27FC236}">
                <a16:creationId xmlns:a16="http://schemas.microsoft.com/office/drawing/2014/main" id="{77B8B347-5D25-37AB-8CDD-CEE391BA5DB6}"/>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599211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322E5929-BF55-EB68-0D21-A4833A68A36C}"/>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
        <p:nvSpPr>
          <p:cNvPr id="3" name="textruta 2">
            <a:extLst>
              <a:ext uri="{FF2B5EF4-FFF2-40B4-BE49-F238E27FC236}">
                <a16:creationId xmlns:a16="http://schemas.microsoft.com/office/drawing/2014/main" id="{1B8E2061-D5A3-164A-80F6-6E1F497B58EF}"/>
              </a:ext>
            </a:extLst>
          </p:cNvPr>
          <p:cNvSpPr txBox="1"/>
          <p:nvPr/>
        </p:nvSpPr>
        <p:spPr>
          <a:xfrm>
            <a:off x="8480371" y="4121150"/>
            <a:ext cx="7321658" cy="4462760"/>
          </a:xfrm>
          <a:prstGeom prst="rect">
            <a:avLst/>
          </a:prstGeom>
          <a:noFill/>
        </p:spPr>
        <p:txBody>
          <a:bodyPr wrap="square" rtlCol="0">
            <a:spAutoFit/>
          </a:bodyPr>
          <a:lstStyle/>
          <a:p>
            <a:pPr algn="ctr">
              <a:defRPr sz="5000" spc="0">
                <a:solidFill>
                  <a:srgbClr val="FFFFFF"/>
                </a:solidFill>
                <a:latin typeface="Montserrat Bold"/>
                <a:ea typeface="Montserrat Bold"/>
                <a:cs typeface="Montserrat Bold"/>
                <a:sym typeface="Montserrat Bold"/>
              </a:defRPr>
            </a:pPr>
            <a:r>
              <a:rPr lang="sv-SE" sz="8000">
                <a:solidFill>
                  <a:schemeClr val="bg1"/>
                </a:solidFill>
                <a:latin typeface="Mongoose Regular" panose="02000000000000000000" pitchFamily="2" charset="77"/>
                <a:ea typeface="Inter ExtraBold" panose="02000503000000020004" pitchFamily="2" charset="0"/>
              </a:rPr>
              <a:t>NAMN </a:t>
            </a:r>
            <a:r>
              <a:rPr lang="sv-SE" sz="8000">
                <a:solidFill>
                  <a:srgbClr val="F5EF88"/>
                </a:solidFill>
                <a:latin typeface="Mongoose Regular" panose="02000000000000000000" pitchFamily="2" charset="77"/>
                <a:ea typeface="Inter ExtraBold" panose="02000503000000020004" pitchFamily="2" charset="0"/>
              </a:rPr>
              <a:t>NAMNSSON</a:t>
            </a:r>
          </a:p>
          <a:p>
            <a:pPr algn="ctr">
              <a:lnSpc>
                <a:spcPct val="150000"/>
              </a:lnSpc>
              <a:defRPr sz="5000" spc="0">
                <a:solidFill>
                  <a:srgbClr val="FFFFFF"/>
                </a:solidFill>
                <a:latin typeface="Montserrat Bold"/>
                <a:ea typeface="Montserrat Bold"/>
                <a:cs typeface="Montserrat Bold"/>
                <a:sym typeface="Montserrat Bold"/>
              </a:defRPr>
            </a:pPr>
            <a:r>
              <a:rPr lang="sv-SE" sz="2800" b="1">
                <a:solidFill>
                  <a:schemeClr val="bg1"/>
                </a:solidFill>
                <a:latin typeface="Montserrat SemiBold" pitchFamily="2" charset="77"/>
                <a:ea typeface="Inter ExtraBold" panose="02000503000000020004" pitchFamily="2" charset="0"/>
              </a:rPr>
              <a:t>Titel</a:t>
            </a:r>
            <a:endParaRPr lang="sv-SE" sz="2800" b="1" spc="0">
              <a:solidFill>
                <a:schemeClr val="bg1"/>
              </a:solidFill>
              <a:latin typeface="Montserrat SemiBold" pitchFamily="2" charset="77"/>
              <a:ea typeface="Inter ExtraBold" panose="02000503000000020004" pitchFamily="2" charset="0"/>
            </a:endParaRPr>
          </a:p>
          <a:p>
            <a:pPr algn="ctr">
              <a:defRPr sz="5000" spc="0">
                <a:solidFill>
                  <a:srgbClr val="FFFFFF"/>
                </a:solidFill>
                <a:latin typeface="Montserrat Bold"/>
                <a:ea typeface="Montserrat Bold"/>
                <a:cs typeface="Montserrat Bold"/>
                <a:sym typeface="Montserrat Bold"/>
              </a:defRPr>
            </a:pPr>
            <a:endParaRPr lang="sv-SE" sz="1800">
              <a:solidFill>
                <a:schemeClr val="bg1"/>
              </a:solidFill>
              <a:latin typeface="Montserrat Light" pitchFamily="2" charset="77"/>
              <a:ea typeface="Inter ExtraBold" panose="02000503000000020004" pitchFamily="2" charset="0"/>
            </a:endParaRPr>
          </a:p>
          <a:p>
            <a:pPr algn="ctr">
              <a:lnSpc>
                <a:spcPct val="150000"/>
              </a:lnSpc>
              <a:defRPr sz="5000" spc="0">
                <a:solidFill>
                  <a:srgbClr val="FFFFFF"/>
                </a:solidFill>
                <a:latin typeface="Montserrat Bold"/>
                <a:ea typeface="Montserrat Bold"/>
                <a:cs typeface="Montserrat Bold"/>
                <a:sym typeface="Montserrat Bold"/>
              </a:defRPr>
            </a:pPr>
            <a:r>
              <a:rPr lang="sv-SE" sz="2400" err="1">
                <a:solidFill>
                  <a:schemeClr val="bg1"/>
                </a:solidFill>
                <a:latin typeface="Montserrat Light" pitchFamily="2" charset="77"/>
                <a:ea typeface="Inter" panose="02000503000000020004" pitchFamily="2" charset="0"/>
              </a:rPr>
              <a:t>xxxx.xxxxxxx@xxxxxx.xx</a:t>
            </a:r>
            <a:endParaRPr lang="sv-SE" sz="2400">
              <a:solidFill>
                <a:schemeClr val="bg1"/>
              </a:solidFill>
              <a:latin typeface="Montserrat Light" pitchFamily="2" charset="77"/>
              <a:ea typeface="Inter" panose="02000503000000020004" pitchFamily="2" charset="0"/>
            </a:endParaRPr>
          </a:p>
          <a:p>
            <a:pPr algn="ctr">
              <a:lnSpc>
                <a:spcPct val="150000"/>
              </a:lnSpc>
              <a:defRPr sz="5000" spc="0">
                <a:solidFill>
                  <a:srgbClr val="FFFFFF"/>
                </a:solidFill>
                <a:latin typeface="Montserrat Bold"/>
                <a:ea typeface="Montserrat Bold"/>
                <a:cs typeface="Montserrat Bold"/>
                <a:sym typeface="Montserrat Bold"/>
              </a:defRPr>
            </a:pPr>
            <a:r>
              <a:rPr lang="sv-SE" sz="2400">
                <a:solidFill>
                  <a:schemeClr val="bg1"/>
                </a:solidFill>
                <a:latin typeface="Montserrat Light" pitchFamily="2" charset="77"/>
                <a:ea typeface="Inter" panose="02000503000000020004" pitchFamily="2" charset="0"/>
              </a:rPr>
              <a:t>Tel: +468-514 274 36</a:t>
            </a:r>
          </a:p>
          <a:p>
            <a:pPr algn="ctr">
              <a:lnSpc>
                <a:spcPct val="150000"/>
              </a:lnSpc>
              <a:defRPr sz="5000" spc="0">
                <a:solidFill>
                  <a:srgbClr val="FFFFFF"/>
                </a:solidFill>
                <a:latin typeface="Montserrat Bold"/>
                <a:ea typeface="Montserrat Bold"/>
                <a:cs typeface="Montserrat Bold"/>
                <a:sym typeface="Montserrat Bold"/>
              </a:defRPr>
            </a:pPr>
            <a:r>
              <a:rPr lang="sv-SE" sz="2400">
                <a:solidFill>
                  <a:schemeClr val="bg1"/>
                </a:solidFill>
                <a:latin typeface="Montserrat Light" pitchFamily="2" charset="77"/>
                <a:ea typeface="Inter" panose="02000503000000020004" pitchFamily="2" charset="0"/>
              </a:rPr>
              <a:t>Mobil: +46XXX XX XX XX</a:t>
            </a:r>
          </a:p>
          <a:p>
            <a:pPr algn="ctr"/>
            <a:endParaRPr lang="sv-SE" b="1">
              <a:solidFill>
                <a:schemeClr val="bg1"/>
              </a:solidFill>
              <a:latin typeface="Inter ExtraBold" panose="02000503000000020004" pitchFamily="2" charset="0"/>
              <a:ea typeface="Inter ExtraBold" panose="02000503000000020004" pitchFamily="2" charset="0"/>
            </a:endParaRPr>
          </a:p>
        </p:txBody>
      </p:sp>
    </p:spTree>
    <p:extLst>
      <p:ext uri="{BB962C8B-B14F-4D97-AF65-F5344CB8AC3E}">
        <p14:creationId xmlns:p14="http://schemas.microsoft.com/office/powerpoint/2010/main" val="3690413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527F9A-BC16-5EF0-2412-C61D57B93714}"/>
              </a:ext>
            </a:extLst>
          </p:cNvPr>
          <p:cNvSpPr>
            <a:spLocks noGrp="1"/>
          </p:cNvSpPr>
          <p:nvPr>
            <p:ph type="title"/>
          </p:nvPr>
        </p:nvSpPr>
        <p:spPr>
          <a:xfrm>
            <a:off x="1694505" y="366548"/>
            <a:ext cx="21029831" cy="2650953"/>
          </a:xfrm>
        </p:spPr>
        <p:txBody>
          <a:bodyPr>
            <a:normAutofit/>
          </a:bodyPr>
          <a:lstStyle/>
          <a:p>
            <a:r>
              <a:rPr lang="sv-SE" sz="9000">
                <a:solidFill>
                  <a:srgbClr val="F5EF88"/>
                </a:solidFill>
                <a:latin typeface="Mongoose Regular" panose="02000000000000000000" pitchFamily="2" charset="77"/>
              </a:rPr>
              <a:t>INNEHÅLLSFÖRTECKNING</a:t>
            </a:r>
          </a:p>
        </p:txBody>
      </p:sp>
      <p:sp>
        <p:nvSpPr>
          <p:cNvPr id="4" name="textruta 3">
            <a:extLst>
              <a:ext uri="{FF2B5EF4-FFF2-40B4-BE49-F238E27FC236}">
                <a16:creationId xmlns:a16="http://schemas.microsoft.com/office/drawing/2014/main" id="{2D66A7B8-7DF9-A60F-A21E-4F85378D8CA8}"/>
              </a:ext>
            </a:extLst>
          </p:cNvPr>
          <p:cNvSpPr txBox="1"/>
          <p:nvPr/>
        </p:nvSpPr>
        <p:spPr>
          <a:xfrm>
            <a:off x="14900376" y="2745836"/>
            <a:ext cx="4336936" cy="3939540"/>
          </a:xfrm>
          <a:prstGeom prst="rect">
            <a:avLst/>
          </a:prstGeom>
          <a:noFill/>
        </p:spPr>
        <p:txBody>
          <a:bodyPr wrap="square" lIns="91440" tIns="45720" rIns="91440" bIns="45720" anchor="t">
            <a:spAutoFit/>
          </a:bodyPr>
          <a:lstStyle/>
          <a:p>
            <a:pPr fontAlgn="base">
              <a:lnSpc>
                <a:spcPct val="150000"/>
              </a:lnSpc>
            </a:pPr>
            <a:r>
              <a:rPr lang="sv-SE" sz="2200" b="1">
                <a:solidFill>
                  <a:schemeClr val="bg1"/>
                </a:solidFill>
                <a:latin typeface="Montserrat SemiBold"/>
              </a:rPr>
              <a:t>Spelsystem</a:t>
            </a:r>
          </a:p>
          <a:p>
            <a:pPr fontAlgn="base"/>
            <a:r>
              <a:rPr lang="sv-SE" sz="2200">
                <a:solidFill>
                  <a:schemeClr val="bg1"/>
                </a:solidFill>
                <a:latin typeface="Montserrat Light"/>
              </a:rPr>
              <a:t>Principstyrt spelsystem</a:t>
            </a:r>
          </a:p>
          <a:p>
            <a:pPr fontAlgn="base"/>
            <a:r>
              <a:rPr lang="sv-SE" sz="1600" i="1">
                <a:solidFill>
                  <a:srgbClr val="F5EF88"/>
                </a:solidFill>
                <a:latin typeface="Montserrat Light"/>
              </a:rPr>
              <a:t>- </a:t>
            </a:r>
            <a:r>
              <a:rPr lang="sv-SE" sz="1600" i="1" err="1">
                <a:solidFill>
                  <a:srgbClr val="F5EF88"/>
                </a:solidFill>
                <a:latin typeface="Montserrat Light"/>
              </a:rPr>
              <a:t>Slide</a:t>
            </a:r>
            <a:r>
              <a:rPr lang="sv-SE" sz="1600" i="1">
                <a:solidFill>
                  <a:srgbClr val="F5EF88"/>
                </a:solidFill>
                <a:latin typeface="Montserrat Light"/>
              </a:rPr>
              <a:t> 40</a:t>
            </a:r>
            <a:br>
              <a:rPr lang="sv-SE" sz="1600" i="1">
                <a:latin typeface="Montserrat Light" pitchFamily="2" charset="77"/>
              </a:rPr>
            </a:br>
            <a:endParaRPr lang="sv-SE" sz="1600" i="1">
              <a:solidFill>
                <a:srgbClr val="F5EF88"/>
              </a:solidFill>
              <a:latin typeface="Montserrat Light" pitchFamily="2" charset="77"/>
            </a:endParaRPr>
          </a:p>
          <a:p>
            <a:pPr fontAlgn="base">
              <a:lnSpc>
                <a:spcPct val="150000"/>
              </a:lnSpc>
            </a:pPr>
            <a:r>
              <a:rPr lang="sv-SE" sz="2200" err="1">
                <a:solidFill>
                  <a:schemeClr val="bg1"/>
                </a:solidFill>
                <a:latin typeface="Montserrat Light" pitchFamily="2" charset="77"/>
              </a:rPr>
              <a:t>Försvarsprinciper</a:t>
            </a:r>
            <a:endParaRPr lang="sv-SE" sz="2200">
              <a:solidFill>
                <a:schemeClr val="bg1"/>
              </a:solidFill>
              <a:latin typeface="Montserrat Light" pitchFamily="2" charset="77"/>
            </a:endParaRPr>
          </a:p>
          <a:p>
            <a:pPr fontAlgn="base"/>
            <a:r>
              <a:rPr lang="sv-SE" sz="1600" i="1">
                <a:solidFill>
                  <a:srgbClr val="F5EF88"/>
                </a:solidFill>
                <a:latin typeface="Montserrat Light"/>
              </a:rPr>
              <a:t>-</a:t>
            </a:r>
            <a:r>
              <a:rPr lang="sv-SE" sz="1600" i="1" err="1">
                <a:solidFill>
                  <a:srgbClr val="F5EF88"/>
                </a:solidFill>
                <a:latin typeface="Montserrat Light"/>
              </a:rPr>
              <a:t>slide</a:t>
            </a:r>
            <a:r>
              <a:rPr lang="sv-SE" sz="1600" i="1">
                <a:solidFill>
                  <a:srgbClr val="F5EF88"/>
                </a:solidFill>
                <a:latin typeface="Montserrat Light"/>
              </a:rPr>
              <a:t> 42</a:t>
            </a:r>
            <a:br>
              <a:rPr lang="sv-SE" sz="1600" i="1">
                <a:latin typeface="Montserrat Light" pitchFamily="2" charset="77"/>
              </a:rPr>
            </a:br>
            <a:endParaRPr lang="sv-SE" sz="1600" i="1">
              <a:solidFill>
                <a:srgbClr val="F5EF88"/>
              </a:solidFill>
              <a:latin typeface="Montserrat Light" pitchFamily="2" charset="77"/>
            </a:endParaRPr>
          </a:p>
          <a:p>
            <a:pPr fontAlgn="base"/>
            <a:r>
              <a:rPr lang="sv-SE" sz="2200" err="1">
                <a:solidFill>
                  <a:schemeClr val="bg1"/>
                </a:solidFill>
                <a:latin typeface="Montserrat Light"/>
              </a:rPr>
              <a:t>Anfallsprinciper</a:t>
            </a:r>
            <a:br>
              <a:rPr lang="sv-SE" sz="2200">
                <a:latin typeface="Montserrat Light" pitchFamily="2" charset="77"/>
              </a:rPr>
            </a:br>
            <a:r>
              <a:rPr lang="sv-SE" sz="1600" i="1">
                <a:solidFill>
                  <a:srgbClr val="F5EF88"/>
                </a:solidFill>
                <a:latin typeface="Montserrat Light"/>
              </a:rPr>
              <a:t>-</a:t>
            </a:r>
            <a:r>
              <a:rPr lang="sv-SE" sz="1600" i="1" err="1">
                <a:solidFill>
                  <a:srgbClr val="F5EF88"/>
                </a:solidFill>
                <a:latin typeface="Montserrat Light"/>
              </a:rPr>
              <a:t>slide</a:t>
            </a:r>
            <a:r>
              <a:rPr lang="sv-SE" sz="1600" i="1">
                <a:solidFill>
                  <a:srgbClr val="F5EF88"/>
                </a:solidFill>
                <a:latin typeface="Montserrat Light"/>
              </a:rPr>
              <a:t> 43</a:t>
            </a:r>
          </a:p>
          <a:p>
            <a:pPr fontAlgn="base"/>
            <a:br>
              <a:rPr lang="sv-SE" sz="2200">
                <a:latin typeface="Montserrat Light" pitchFamily="2" charset="77"/>
              </a:rPr>
            </a:br>
            <a:r>
              <a:rPr lang="sv-SE" sz="2200">
                <a:solidFill>
                  <a:schemeClr val="bg1"/>
                </a:solidFill>
                <a:latin typeface="Montserrat Light"/>
              </a:rPr>
              <a:t>Träna på spelsystem</a:t>
            </a:r>
            <a:br>
              <a:rPr lang="sv-SE" sz="2200">
                <a:latin typeface="Montserrat Light" pitchFamily="2" charset="77"/>
              </a:rPr>
            </a:br>
            <a:r>
              <a:rPr lang="sv-SE" sz="1600" i="1">
                <a:solidFill>
                  <a:srgbClr val="F5EF88"/>
                </a:solidFill>
                <a:latin typeface="Montserrat Light"/>
              </a:rPr>
              <a:t>- </a:t>
            </a:r>
            <a:r>
              <a:rPr lang="sv-SE" sz="1600" i="1" err="1">
                <a:solidFill>
                  <a:srgbClr val="F5EF88"/>
                </a:solidFill>
                <a:latin typeface="Montserrat Light"/>
              </a:rPr>
              <a:t>slide</a:t>
            </a:r>
            <a:r>
              <a:rPr lang="sv-SE" sz="1600" i="1">
                <a:solidFill>
                  <a:srgbClr val="F5EF88"/>
                </a:solidFill>
                <a:latin typeface="Montserrat Light"/>
              </a:rPr>
              <a:t> 44</a:t>
            </a:r>
          </a:p>
        </p:txBody>
      </p:sp>
      <p:sp>
        <p:nvSpPr>
          <p:cNvPr id="6" name="textruta 5">
            <a:extLst>
              <a:ext uri="{FF2B5EF4-FFF2-40B4-BE49-F238E27FC236}">
                <a16:creationId xmlns:a16="http://schemas.microsoft.com/office/drawing/2014/main" id="{BD408D44-11F4-A4E3-3985-C52E240BD159}"/>
              </a:ext>
            </a:extLst>
          </p:cNvPr>
          <p:cNvSpPr txBox="1"/>
          <p:nvPr/>
        </p:nvSpPr>
        <p:spPr>
          <a:xfrm>
            <a:off x="6598806" y="2720889"/>
            <a:ext cx="3684460" cy="9991646"/>
          </a:xfrm>
          <a:prstGeom prst="rect">
            <a:avLst/>
          </a:prstGeom>
          <a:noFill/>
        </p:spPr>
        <p:txBody>
          <a:bodyPr wrap="square">
            <a:spAutoFit/>
          </a:bodyPr>
          <a:lstStyle/>
          <a:p>
            <a:pPr fontAlgn="base">
              <a:lnSpc>
                <a:spcPct val="150000"/>
              </a:lnSpc>
            </a:pPr>
            <a:r>
              <a:rPr lang="sv-SE" sz="2200" b="1">
                <a:solidFill>
                  <a:schemeClr val="bg1"/>
                </a:solidFill>
                <a:latin typeface="Montserrat SemiBold" pitchFamily="2" charset="77"/>
              </a:rPr>
              <a:t>Utespelare</a:t>
            </a:r>
          </a:p>
          <a:p>
            <a:pPr marL="486804" indent="-486804" fontAlgn="base">
              <a:buFont typeface="+mj-lt"/>
              <a:buAutoNum type="arabicPeriod"/>
            </a:pPr>
            <a:r>
              <a:rPr lang="sv-SE" sz="2200">
                <a:solidFill>
                  <a:schemeClr val="bg1"/>
                </a:solidFill>
                <a:latin typeface="Montserrat Light" pitchFamily="2" charset="77"/>
              </a:rPr>
              <a:t>Duellspel med boll </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22</a:t>
            </a:r>
            <a:br>
              <a:rPr lang="sv-SE" sz="1600" i="1">
                <a:solidFill>
                  <a:schemeClr val="bg1"/>
                </a:solidFill>
                <a:latin typeface="Montserrat Light" pitchFamily="2" charset="77"/>
              </a:rPr>
            </a:br>
            <a:endParaRPr lang="sv-SE" sz="1600" i="1">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Göra mål</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23</a:t>
            </a:r>
            <a:br>
              <a:rPr lang="sv-SE" sz="1600" i="1">
                <a:solidFill>
                  <a:schemeClr val="bg1"/>
                </a:solidFill>
                <a:latin typeface="Montserrat Light" pitchFamily="2" charset="77"/>
              </a:rPr>
            </a:br>
            <a:endParaRPr lang="sv-SE" sz="1600">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Passningsspel</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nr 24</a:t>
            </a:r>
            <a:br>
              <a:rPr lang="sv-SE" sz="1600" i="1">
                <a:solidFill>
                  <a:schemeClr val="bg1"/>
                </a:solidFill>
                <a:latin typeface="Montserrat Light" pitchFamily="2" charset="77"/>
              </a:rPr>
            </a:br>
            <a:endParaRPr lang="sv-SE" sz="1600">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Spelbarhet</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nr 25</a:t>
            </a:r>
            <a:br>
              <a:rPr lang="sv-SE" sz="1600" i="1">
                <a:solidFill>
                  <a:schemeClr val="bg1"/>
                </a:solidFill>
                <a:latin typeface="Montserrat Light" pitchFamily="2" charset="77"/>
              </a:rPr>
            </a:br>
            <a:endParaRPr lang="sv-SE" sz="1600">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Ta bollen framåt</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nr 26</a:t>
            </a:r>
            <a:br>
              <a:rPr lang="sv-SE" sz="1600" i="1">
                <a:solidFill>
                  <a:schemeClr val="bg1"/>
                </a:solidFill>
                <a:latin typeface="Montserrat Light" pitchFamily="2" charset="77"/>
              </a:rPr>
            </a:br>
            <a:endParaRPr lang="sv-SE" sz="1600">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Vinna insida</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nr 27</a:t>
            </a:r>
            <a:br>
              <a:rPr lang="sv-SE" sz="1600" i="1">
                <a:solidFill>
                  <a:schemeClr val="bg1"/>
                </a:solidFill>
                <a:latin typeface="Montserrat Light" pitchFamily="2" charset="77"/>
              </a:rPr>
            </a:br>
            <a:endParaRPr lang="sv-SE" sz="1600">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Vinna boll</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nr 28</a:t>
            </a:r>
            <a:br>
              <a:rPr lang="sv-SE" sz="1600" i="1">
                <a:solidFill>
                  <a:schemeClr val="bg1"/>
                </a:solidFill>
                <a:latin typeface="Montserrat Light" pitchFamily="2" charset="77"/>
              </a:rPr>
            </a:br>
            <a:endParaRPr lang="sv-SE" sz="1600">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Förhindra mål</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nr 29</a:t>
            </a:r>
            <a:endParaRPr lang="sv-SE" sz="1600" b="1">
              <a:solidFill>
                <a:srgbClr val="F5EF88"/>
              </a:solidFill>
              <a:latin typeface="Montserrat SemiBold" pitchFamily="2" charset="77"/>
            </a:endParaRPr>
          </a:p>
          <a:p>
            <a:pPr fontAlgn="base">
              <a:lnSpc>
                <a:spcPct val="150000"/>
              </a:lnSpc>
            </a:pPr>
            <a:endParaRPr lang="sv-SE" sz="2200" b="1">
              <a:solidFill>
                <a:schemeClr val="bg1"/>
              </a:solidFill>
              <a:latin typeface="Montserrat SemiBold" pitchFamily="2" charset="77"/>
            </a:endParaRPr>
          </a:p>
          <a:p>
            <a:pPr fontAlgn="base">
              <a:lnSpc>
                <a:spcPct val="150000"/>
              </a:lnSpc>
            </a:pPr>
            <a:endParaRPr lang="sv-SE" sz="2200" b="1">
              <a:solidFill>
                <a:schemeClr val="bg1"/>
              </a:solidFill>
              <a:latin typeface="Montserrat SemiBold" pitchFamily="2" charset="77"/>
            </a:endParaRPr>
          </a:p>
          <a:p>
            <a:pPr fontAlgn="base">
              <a:lnSpc>
                <a:spcPct val="150000"/>
              </a:lnSpc>
            </a:pPr>
            <a:endParaRPr lang="sv-SE" sz="2200" b="1">
              <a:solidFill>
                <a:schemeClr val="bg1"/>
              </a:solidFill>
              <a:latin typeface="Montserrat SemiBold" pitchFamily="2" charset="77"/>
            </a:endParaRPr>
          </a:p>
          <a:p>
            <a:pPr fontAlgn="base">
              <a:lnSpc>
                <a:spcPct val="150000"/>
              </a:lnSpc>
            </a:pPr>
            <a:endParaRPr lang="sv-SE" sz="2200">
              <a:solidFill>
                <a:schemeClr val="bg1"/>
              </a:solidFill>
              <a:latin typeface="Montserrat" panose="00000500000000000000" pitchFamily="2" charset="0"/>
            </a:endParaRPr>
          </a:p>
          <a:p>
            <a:pPr fontAlgn="base">
              <a:lnSpc>
                <a:spcPct val="150000"/>
              </a:lnSpc>
            </a:pPr>
            <a:endParaRPr lang="sv-SE" sz="2200">
              <a:solidFill>
                <a:schemeClr val="bg1"/>
              </a:solidFill>
              <a:latin typeface="Montserrat" panose="00000500000000000000" pitchFamily="2" charset="0"/>
            </a:endParaRPr>
          </a:p>
          <a:p>
            <a:pPr fontAlgn="base">
              <a:lnSpc>
                <a:spcPct val="150000"/>
              </a:lnSpc>
            </a:pPr>
            <a:endParaRPr lang="sv-SE" sz="2200">
              <a:solidFill>
                <a:schemeClr val="bg1"/>
              </a:solidFill>
              <a:latin typeface="Montserrat" panose="00000500000000000000" pitchFamily="2" charset="0"/>
            </a:endParaRPr>
          </a:p>
        </p:txBody>
      </p:sp>
      <p:sp>
        <p:nvSpPr>
          <p:cNvPr id="8" name="textruta 7">
            <a:extLst>
              <a:ext uri="{FF2B5EF4-FFF2-40B4-BE49-F238E27FC236}">
                <a16:creationId xmlns:a16="http://schemas.microsoft.com/office/drawing/2014/main" id="{7176F980-A7FE-0015-2CA4-5FBA0D58BE1D}"/>
              </a:ext>
            </a:extLst>
          </p:cNvPr>
          <p:cNvSpPr txBox="1"/>
          <p:nvPr/>
        </p:nvSpPr>
        <p:spPr>
          <a:xfrm>
            <a:off x="10500944" y="2745836"/>
            <a:ext cx="3730845" cy="7001917"/>
          </a:xfrm>
          <a:prstGeom prst="rect">
            <a:avLst/>
          </a:prstGeom>
          <a:noFill/>
        </p:spPr>
        <p:txBody>
          <a:bodyPr wrap="square">
            <a:spAutoFit/>
          </a:bodyPr>
          <a:lstStyle/>
          <a:p>
            <a:pPr fontAlgn="base">
              <a:lnSpc>
                <a:spcPct val="150000"/>
              </a:lnSpc>
            </a:pPr>
            <a:r>
              <a:rPr lang="sv-SE" sz="2200" b="1">
                <a:solidFill>
                  <a:schemeClr val="bg1"/>
                </a:solidFill>
                <a:latin typeface="Montserrat SemiBold" pitchFamily="2" charset="77"/>
              </a:rPr>
              <a:t>Målvakter</a:t>
            </a:r>
          </a:p>
          <a:p>
            <a:pPr marL="486804" indent="-486804" fontAlgn="base">
              <a:buFont typeface="+mj-lt"/>
              <a:buAutoNum type="arabicPeriod"/>
            </a:pPr>
            <a:r>
              <a:rPr lang="sv-SE" sz="2200">
                <a:solidFill>
                  <a:schemeClr val="bg1"/>
                </a:solidFill>
                <a:latin typeface="Montserrat Light" pitchFamily="2" charset="77"/>
              </a:rPr>
              <a:t>Bollhantering</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32</a:t>
            </a:r>
            <a:br>
              <a:rPr lang="sv-SE" sz="1600">
                <a:solidFill>
                  <a:schemeClr val="bg1"/>
                </a:solidFill>
                <a:latin typeface="Montserrat Light" pitchFamily="2" charset="77"/>
              </a:rPr>
            </a:br>
            <a:endParaRPr lang="sv-SE" sz="1600">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Returer</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33</a:t>
            </a:r>
            <a:br>
              <a:rPr lang="sv-SE" sz="1600">
                <a:solidFill>
                  <a:schemeClr val="bg1"/>
                </a:solidFill>
                <a:latin typeface="Montserrat Light" pitchFamily="2" charset="77"/>
              </a:rPr>
            </a:br>
            <a:endParaRPr lang="sv-SE" sz="1600">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Utkast</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34</a:t>
            </a:r>
            <a:br>
              <a:rPr lang="sv-SE" sz="1600">
                <a:solidFill>
                  <a:schemeClr val="bg1"/>
                </a:solidFill>
                <a:latin typeface="Montserrat Light" pitchFamily="2" charset="77"/>
              </a:rPr>
            </a:br>
            <a:endParaRPr lang="sv-SE" sz="1600">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Förflyttningar</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35</a:t>
            </a:r>
            <a:br>
              <a:rPr lang="sv-SE" sz="1600" i="1">
                <a:solidFill>
                  <a:schemeClr val="bg1"/>
                </a:solidFill>
                <a:latin typeface="Montserrat Light" pitchFamily="2" charset="77"/>
              </a:rPr>
            </a:br>
            <a:endParaRPr lang="sv-SE" sz="1600" i="1">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Ta bollen framåt</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36</a:t>
            </a:r>
            <a:br>
              <a:rPr lang="sv-SE" sz="1600" i="1">
                <a:solidFill>
                  <a:schemeClr val="bg1"/>
                </a:solidFill>
                <a:latin typeface="Montserrat Light" pitchFamily="2" charset="77"/>
              </a:rPr>
            </a:br>
            <a:endParaRPr lang="sv-SE" sz="1600" i="1">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Positionering</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37</a:t>
            </a:r>
            <a:br>
              <a:rPr lang="sv-SE" sz="1600" i="1">
                <a:solidFill>
                  <a:schemeClr val="bg1"/>
                </a:solidFill>
                <a:latin typeface="Montserrat Light" pitchFamily="2" charset="77"/>
              </a:rPr>
            </a:br>
            <a:endParaRPr lang="sv-SE" sz="1600" i="1">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Aktiv som försvarare</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38</a:t>
            </a:r>
            <a:br>
              <a:rPr lang="sv-SE" sz="1600" i="1">
                <a:solidFill>
                  <a:schemeClr val="bg1"/>
                </a:solidFill>
                <a:latin typeface="Montserrat Light" pitchFamily="2" charset="77"/>
              </a:rPr>
            </a:br>
            <a:endParaRPr lang="sv-SE" sz="1600" i="1">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Trafikhantering</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39</a:t>
            </a:r>
          </a:p>
        </p:txBody>
      </p:sp>
      <p:cxnSp>
        <p:nvCxnSpPr>
          <p:cNvPr id="3" name="Rak 2">
            <a:extLst>
              <a:ext uri="{FF2B5EF4-FFF2-40B4-BE49-F238E27FC236}">
                <a16:creationId xmlns:a16="http://schemas.microsoft.com/office/drawing/2014/main" id="{73F482EC-06C9-BA3A-BF0B-8F093F02A62A}"/>
              </a:ext>
            </a:extLst>
          </p:cNvPr>
          <p:cNvCxnSpPr>
            <a:cxnSpLocks/>
          </p:cNvCxnSpPr>
          <p:nvPr/>
        </p:nvCxnSpPr>
        <p:spPr>
          <a:xfrm>
            <a:off x="6248443" y="2888711"/>
            <a:ext cx="0" cy="43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105DE591-9641-2D32-63E6-9C126141B554}"/>
              </a:ext>
            </a:extLst>
          </p:cNvPr>
          <p:cNvCxnSpPr>
            <a:cxnSpLocks/>
          </p:cNvCxnSpPr>
          <p:nvPr/>
        </p:nvCxnSpPr>
        <p:spPr>
          <a:xfrm>
            <a:off x="14392318" y="2888711"/>
            <a:ext cx="0" cy="43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26F49365-DDF5-1DBC-55F1-DB3823369908}"/>
              </a:ext>
            </a:extLst>
          </p:cNvPr>
          <p:cNvSpPr txBox="1"/>
          <p:nvPr/>
        </p:nvSpPr>
        <p:spPr>
          <a:xfrm>
            <a:off x="19365929" y="2748472"/>
            <a:ext cx="5692670" cy="2015936"/>
          </a:xfrm>
          <a:prstGeom prst="rect">
            <a:avLst/>
          </a:prstGeom>
          <a:noFill/>
        </p:spPr>
        <p:txBody>
          <a:bodyPr wrap="square">
            <a:spAutoFit/>
          </a:bodyPr>
          <a:lstStyle/>
          <a:p>
            <a:pPr fontAlgn="base">
              <a:lnSpc>
                <a:spcPct val="150000"/>
              </a:lnSpc>
            </a:pPr>
            <a:r>
              <a:rPr lang="sv-SE" sz="2200" b="1">
                <a:solidFill>
                  <a:schemeClr val="bg1"/>
                </a:solidFill>
                <a:latin typeface="Montserrat SemiBold" pitchFamily="2" charset="77"/>
              </a:rPr>
              <a:t>Verksamhetsplanering</a:t>
            </a:r>
          </a:p>
          <a:p>
            <a:pPr fontAlgn="base"/>
            <a:r>
              <a:rPr lang="sv-SE" sz="2200">
                <a:solidFill>
                  <a:schemeClr val="bg1"/>
                </a:solidFill>
                <a:latin typeface="Montserrat Light" pitchFamily="2" charset="77"/>
              </a:rPr>
              <a:t>Tidslinjen i Svensk Innebandy</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46</a:t>
            </a:r>
            <a:br>
              <a:rPr lang="sv-SE" sz="1600" i="1">
                <a:solidFill>
                  <a:srgbClr val="F5EF88"/>
                </a:solidFill>
                <a:latin typeface="Montserrat Light" pitchFamily="2" charset="77"/>
              </a:rPr>
            </a:br>
            <a:endParaRPr lang="sv-SE" sz="1600" i="1">
              <a:solidFill>
                <a:srgbClr val="F5EF88"/>
              </a:solidFill>
              <a:latin typeface="Montserrat Light" pitchFamily="2" charset="77"/>
            </a:endParaRPr>
          </a:p>
          <a:p>
            <a:pPr fontAlgn="base"/>
            <a:r>
              <a:rPr lang="sv-SE" sz="2200">
                <a:solidFill>
                  <a:schemeClr val="bg1"/>
                </a:solidFill>
                <a:latin typeface="Montserrat Light" pitchFamily="2" charset="77"/>
              </a:rPr>
              <a:t>Säsongsplanering &amp; periodisering</a:t>
            </a:r>
            <a:br>
              <a:rPr lang="sv-SE" sz="2200">
                <a:solidFill>
                  <a:schemeClr val="bg1"/>
                </a:solidFill>
                <a:latin typeface="Montserrat Light" pitchFamily="2" charset="77"/>
              </a:rPr>
            </a:br>
            <a:r>
              <a:rPr lang="sv-SE" sz="1600">
                <a:solidFill>
                  <a:srgbClr val="F5EF88"/>
                </a:solidFill>
                <a:latin typeface="Montserrat Light" pitchFamily="2" charset="77"/>
              </a:rPr>
              <a:t>- </a:t>
            </a:r>
            <a:r>
              <a:rPr lang="sv-SE" sz="1600" err="1">
                <a:solidFill>
                  <a:srgbClr val="F5EF88"/>
                </a:solidFill>
                <a:latin typeface="Montserrat Light" pitchFamily="2" charset="77"/>
              </a:rPr>
              <a:t>slide</a:t>
            </a:r>
            <a:r>
              <a:rPr lang="sv-SE" sz="1600">
                <a:solidFill>
                  <a:srgbClr val="F5EF88"/>
                </a:solidFill>
                <a:latin typeface="Montserrat Light" pitchFamily="2" charset="77"/>
              </a:rPr>
              <a:t> 47</a:t>
            </a:r>
          </a:p>
        </p:txBody>
      </p:sp>
      <p:cxnSp>
        <p:nvCxnSpPr>
          <p:cNvPr id="11" name="Rak 10">
            <a:extLst>
              <a:ext uri="{FF2B5EF4-FFF2-40B4-BE49-F238E27FC236}">
                <a16:creationId xmlns:a16="http://schemas.microsoft.com/office/drawing/2014/main" id="{82F27BBF-1F56-0274-EA9A-D7EC4C719765}"/>
              </a:ext>
            </a:extLst>
          </p:cNvPr>
          <p:cNvCxnSpPr>
            <a:cxnSpLocks/>
          </p:cNvCxnSpPr>
          <p:nvPr/>
        </p:nvCxnSpPr>
        <p:spPr>
          <a:xfrm>
            <a:off x="18780112" y="2888711"/>
            <a:ext cx="0" cy="43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ruta 14">
            <a:extLst>
              <a:ext uri="{FF2B5EF4-FFF2-40B4-BE49-F238E27FC236}">
                <a16:creationId xmlns:a16="http://schemas.microsoft.com/office/drawing/2014/main" id="{D86030DA-39C8-729E-C574-12DB3732A660}"/>
              </a:ext>
            </a:extLst>
          </p:cNvPr>
          <p:cNvSpPr txBox="1"/>
          <p:nvPr/>
        </p:nvSpPr>
        <p:spPr>
          <a:xfrm>
            <a:off x="1867561" y="2888711"/>
            <a:ext cx="3734736" cy="10838032"/>
          </a:xfrm>
          <a:prstGeom prst="rect">
            <a:avLst/>
          </a:prstGeom>
          <a:noFill/>
        </p:spPr>
        <p:txBody>
          <a:bodyPr wrap="square">
            <a:spAutoFit/>
          </a:bodyPr>
          <a:lstStyle/>
          <a:p>
            <a:pPr fontAlgn="base">
              <a:lnSpc>
                <a:spcPct val="150000"/>
              </a:lnSpc>
            </a:pPr>
            <a:r>
              <a:rPr lang="sv-SE" sz="2200" b="1">
                <a:solidFill>
                  <a:schemeClr val="bg1"/>
                </a:solidFill>
                <a:latin typeface="Montserrat SemiBold" pitchFamily="2" charset="77"/>
              </a:rPr>
              <a:t>Grundprinciper </a:t>
            </a:r>
          </a:p>
          <a:p>
            <a:pPr fontAlgn="base"/>
            <a:r>
              <a:rPr lang="sv-SE" sz="2200">
                <a:solidFill>
                  <a:schemeClr val="bg1"/>
                </a:solidFill>
                <a:latin typeface="Montserrat Light" pitchFamily="2" charset="77"/>
              </a:rPr>
              <a:t>Lag- och föreningskultur</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7</a:t>
            </a:r>
            <a:br>
              <a:rPr lang="sv-SE" sz="2200">
                <a:solidFill>
                  <a:srgbClr val="F5EF88"/>
                </a:solidFill>
                <a:latin typeface="Montserrat Light" pitchFamily="2" charset="77"/>
              </a:rPr>
            </a:br>
            <a:br>
              <a:rPr lang="sv-SE" sz="2200">
                <a:solidFill>
                  <a:srgbClr val="F5EF88"/>
                </a:solidFill>
                <a:latin typeface="Montserrat Light" pitchFamily="2" charset="77"/>
              </a:rPr>
            </a:br>
            <a:r>
              <a:rPr lang="sv-SE" sz="2200">
                <a:solidFill>
                  <a:schemeClr val="bg1"/>
                </a:solidFill>
                <a:latin typeface="Montserrat Light" pitchFamily="2" charset="77"/>
              </a:rPr>
              <a:t>Spelvision</a:t>
            </a:r>
            <a:br>
              <a:rPr lang="sv-SE" sz="2200">
                <a:solidFill>
                  <a:schemeClr val="bg1"/>
                </a:solidFill>
                <a:latin typeface="Montserrat Light" pitchFamily="2" charset="77"/>
              </a:rPr>
            </a:br>
            <a:r>
              <a:rPr lang="sv-SE" sz="1600" i="1">
                <a:solidFill>
                  <a:srgbClr val="F5EF88"/>
                </a:solidFill>
                <a:latin typeface="Montserrat Light" pitchFamily="2" charset="77"/>
              </a:rPr>
              <a:t>-</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9</a:t>
            </a:r>
          </a:p>
          <a:p>
            <a:pPr fontAlgn="base"/>
            <a:br>
              <a:rPr lang="sv-SE" sz="2200">
                <a:solidFill>
                  <a:schemeClr val="bg1"/>
                </a:solidFill>
                <a:latin typeface="Montserrat Light" pitchFamily="2" charset="77"/>
              </a:rPr>
            </a:br>
            <a:r>
              <a:rPr lang="sv-SE" sz="2200">
                <a:solidFill>
                  <a:schemeClr val="bg1"/>
                </a:solidFill>
                <a:latin typeface="Montserrat Light" pitchFamily="2" charset="77"/>
              </a:rPr>
              <a:t>Spelarvision</a:t>
            </a:r>
          </a:p>
          <a:p>
            <a:pPr fontAlgn="base"/>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10</a:t>
            </a:r>
            <a:br>
              <a:rPr lang="sv-SE" sz="1600">
                <a:solidFill>
                  <a:srgbClr val="F5EF88"/>
                </a:solidFill>
                <a:latin typeface="Montserrat Light" pitchFamily="2" charset="77"/>
              </a:rPr>
            </a:br>
            <a:br>
              <a:rPr lang="sv-SE" sz="2200">
                <a:solidFill>
                  <a:schemeClr val="bg1"/>
                </a:solidFill>
                <a:latin typeface="Montserrat Light" pitchFamily="2" charset="77"/>
              </a:rPr>
            </a:br>
            <a:r>
              <a:rPr lang="sv-SE" sz="2200">
                <a:solidFill>
                  <a:schemeClr val="bg1"/>
                </a:solidFill>
                <a:latin typeface="Montserrat Light" pitchFamily="2" charset="77"/>
              </a:rPr>
              <a:t>Miljö</a:t>
            </a:r>
          </a:p>
          <a:p>
            <a:pPr marL="530167" indent="-530167" fontAlgn="base"/>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13</a:t>
            </a:r>
            <a:endParaRPr lang="sv-SE" sz="1600" i="1">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fontAlgn="base">
              <a:lnSpc>
                <a:spcPct val="150000"/>
              </a:lnSpc>
            </a:pPr>
            <a:endParaRPr lang="sv-SE" sz="2200">
              <a:solidFill>
                <a:schemeClr val="bg1"/>
              </a:solidFill>
              <a:latin typeface="Montserrat" panose="00000500000000000000" pitchFamily="2" charset="0"/>
            </a:endParaRPr>
          </a:p>
          <a:p>
            <a:pPr fontAlgn="base">
              <a:lnSpc>
                <a:spcPct val="150000"/>
              </a:lnSpc>
            </a:pPr>
            <a:endParaRPr lang="sv-SE" sz="2200">
              <a:solidFill>
                <a:schemeClr val="bg1"/>
              </a:solidFill>
              <a:latin typeface="Montserrat" panose="00000500000000000000" pitchFamily="2" charset="0"/>
            </a:endParaRPr>
          </a:p>
          <a:p>
            <a:pPr fontAlgn="base">
              <a:lnSpc>
                <a:spcPct val="150000"/>
              </a:lnSpc>
            </a:pPr>
            <a:endParaRPr lang="sv-SE" sz="2200">
              <a:solidFill>
                <a:schemeClr val="bg1"/>
              </a:solidFill>
              <a:latin typeface="Montserrat" panose="00000500000000000000" pitchFamily="2" charset="0"/>
            </a:endParaRPr>
          </a:p>
        </p:txBody>
      </p:sp>
      <p:sp>
        <p:nvSpPr>
          <p:cNvPr id="7" name="Platshållare för bildnummer 6">
            <a:extLst>
              <a:ext uri="{FF2B5EF4-FFF2-40B4-BE49-F238E27FC236}">
                <a16:creationId xmlns:a16="http://schemas.microsoft.com/office/drawing/2014/main" id="{B044FA08-AE4A-3989-3BF5-A1F0A1D50537}"/>
              </a:ext>
            </a:extLst>
          </p:cNvPr>
          <p:cNvSpPr>
            <a:spLocks noGrp="1"/>
          </p:cNvSpPr>
          <p:nvPr>
            <p:ph type="sldNum" sz="quarter" idx="12"/>
          </p:nvPr>
        </p:nvSpPr>
        <p:spPr/>
        <p:txBody>
          <a:bodyPr/>
          <a:lstStyle/>
          <a:p>
            <a:fld id="{5F919A4E-C2E9-6148-8511-58460454BFB7}" type="slidenum">
              <a:rPr lang="sv-SE" smtClean="0"/>
              <a:t>6</a:t>
            </a:fld>
            <a:endParaRPr lang="sv-SE"/>
          </a:p>
        </p:txBody>
      </p:sp>
      <p:sp>
        <p:nvSpPr>
          <p:cNvPr id="9" name="textruta 8">
            <a:extLst>
              <a:ext uri="{FF2B5EF4-FFF2-40B4-BE49-F238E27FC236}">
                <a16:creationId xmlns:a16="http://schemas.microsoft.com/office/drawing/2014/main" id="{5FE99039-B278-E062-658C-8B57E2F148D3}"/>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859639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11F3D4F-FAB6-1FCF-A6B7-778B7A2BCCC6}"/>
              </a:ext>
            </a:extLst>
          </p:cNvPr>
          <p:cNvSpPr>
            <a:spLocks noGrp="1"/>
          </p:cNvSpPr>
          <p:nvPr>
            <p:ph type="title" idx="4294967295"/>
          </p:nvPr>
        </p:nvSpPr>
        <p:spPr>
          <a:xfrm>
            <a:off x="1689650" y="4748076"/>
            <a:ext cx="21029613" cy="2649537"/>
          </a:xfrm>
        </p:spPr>
        <p:txBody>
          <a:bodyPr>
            <a:normAutofit/>
          </a:bodyPr>
          <a:lstStyle/>
          <a:p>
            <a:pPr algn="ctr"/>
            <a:r>
              <a:rPr lang="sv-SE" sz="15999">
                <a:solidFill>
                  <a:srgbClr val="F5EF88"/>
                </a:solidFill>
                <a:latin typeface="Mongoose Regular" panose="02000000000000000000" pitchFamily="2" charset="77"/>
              </a:rPr>
              <a:t>GRUNDPRINCIPER</a:t>
            </a:r>
          </a:p>
        </p:txBody>
      </p:sp>
      <p:sp>
        <p:nvSpPr>
          <p:cNvPr id="3" name="textruta 2">
            <a:extLst>
              <a:ext uri="{FF2B5EF4-FFF2-40B4-BE49-F238E27FC236}">
                <a16:creationId xmlns:a16="http://schemas.microsoft.com/office/drawing/2014/main" id="{DE09E215-920D-E117-4C53-85ED92E01738}"/>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992291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med rundade hörn 11">
            <a:extLst>
              <a:ext uri="{FF2B5EF4-FFF2-40B4-BE49-F238E27FC236}">
                <a16:creationId xmlns:a16="http://schemas.microsoft.com/office/drawing/2014/main" id="{5673CE8A-4578-4982-B418-52F9F92DFCBD}"/>
              </a:ext>
            </a:extLst>
          </p:cNvPr>
          <p:cNvSpPr/>
          <p:nvPr/>
        </p:nvSpPr>
        <p:spPr>
          <a:xfrm>
            <a:off x="11511900" y="8112023"/>
            <a:ext cx="7759684" cy="2559095"/>
          </a:xfrm>
          <a:prstGeom prst="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7466" i="1">
                <a:solidFill>
                  <a:schemeClr val="bg1"/>
                </a:solidFill>
                <a:latin typeface="Mongoose Medium" panose="02000000000000000000" pitchFamily="2" charset="77"/>
              </a:rPr>
              <a:t>Oönskade </a:t>
            </a:r>
            <a:r>
              <a:rPr lang="sv-SE" sz="7466" i="1">
                <a:solidFill>
                  <a:srgbClr val="F5EF88"/>
                </a:solidFill>
                <a:latin typeface="Mongoose Medium" panose="02000000000000000000" pitchFamily="2" charset="77"/>
              </a:rPr>
              <a:t>beteenden</a:t>
            </a:r>
          </a:p>
        </p:txBody>
      </p:sp>
      <p:sp>
        <p:nvSpPr>
          <p:cNvPr id="7" name="Rektangel med rundade hörn 11">
            <a:extLst>
              <a:ext uri="{FF2B5EF4-FFF2-40B4-BE49-F238E27FC236}">
                <a16:creationId xmlns:a16="http://schemas.microsoft.com/office/drawing/2014/main" id="{329B6F0A-D1FC-4C36-91AD-15E6ACA4155D}"/>
              </a:ext>
            </a:extLst>
          </p:cNvPr>
          <p:cNvSpPr/>
          <p:nvPr/>
        </p:nvSpPr>
        <p:spPr>
          <a:xfrm>
            <a:off x="5425532" y="8110010"/>
            <a:ext cx="7816136" cy="2559095"/>
          </a:xfrm>
          <a:prstGeom prst="rect">
            <a:avLst/>
          </a:prstGeom>
          <a:noFill/>
          <a:ln w="0" cap="flat">
            <a:noFill/>
            <a:round/>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7466" b="1" i="1">
                <a:solidFill>
                  <a:schemeClr val="bg1"/>
                </a:solidFill>
                <a:latin typeface="Mongoose Regular" panose="02000000000000000000" pitchFamily="2" charset="77"/>
              </a:rPr>
              <a:t>Önskade </a:t>
            </a:r>
            <a:r>
              <a:rPr lang="sv-SE" sz="7466" b="1" i="1">
                <a:solidFill>
                  <a:srgbClr val="F5EF88"/>
                </a:solidFill>
                <a:latin typeface="Mongoose Regular" panose="02000000000000000000" pitchFamily="2" charset="77"/>
              </a:rPr>
              <a:t>beteenden</a:t>
            </a:r>
          </a:p>
        </p:txBody>
      </p:sp>
      <p:sp>
        <p:nvSpPr>
          <p:cNvPr id="4" name="textruta 3">
            <a:extLst>
              <a:ext uri="{FF2B5EF4-FFF2-40B4-BE49-F238E27FC236}">
                <a16:creationId xmlns:a16="http://schemas.microsoft.com/office/drawing/2014/main" id="{81952090-5E3B-D7D0-C6B0-270534661488}"/>
              </a:ext>
            </a:extLst>
          </p:cNvPr>
          <p:cNvSpPr txBox="1"/>
          <p:nvPr/>
        </p:nvSpPr>
        <p:spPr>
          <a:xfrm>
            <a:off x="8073732" y="6879850"/>
            <a:ext cx="8234947" cy="2143985"/>
          </a:xfrm>
          <a:prstGeom prst="rect">
            <a:avLst/>
          </a:prstGeom>
          <a:noFill/>
        </p:spPr>
        <p:txBody>
          <a:bodyPr wrap="none" rtlCol="0">
            <a:spAutoFit/>
          </a:bodyPr>
          <a:lstStyle/>
          <a:p>
            <a:r>
              <a:rPr lang="sv-SE" sz="3733" b="1">
                <a:solidFill>
                  <a:schemeClr val="bg1"/>
                </a:solidFill>
                <a:latin typeface="Montserrat SemiBold" pitchFamily="2" charset="77"/>
              </a:rPr>
              <a:t>Hur kan vi göra </a:t>
            </a:r>
            <a:r>
              <a:rPr lang="sv-SE" sz="3733" b="1">
                <a:solidFill>
                  <a:srgbClr val="F5EF88"/>
                </a:solidFill>
                <a:latin typeface="Montserrat SemiBold" pitchFamily="2" charset="77"/>
              </a:rPr>
              <a:t>varandra bättre?</a:t>
            </a:r>
          </a:p>
          <a:p>
            <a:endParaRPr lang="sv-SE" sz="9599"/>
          </a:p>
        </p:txBody>
      </p:sp>
      <p:cxnSp>
        <p:nvCxnSpPr>
          <p:cNvPr id="15" name="Rak 14">
            <a:extLst>
              <a:ext uri="{FF2B5EF4-FFF2-40B4-BE49-F238E27FC236}">
                <a16:creationId xmlns:a16="http://schemas.microsoft.com/office/drawing/2014/main" id="{C31A6EDE-DDDB-AB1D-0D3F-E1F0E385AF1A}"/>
              </a:ext>
            </a:extLst>
          </p:cNvPr>
          <p:cNvCxnSpPr>
            <a:cxnSpLocks/>
          </p:cNvCxnSpPr>
          <p:nvPr/>
        </p:nvCxnSpPr>
        <p:spPr>
          <a:xfrm>
            <a:off x="9292596" y="8131215"/>
            <a:ext cx="61119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1F27FF65-1F13-2816-17B5-AA0B5846EC94}"/>
              </a:ext>
            </a:extLst>
          </p:cNvPr>
          <p:cNvCxnSpPr/>
          <p:nvPr/>
        </p:nvCxnSpPr>
        <p:spPr>
          <a:xfrm>
            <a:off x="9309994" y="8110010"/>
            <a:ext cx="0" cy="522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21">
            <a:extLst>
              <a:ext uri="{FF2B5EF4-FFF2-40B4-BE49-F238E27FC236}">
                <a16:creationId xmlns:a16="http://schemas.microsoft.com/office/drawing/2014/main" id="{B5B117CB-FB7A-0340-9FA0-6686EF4F61AA}"/>
              </a:ext>
            </a:extLst>
          </p:cNvPr>
          <p:cNvCxnSpPr/>
          <p:nvPr/>
        </p:nvCxnSpPr>
        <p:spPr>
          <a:xfrm>
            <a:off x="15391742" y="8110010"/>
            <a:ext cx="0" cy="522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ak 22">
            <a:extLst>
              <a:ext uri="{FF2B5EF4-FFF2-40B4-BE49-F238E27FC236}">
                <a16:creationId xmlns:a16="http://schemas.microsoft.com/office/drawing/2014/main" id="{B3FB77D2-A76B-A523-E109-6B42744BDF0B}"/>
              </a:ext>
            </a:extLst>
          </p:cNvPr>
          <p:cNvCxnSpPr>
            <a:cxnSpLocks/>
          </p:cNvCxnSpPr>
          <p:nvPr/>
        </p:nvCxnSpPr>
        <p:spPr>
          <a:xfrm>
            <a:off x="12348553" y="7884743"/>
            <a:ext cx="0" cy="2493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DFB24D28-A255-C1F9-DEFA-0E6A955B7B7F}"/>
              </a:ext>
            </a:extLst>
          </p:cNvPr>
          <p:cNvSpPr txBox="1"/>
          <p:nvPr/>
        </p:nvSpPr>
        <p:spPr>
          <a:xfrm>
            <a:off x="1639385" y="2923755"/>
            <a:ext cx="21029831" cy="1834926"/>
          </a:xfrm>
          <a:prstGeom prst="rect">
            <a:avLst/>
          </a:prstGeom>
          <a:noFill/>
          <a:ln>
            <a:noFill/>
          </a:ln>
        </p:spPr>
        <p:txBody>
          <a:bodyPr wrap="square">
            <a:spAutoFit/>
          </a:bodyPr>
          <a:lstStyle/>
          <a:p>
            <a:pPr marL="530167" indent="-530167" algn="ctr" fontAlgn="base">
              <a:lnSpc>
                <a:spcPct val="150000"/>
              </a:lnSpc>
            </a:pPr>
            <a:r>
              <a:rPr lang="sv-SE" sz="4000" b="1">
                <a:solidFill>
                  <a:srgbClr val="F5EF88"/>
                </a:solidFill>
                <a:latin typeface="Montserrat SemiBold" pitchFamily="2" charset="77"/>
              </a:rPr>
              <a:t>Vad betyder:</a:t>
            </a:r>
            <a:br>
              <a:rPr lang="sv-SE" sz="4000" b="1">
                <a:solidFill>
                  <a:srgbClr val="F5EF88"/>
                </a:solidFill>
                <a:latin typeface="Montserrat SemiBold" pitchFamily="2" charset="77"/>
              </a:rPr>
            </a:br>
            <a:r>
              <a:rPr lang="sv-SE" sz="4000" b="1">
                <a:solidFill>
                  <a:schemeClr val="bg1"/>
                </a:solidFill>
                <a:latin typeface="Montserrat SemiBold" pitchFamily="2" charset="77"/>
              </a:rPr>
              <a:t>Glädje  	Trygghet	  Utveckling</a:t>
            </a:r>
          </a:p>
        </p:txBody>
      </p:sp>
      <p:sp>
        <p:nvSpPr>
          <p:cNvPr id="19" name="Rubrik 1">
            <a:extLst>
              <a:ext uri="{FF2B5EF4-FFF2-40B4-BE49-F238E27FC236}">
                <a16:creationId xmlns:a16="http://schemas.microsoft.com/office/drawing/2014/main" id="{2C4CFF1B-8716-FEA5-947A-9910CD113B29}"/>
              </a:ext>
            </a:extLst>
          </p:cNvPr>
          <p:cNvSpPr>
            <a:spLocks noGrp="1"/>
          </p:cNvSpPr>
          <p:nvPr>
            <p:ph type="title"/>
          </p:nvPr>
        </p:nvSpPr>
        <p:spPr>
          <a:xfrm>
            <a:off x="1695499" y="356891"/>
            <a:ext cx="21029831" cy="2650953"/>
          </a:xfrm>
        </p:spPr>
        <p:txBody>
          <a:bodyPr>
            <a:normAutofit/>
          </a:bodyPr>
          <a:lstStyle/>
          <a:p>
            <a:pPr algn="ctr"/>
            <a:r>
              <a:rPr lang="sv-SE" sz="9000">
                <a:solidFill>
                  <a:schemeClr val="bg1"/>
                </a:solidFill>
                <a:latin typeface="Mongoose Regular" panose="02000000000000000000" pitchFamily="2" charset="77"/>
              </a:rPr>
              <a:t>FÖRENING- OCH LAGKULTUR</a:t>
            </a:r>
          </a:p>
        </p:txBody>
      </p:sp>
      <p:cxnSp>
        <p:nvCxnSpPr>
          <p:cNvPr id="2" name="Rak 1">
            <a:extLst>
              <a:ext uri="{FF2B5EF4-FFF2-40B4-BE49-F238E27FC236}">
                <a16:creationId xmlns:a16="http://schemas.microsoft.com/office/drawing/2014/main" id="{D37683F0-414D-FF12-39B1-7C888B2FE31C}"/>
              </a:ext>
            </a:extLst>
          </p:cNvPr>
          <p:cNvCxnSpPr>
            <a:cxnSpLocks/>
          </p:cNvCxnSpPr>
          <p:nvPr/>
        </p:nvCxnSpPr>
        <p:spPr>
          <a:xfrm>
            <a:off x="-543608" y="5479843"/>
            <a:ext cx="254696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Rak 2">
            <a:extLst>
              <a:ext uri="{FF2B5EF4-FFF2-40B4-BE49-F238E27FC236}">
                <a16:creationId xmlns:a16="http://schemas.microsoft.com/office/drawing/2014/main" id="{D6C3C7B5-B200-F1FD-7C8D-459804D9C525}"/>
              </a:ext>
            </a:extLst>
          </p:cNvPr>
          <p:cNvCxnSpPr>
            <a:cxnSpLocks/>
          </p:cNvCxnSpPr>
          <p:nvPr/>
        </p:nvCxnSpPr>
        <p:spPr>
          <a:xfrm>
            <a:off x="-543608" y="2623688"/>
            <a:ext cx="254696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ruta 4">
            <a:extLst>
              <a:ext uri="{FF2B5EF4-FFF2-40B4-BE49-F238E27FC236}">
                <a16:creationId xmlns:a16="http://schemas.microsoft.com/office/drawing/2014/main" id="{D33BE150-283E-1923-CEF4-53532776D589}"/>
              </a:ext>
            </a:extLst>
          </p:cNvPr>
          <p:cNvSpPr txBox="1"/>
          <p:nvPr/>
        </p:nvSpPr>
        <p:spPr>
          <a:xfrm>
            <a:off x="1057999" y="11855491"/>
            <a:ext cx="22304829" cy="400110"/>
          </a:xfrm>
          <a:prstGeom prst="rect">
            <a:avLst/>
          </a:prstGeom>
          <a:noFill/>
        </p:spPr>
        <p:txBody>
          <a:bodyPr wrap="square" rtlCol="0">
            <a:spAutoFit/>
          </a:bodyPr>
          <a:lstStyle/>
          <a:p>
            <a:pPr algn="ctr"/>
            <a:r>
              <a:rPr lang="sv-SE" sz="2000" i="1">
                <a:solidFill>
                  <a:schemeClr val="bg1"/>
                </a:solidFill>
                <a:latin typeface="Montserrat" pitchFamily="2" charset="77"/>
              </a:rPr>
              <a:t>Exempel på förening- och lagkultursord kan vara glädje, trygghet och utveckling. Vilka önskade och oönskade beteenden kopplar vi till det?</a:t>
            </a:r>
          </a:p>
        </p:txBody>
      </p:sp>
      <p:sp>
        <p:nvSpPr>
          <p:cNvPr id="8" name="Platshållare för bildnummer 7">
            <a:extLst>
              <a:ext uri="{FF2B5EF4-FFF2-40B4-BE49-F238E27FC236}">
                <a16:creationId xmlns:a16="http://schemas.microsoft.com/office/drawing/2014/main" id="{868A20EE-238E-754C-E560-B50A93C2E150}"/>
              </a:ext>
            </a:extLst>
          </p:cNvPr>
          <p:cNvSpPr>
            <a:spLocks noGrp="1"/>
          </p:cNvSpPr>
          <p:nvPr>
            <p:ph type="sldNum" sz="quarter" idx="12"/>
          </p:nvPr>
        </p:nvSpPr>
        <p:spPr/>
        <p:txBody>
          <a:bodyPr/>
          <a:lstStyle/>
          <a:p>
            <a:fld id="{5F919A4E-C2E9-6148-8511-58460454BFB7}" type="slidenum">
              <a:rPr lang="sv-SE" smtClean="0"/>
              <a:t>8</a:t>
            </a:fld>
            <a:endParaRPr lang="sv-SE"/>
          </a:p>
        </p:txBody>
      </p:sp>
      <p:sp>
        <p:nvSpPr>
          <p:cNvPr id="9" name="textruta 8">
            <a:extLst>
              <a:ext uri="{FF2B5EF4-FFF2-40B4-BE49-F238E27FC236}">
                <a16:creationId xmlns:a16="http://schemas.microsoft.com/office/drawing/2014/main" id="{AC32CEBB-CAD1-5DE7-9B5E-7964619E840E}"/>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982640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11F3D4F-FAB6-1FCF-A6B7-778B7A2BCCC6}"/>
              </a:ext>
            </a:extLst>
          </p:cNvPr>
          <p:cNvSpPr>
            <a:spLocks noGrp="1"/>
          </p:cNvSpPr>
          <p:nvPr>
            <p:ph type="title" idx="4294967295"/>
          </p:nvPr>
        </p:nvSpPr>
        <p:spPr>
          <a:xfrm>
            <a:off x="1669773" y="4794250"/>
            <a:ext cx="21029613" cy="2649538"/>
          </a:xfrm>
        </p:spPr>
        <p:txBody>
          <a:bodyPr>
            <a:normAutofit/>
          </a:bodyPr>
          <a:lstStyle/>
          <a:p>
            <a:pPr algn="ctr"/>
            <a:r>
              <a:rPr lang="sv-SE" sz="15999">
                <a:solidFill>
                  <a:srgbClr val="F5EF88"/>
                </a:solidFill>
                <a:latin typeface="Mongoose Regular" panose="02000000000000000000" pitchFamily="2" charset="77"/>
              </a:rPr>
              <a:t>SPEL &amp; SPELARVISION</a:t>
            </a:r>
          </a:p>
        </p:txBody>
      </p:sp>
      <p:sp>
        <p:nvSpPr>
          <p:cNvPr id="2" name="textruta 1">
            <a:extLst>
              <a:ext uri="{FF2B5EF4-FFF2-40B4-BE49-F238E27FC236}">
                <a16:creationId xmlns:a16="http://schemas.microsoft.com/office/drawing/2014/main" id="{60866C83-6139-DAAC-24AB-3C595253D0A3}"/>
              </a:ext>
            </a:extLst>
          </p:cNvPr>
          <p:cNvSpPr txBox="1"/>
          <p:nvPr/>
        </p:nvSpPr>
        <p:spPr>
          <a:xfrm>
            <a:off x="16027399" y="13277647"/>
            <a:ext cx="8673671" cy="412508"/>
          </a:xfrm>
          <a:prstGeom prst="rect">
            <a:avLst/>
          </a:prstGeom>
          <a:noFill/>
        </p:spPr>
        <p:txBody>
          <a:bodyPr wrap="square" rtlCol="0">
            <a:spAutoFit/>
          </a:bodyPr>
          <a:lstStyle/>
          <a:p>
            <a:r>
              <a:rPr lang="sv-SE" sz="200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14181318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 med instruktion  -  Skrivskyddad" id="{D78FE05E-83B6-47BC-8DD6-BE8CAB9D862A}" vid="{7C7EAAC4-9706-493F-9CCE-21FDAE4B9F2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db0cecb-c553-4346-ab87-9288bc67f8f3">
      <Terms xmlns="http://schemas.microsoft.com/office/infopath/2007/PartnerControls"/>
    </lcf76f155ced4ddcb4097134ff3c332f>
    <TaxCatchAll xmlns="8ccf6783-0b6a-49a5-a690-27187a566fc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E1EED29A2AB34DB530C4963771FB5D" ma:contentTypeVersion="17" ma:contentTypeDescription="Create a new document." ma:contentTypeScope="" ma:versionID="65fbdef15b7662c6c889ecf1c546dabb">
  <xsd:schema xmlns:xsd="http://www.w3.org/2001/XMLSchema" xmlns:xs="http://www.w3.org/2001/XMLSchema" xmlns:p="http://schemas.microsoft.com/office/2006/metadata/properties" xmlns:ns2="7db0cecb-c553-4346-ab87-9288bc67f8f3" xmlns:ns3="8ccf6783-0b6a-49a5-a690-27187a566fc9" targetNamespace="http://schemas.microsoft.com/office/2006/metadata/properties" ma:root="true" ma:fieldsID="2dba32a4bdbf3b4871d7aa6a35dab410" ns2:_="" ns3:_="">
    <xsd:import namespace="7db0cecb-c553-4346-ab87-9288bc67f8f3"/>
    <xsd:import namespace="8ccf6783-0b6a-49a5-a690-27187a566f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b0cecb-c553-4346-ab87-9288bc67f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e093d7-677a-4b54-a0d1-35bbee340e2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cf6783-0b6a-49a5-a690-27187a566fc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ac82fab-aa17-4267-9d08-492d502f6a1f}" ma:internalName="TaxCatchAll" ma:showField="CatchAllData" ma:web="8ccf6783-0b6a-49a5-a690-27187a566f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DB7C3C-9700-4C2C-BF86-A9D3B6F4F4D4}">
  <ds:schemaRefs>
    <ds:schemaRef ds:uri="222f11b7-6ec5-47c3-8899-42dab20d8cfa"/>
    <ds:schemaRef ds:uri="7db0cecb-c553-4346-ab87-9288bc67f8f3"/>
    <ds:schemaRef ds:uri="8ccf6783-0b6a-49a5-a690-27187a566fc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86EDD54-F841-41C0-81B3-87C37C22FC7F}">
  <ds:schemaRefs>
    <ds:schemaRef ds:uri="http://schemas.microsoft.com/sharepoint/v3/contenttype/forms"/>
  </ds:schemaRefs>
</ds:datastoreItem>
</file>

<file path=customXml/itemProps3.xml><?xml version="1.0" encoding="utf-8"?>
<ds:datastoreItem xmlns:ds="http://schemas.openxmlformats.org/officeDocument/2006/customXml" ds:itemID="{58DA3AE9-53D6-44DB-B8D0-242F3A69873E}">
  <ds:schemaRefs>
    <ds:schemaRef ds:uri="7db0cecb-c553-4346-ab87-9288bc67f8f3"/>
    <ds:schemaRef ds:uri="8ccf6783-0b6a-49a5-a690-27187a566f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GU - Inledning</Template>
  <Application>Microsoft Office PowerPoint</Application>
  <PresentationFormat>Anpassad</PresentationFormat>
  <Slides>50</Slides>
  <Notes>48</Notes>
  <HiddenSlides>0</HiddenSlides>
  <ScaleCrop>false</ScaleCrop>
  <HeadingPairs>
    <vt:vector size="4" baseType="variant">
      <vt:variant>
        <vt:lpstr>Tema</vt:lpstr>
      </vt:variant>
      <vt:variant>
        <vt:i4>1</vt:i4>
      </vt:variant>
      <vt:variant>
        <vt:lpstr>Bildrubriker</vt:lpstr>
      </vt:variant>
      <vt:variant>
        <vt:i4>50</vt:i4>
      </vt:variant>
    </vt:vector>
  </HeadingPairs>
  <TitlesOfParts>
    <vt:vector size="51" baseType="lpstr">
      <vt:lpstr>Office-tema</vt:lpstr>
      <vt:lpstr>SPEL &amp; SPELARUTVECKLINGSPLAN</vt:lpstr>
      <vt:lpstr>INTRODUKTION</vt:lpstr>
      <vt:lpstr>TRE OLIKA VERSIONER</vt:lpstr>
      <vt:lpstr>BAKGRUND</vt:lpstr>
      <vt:lpstr>PowerPoint-presentation</vt:lpstr>
      <vt:lpstr>INNEHÅLLSFÖRTECKNING</vt:lpstr>
      <vt:lpstr>GRUNDPRINCIPER</vt:lpstr>
      <vt:lpstr>FÖRENING- OCH LAGKULTUR</vt:lpstr>
      <vt:lpstr>SPEL &amp; SPELARVISION</vt:lpstr>
      <vt:lpstr>PowerPoint-presentation</vt:lpstr>
      <vt:lpstr>PowerPoint-presentation</vt:lpstr>
      <vt:lpstr>PowerPoint-presentation</vt:lpstr>
      <vt:lpstr>UTBILDNINGSMILJÖ</vt:lpstr>
      <vt:lpstr>SYFTE MED TRÄNING &amp; ÖVNING</vt:lpstr>
      <vt:lpstr>INTENSITET &amp; FLÖDE</vt:lpstr>
      <vt:lpstr>RIKTNINGSRIK MILJÖ</vt:lpstr>
      <vt:lpstr>MILJÖ – BOLLTOUCHPRINCIPEN</vt:lpstr>
      <vt:lpstr>FOKUSOMRÅDEN</vt:lpstr>
      <vt:lpstr>FOKUSOMRÅDEN SPELAREN</vt:lpstr>
      <vt:lpstr>UTSPELARE</vt:lpstr>
      <vt:lpstr>DEFINITIONER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MÅLVAKT</vt:lpstr>
      <vt:lpstr>DEFINITIONER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SPELSYSTEM</vt:lpstr>
      <vt:lpstr>PowerPoint-presentation</vt:lpstr>
      <vt:lpstr>FÖRSVARSPRINCIPER</vt:lpstr>
      <vt:lpstr>ANFALLSPRINCIPER</vt:lpstr>
      <vt:lpstr>PowerPoint-presentation</vt:lpstr>
      <vt:lpstr>VERKSAMHETSPLANERING</vt:lpstr>
      <vt:lpstr>PowerPoint-presentation</vt:lpstr>
      <vt:lpstr>EXEMPEL PÅ TIDSLINJE I FÖRENINGEN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Svensk Innebandys  PPT-mall</dc:title>
  <dc:creator>Emil Hedestig (SIBF)</dc:creator>
  <cp:revision>3</cp:revision>
  <dcterms:created xsi:type="dcterms:W3CDTF">2018-08-15T10:34:53Z</dcterms:created>
  <dcterms:modified xsi:type="dcterms:W3CDTF">2023-09-29T06:22:56Z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0x010100CAE1EED29A2AB34DB530C4963771FB5D</vt:lpwstr>
  </property>
  <property fmtid="{D5CDD505-2E9C-101B-9397-08002B2CF9AE}" pid="3" name="MediaServiceImageTags">
    <vt:lpwstr/>
  </property>
</Properties>
</file>