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8" r:id="rId5"/>
    <p:sldId id="478" r:id="rId6"/>
    <p:sldId id="477" r:id="rId7"/>
    <p:sldId id="415" r:id="rId8"/>
    <p:sldId id="474" r:id="rId9"/>
    <p:sldId id="409" r:id="rId10"/>
    <p:sldId id="441" r:id="rId11"/>
    <p:sldId id="452" r:id="rId12"/>
    <p:sldId id="470" r:id="rId13"/>
    <p:sldId id="453" r:id="rId14"/>
    <p:sldId id="337" r:id="rId15"/>
    <p:sldId id="449" r:id="rId16"/>
    <p:sldId id="471" r:id="rId17"/>
    <p:sldId id="346" r:id="rId18"/>
    <p:sldId id="469" r:id="rId19"/>
    <p:sldId id="468" r:id="rId20"/>
    <p:sldId id="348" r:id="rId21"/>
    <p:sldId id="472" r:id="rId22"/>
    <p:sldId id="418" r:id="rId23"/>
    <p:sldId id="443" r:id="rId24"/>
    <p:sldId id="432" r:id="rId25"/>
    <p:sldId id="454" r:id="rId26"/>
    <p:sldId id="455" r:id="rId27"/>
    <p:sldId id="458" r:id="rId28"/>
    <p:sldId id="457" r:id="rId29"/>
    <p:sldId id="459" r:id="rId30"/>
    <p:sldId id="456" r:id="rId31"/>
    <p:sldId id="460" r:id="rId32"/>
    <p:sldId id="461" r:id="rId33"/>
    <p:sldId id="434" r:id="rId34"/>
    <p:sldId id="447" r:id="rId35"/>
    <p:sldId id="436" r:id="rId36"/>
    <p:sldId id="420" r:id="rId37"/>
    <p:sldId id="462" r:id="rId38"/>
    <p:sldId id="463" r:id="rId39"/>
    <p:sldId id="464" r:id="rId40"/>
    <p:sldId id="465" r:id="rId41"/>
    <p:sldId id="466" r:id="rId42"/>
    <p:sldId id="467" r:id="rId43"/>
    <p:sldId id="444" r:id="rId44"/>
    <p:sldId id="428" r:id="rId45"/>
    <p:sldId id="340" r:id="rId46"/>
    <p:sldId id="476" r:id="rId47"/>
    <p:sldId id="399" r:id="rId48"/>
    <p:sldId id="473" r:id="rId49"/>
    <p:sldId id="448" r:id="rId50"/>
    <p:sldId id="450" r:id="rId51"/>
    <p:sldId id="414" r:id="rId52"/>
    <p:sldId id="345" r:id="rId53"/>
    <p:sldId id="480" r:id="rId54"/>
  </p:sldIdLst>
  <p:sldSz cx="24382413" cy="13716000"/>
  <p:notesSz cx="6858000" cy="9144000"/>
  <p:defaultTextStyle>
    <a:defPPr>
      <a:defRPr lang="sv-SE"/>
    </a:defPPr>
    <a:lvl1pPr marL="0" algn="l" defTabSz="1828686" rtl="0" eaLnBrk="1" latinLnBrk="0" hangingPunct="1">
      <a:defRPr sz="3600" kern="1200">
        <a:solidFill>
          <a:schemeClr val="tx1"/>
        </a:solidFill>
        <a:latin typeface="+mn-lt"/>
        <a:ea typeface="+mn-ea"/>
        <a:cs typeface="+mn-cs"/>
      </a:defRPr>
    </a:lvl1pPr>
    <a:lvl2pPr marL="914343" algn="l" defTabSz="1828686" rtl="0" eaLnBrk="1" latinLnBrk="0" hangingPunct="1">
      <a:defRPr sz="3600" kern="1200">
        <a:solidFill>
          <a:schemeClr val="tx1"/>
        </a:solidFill>
        <a:latin typeface="+mn-lt"/>
        <a:ea typeface="+mn-ea"/>
        <a:cs typeface="+mn-cs"/>
      </a:defRPr>
    </a:lvl2pPr>
    <a:lvl3pPr marL="1828686" algn="l" defTabSz="1828686" rtl="0" eaLnBrk="1" latinLnBrk="0" hangingPunct="1">
      <a:defRPr sz="3600" kern="1200">
        <a:solidFill>
          <a:schemeClr val="tx1"/>
        </a:solidFill>
        <a:latin typeface="+mn-lt"/>
        <a:ea typeface="+mn-ea"/>
        <a:cs typeface="+mn-cs"/>
      </a:defRPr>
    </a:lvl3pPr>
    <a:lvl4pPr marL="2743029" algn="l" defTabSz="1828686" rtl="0" eaLnBrk="1" latinLnBrk="0" hangingPunct="1">
      <a:defRPr sz="3600" kern="1200">
        <a:solidFill>
          <a:schemeClr val="tx1"/>
        </a:solidFill>
        <a:latin typeface="+mn-lt"/>
        <a:ea typeface="+mn-ea"/>
        <a:cs typeface="+mn-cs"/>
      </a:defRPr>
    </a:lvl4pPr>
    <a:lvl5pPr marL="3657371" algn="l" defTabSz="1828686" rtl="0" eaLnBrk="1" latinLnBrk="0" hangingPunct="1">
      <a:defRPr sz="3600" kern="1200">
        <a:solidFill>
          <a:schemeClr val="tx1"/>
        </a:solidFill>
        <a:latin typeface="+mn-lt"/>
        <a:ea typeface="+mn-ea"/>
        <a:cs typeface="+mn-cs"/>
      </a:defRPr>
    </a:lvl5pPr>
    <a:lvl6pPr marL="4571714" algn="l" defTabSz="1828686" rtl="0" eaLnBrk="1" latinLnBrk="0" hangingPunct="1">
      <a:defRPr sz="3600" kern="1200">
        <a:solidFill>
          <a:schemeClr val="tx1"/>
        </a:solidFill>
        <a:latin typeface="+mn-lt"/>
        <a:ea typeface="+mn-ea"/>
        <a:cs typeface="+mn-cs"/>
      </a:defRPr>
    </a:lvl6pPr>
    <a:lvl7pPr marL="5486057" algn="l" defTabSz="1828686" rtl="0" eaLnBrk="1" latinLnBrk="0" hangingPunct="1">
      <a:defRPr sz="3600" kern="1200">
        <a:solidFill>
          <a:schemeClr val="tx1"/>
        </a:solidFill>
        <a:latin typeface="+mn-lt"/>
        <a:ea typeface="+mn-ea"/>
        <a:cs typeface="+mn-cs"/>
      </a:defRPr>
    </a:lvl7pPr>
    <a:lvl8pPr marL="6400400" algn="l" defTabSz="1828686" rtl="0" eaLnBrk="1" latinLnBrk="0" hangingPunct="1">
      <a:defRPr sz="3600" kern="1200">
        <a:solidFill>
          <a:schemeClr val="tx1"/>
        </a:solidFill>
        <a:latin typeface="+mn-lt"/>
        <a:ea typeface="+mn-ea"/>
        <a:cs typeface="+mn-cs"/>
      </a:defRPr>
    </a:lvl8pPr>
    <a:lvl9pPr marL="7314743" algn="l" defTabSz="1828686"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orient="horz" pos="1145" userDrawn="1">
          <p15:clr>
            <a:srgbClr val="A4A3A4"/>
          </p15:clr>
        </p15:guide>
        <p15:guide id="4" orient="horz" pos="1644" userDrawn="1">
          <p15:clr>
            <a:srgbClr val="A4A3A4"/>
          </p15:clr>
        </p15:guide>
        <p15:guide id="5" pos="1102" userDrawn="1">
          <p15:clr>
            <a:srgbClr val="A4A3A4"/>
          </p15:clr>
        </p15:guide>
        <p15:guide id="6" orient="horz" pos="941" userDrawn="1">
          <p15:clr>
            <a:srgbClr val="A4A3A4"/>
          </p15:clr>
        </p15:guide>
        <p15:guide id="7" orient="horz" pos="2596" userDrawn="1">
          <p15:clr>
            <a:srgbClr val="A4A3A4"/>
          </p15:clr>
        </p15:guide>
        <p15:guide id="8" pos="12782" userDrawn="1">
          <p15:clr>
            <a:srgbClr val="A4A3A4"/>
          </p15:clr>
        </p15:guide>
        <p15:guide id="9" pos="180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52352A-0E5D-82FF-FCDE-FC68AE2401E1}" name="Niklas Nordén (SIBF)" initials="NN(" userId="S::niklas.norden@innebandy.se::22b1eabb-c73e-4df6-9b9d-a65dd05a4199" providerId="AD"/>
  <p188:author id="{D7692F3F-3225-C1BC-AE08-98A2711F79E0}" name="Lisa Eskils (SIBF)" initials="L(" userId="S::lisa.eskils@innebandy.se::c44b0433-7f7d-4dad-81a9-8f6bbbfc1be2" providerId="AD"/>
  <p188:author id="{AA66A098-9F9F-750E-E084-DD3EB108C789}" name="Hanna Wiklund (SIBF)" initials="HW(" userId="S::Hanna.Wiklund@Innebandy.se::542031df-7f9a-4563-916b-f1eedf81730d" providerId="AD"/>
  <p188:author id="{F4B70CBE-88C9-DB3C-C071-748E96146B1D}" name="Hanna Wiklund (SIBF)" initials="H(" userId="S::hanna.wiklund@innebandy.se::542031df-7f9a-4563-916b-f1eedf817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klas Nordén (SIBF)" initials="NN(" lastIdx="1" clrIdx="0">
    <p:extLst>
      <p:ext uri="{19B8F6BF-5375-455C-9EA6-DF929625EA0E}">
        <p15:presenceInfo xmlns:p15="http://schemas.microsoft.com/office/powerpoint/2012/main" userId="S::niklas.norden@innebandy.se::22b1eabb-c73e-4df6-9b9d-a65dd05a4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F88"/>
    <a:srgbClr val="0B0C26"/>
    <a:srgbClr val="19173B"/>
    <a:srgbClr val="19171D"/>
    <a:srgbClr val="1F3F6C"/>
    <a:srgbClr val="E32525"/>
    <a:srgbClr val="005896"/>
    <a:srgbClr val="F3F4F6"/>
    <a:srgbClr val="27BBED"/>
    <a:srgbClr val="97C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Mörkt format 1 - Dekorfär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9"/>
  </p:normalViewPr>
  <p:slideViewPr>
    <p:cSldViewPr snapToGrid="0">
      <p:cViewPr varScale="1">
        <p:scale>
          <a:sx n="45" d="100"/>
          <a:sy n="45" d="100"/>
        </p:scale>
        <p:origin x="232" y="496"/>
      </p:cViewPr>
      <p:guideLst>
        <p:guide orient="horz" pos="4320"/>
        <p:guide pos="7680"/>
        <p:guide orient="horz" pos="1145"/>
        <p:guide orient="horz" pos="1644"/>
        <p:guide pos="1102"/>
        <p:guide orient="horz" pos="941"/>
        <p:guide orient="horz" pos="2596"/>
        <p:guide pos="12782"/>
        <p:guide pos="18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Light" pitchFamily="2" charset="77"/>
              </a:defRPr>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Light" pitchFamily="2" charset="77"/>
              </a:defRPr>
            </a:lvl1pPr>
          </a:lstStyle>
          <a:p>
            <a:fld id="{DC3982A0-B165-4F38-B3FE-180865C0DE0E}" type="datetimeFigureOut">
              <a:rPr lang="sv-SE" smtClean="0"/>
              <a:pPr/>
              <a:t>2023-09-28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Light" pitchFamily="2" charset="77"/>
              </a:defRPr>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Light" pitchFamily="2" charset="77"/>
              </a:defRPr>
            </a:lvl1pPr>
          </a:lstStyle>
          <a:p>
            <a:fld id="{987B9D33-1FD8-449B-AFAE-9E83257315FF}" type="slidenum">
              <a:rPr lang="sv-SE" smtClean="0"/>
              <a:pPr/>
              <a:t>‹#›</a:t>
            </a:fld>
            <a:endParaRPr lang="sv-SE"/>
          </a:p>
        </p:txBody>
      </p:sp>
    </p:spTree>
    <p:extLst>
      <p:ext uri="{BB962C8B-B14F-4D97-AF65-F5344CB8AC3E}">
        <p14:creationId xmlns:p14="http://schemas.microsoft.com/office/powerpoint/2010/main" val="1006307102"/>
      </p:ext>
    </p:extLst>
  </p:cSld>
  <p:clrMap bg1="lt1" tx1="dk1" bg2="lt2" tx2="dk2" accent1="accent1" accent2="accent2" accent3="accent3" accent4="accent4" accent5="accent5" accent6="accent6" hlink="hlink" folHlink="folHlink"/>
  <p:notesStyle>
    <a:lvl1pPr marL="0" algn="l" defTabSz="1828686" rtl="0" eaLnBrk="1" latinLnBrk="0" hangingPunct="1">
      <a:defRPr sz="2400" b="0" i="0" kern="1200">
        <a:solidFill>
          <a:schemeClr val="tx1"/>
        </a:solidFill>
        <a:latin typeface="Montserrat Light" pitchFamily="2" charset="77"/>
        <a:ea typeface="+mn-ea"/>
        <a:cs typeface="+mn-cs"/>
      </a:defRPr>
    </a:lvl1pPr>
    <a:lvl2pPr marL="914343" algn="l" defTabSz="1828686" rtl="0" eaLnBrk="1" latinLnBrk="0" hangingPunct="1">
      <a:defRPr sz="2400" b="0" i="0" kern="1200">
        <a:solidFill>
          <a:schemeClr val="tx1"/>
        </a:solidFill>
        <a:latin typeface="Montserrat Light" pitchFamily="2" charset="77"/>
        <a:ea typeface="+mn-ea"/>
        <a:cs typeface="+mn-cs"/>
      </a:defRPr>
    </a:lvl2pPr>
    <a:lvl3pPr marL="1828686" algn="l" defTabSz="1828686" rtl="0" eaLnBrk="1" latinLnBrk="0" hangingPunct="1">
      <a:defRPr sz="2400" b="0" i="0" kern="1200">
        <a:solidFill>
          <a:schemeClr val="tx1"/>
        </a:solidFill>
        <a:latin typeface="Montserrat Light" pitchFamily="2" charset="77"/>
        <a:ea typeface="+mn-ea"/>
        <a:cs typeface="+mn-cs"/>
      </a:defRPr>
    </a:lvl3pPr>
    <a:lvl4pPr marL="2743029" algn="l" defTabSz="1828686" rtl="0" eaLnBrk="1" latinLnBrk="0" hangingPunct="1">
      <a:defRPr sz="2400" b="0" i="0" kern="1200">
        <a:solidFill>
          <a:schemeClr val="tx1"/>
        </a:solidFill>
        <a:latin typeface="Montserrat Light" pitchFamily="2" charset="77"/>
        <a:ea typeface="+mn-ea"/>
        <a:cs typeface="+mn-cs"/>
      </a:defRPr>
    </a:lvl4pPr>
    <a:lvl5pPr marL="3657371" algn="l" defTabSz="1828686" rtl="0" eaLnBrk="1" latinLnBrk="0" hangingPunct="1">
      <a:defRPr sz="2400" b="0" i="0" kern="1200">
        <a:solidFill>
          <a:schemeClr val="tx1"/>
        </a:solidFill>
        <a:latin typeface="Montserrat Light" pitchFamily="2" charset="77"/>
        <a:ea typeface="+mn-ea"/>
        <a:cs typeface="+mn-cs"/>
      </a:defRPr>
    </a:lvl5pPr>
    <a:lvl6pPr marL="4571714" algn="l" defTabSz="1828686" rtl="0" eaLnBrk="1" latinLnBrk="0" hangingPunct="1">
      <a:defRPr sz="2400" kern="1200">
        <a:solidFill>
          <a:schemeClr val="tx1"/>
        </a:solidFill>
        <a:latin typeface="+mn-lt"/>
        <a:ea typeface="+mn-ea"/>
        <a:cs typeface="+mn-cs"/>
      </a:defRPr>
    </a:lvl6pPr>
    <a:lvl7pPr marL="5486057" algn="l" defTabSz="1828686" rtl="0" eaLnBrk="1" latinLnBrk="0" hangingPunct="1">
      <a:defRPr sz="2400" kern="1200">
        <a:solidFill>
          <a:schemeClr val="tx1"/>
        </a:solidFill>
        <a:latin typeface="+mn-lt"/>
        <a:ea typeface="+mn-ea"/>
        <a:cs typeface="+mn-cs"/>
      </a:defRPr>
    </a:lvl7pPr>
    <a:lvl8pPr marL="6400400" algn="l" defTabSz="1828686" rtl="0" eaLnBrk="1" latinLnBrk="0" hangingPunct="1">
      <a:defRPr sz="2400" kern="1200">
        <a:solidFill>
          <a:schemeClr val="tx1"/>
        </a:solidFill>
        <a:latin typeface="+mn-lt"/>
        <a:ea typeface="+mn-ea"/>
        <a:cs typeface="+mn-cs"/>
      </a:defRPr>
    </a:lvl8pPr>
    <a:lvl9pPr marL="7314743" algn="l" defTabSz="1828686"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t>1</a:t>
            </a:fld>
            <a:endParaRPr lang="sv-SE"/>
          </a:p>
        </p:txBody>
      </p:sp>
    </p:spTree>
    <p:extLst>
      <p:ext uri="{BB962C8B-B14F-4D97-AF65-F5344CB8AC3E}">
        <p14:creationId xmlns:p14="http://schemas.microsoft.com/office/powerpoint/2010/main" val="297353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10</a:t>
            </a:fld>
            <a:endParaRPr lang="sv-SE"/>
          </a:p>
        </p:txBody>
      </p:sp>
    </p:spTree>
    <p:extLst>
      <p:ext uri="{BB962C8B-B14F-4D97-AF65-F5344CB8AC3E}">
        <p14:creationId xmlns:p14="http://schemas.microsoft.com/office/powerpoint/2010/main" val="422016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11</a:t>
            </a:fld>
            <a:endParaRPr lang="sv-SE"/>
          </a:p>
        </p:txBody>
      </p:sp>
    </p:spTree>
    <p:extLst>
      <p:ext uri="{BB962C8B-B14F-4D97-AF65-F5344CB8AC3E}">
        <p14:creationId xmlns:p14="http://schemas.microsoft.com/office/powerpoint/2010/main" val="279345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12</a:t>
            </a:fld>
            <a:endParaRPr lang="sv-SE"/>
          </a:p>
        </p:txBody>
      </p:sp>
    </p:spTree>
    <p:extLst>
      <p:ext uri="{BB962C8B-B14F-4D97-AF65-F5344CB8AC3E}">
        <p14:creationId xmlns:p14="http://schemas.microsoft.com/office/powerpoint/2010/main" val="313273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13</a:t>
            </a:fld>
            <a:endParaRPr lang="sv-SE"/>
          </a:p>
        </p:txBody>
      </p:sp>
    </p:spTree>
    <p:extLst>
      <p:ext uri="{BB962C8B-B14F-4D97-AF65-F5344CB8AC3E}">
        <p14:creationId xmlns:p14="http://schemas.microsoft.com/office/powerpoint/2010/main" val="3762343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14</a:t>
            </a:fld>
            <a:endParaRPr lang="sv-SE"/>
          </a:p>
        </p:txBody>
      </p:sp>
    </p:spTree>
    <p:extLst>
      <p:ext uri="{BB962C8B-B14F-4D97-AF65-F5344CB8AC3E}">
        <p14:creationId xmlns:p14="http://schemas.microsoft.com/office/powerpoint/2010/main" val="814549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15</a:t>
            </a:fld>
            <a:endParaRPr lang="sv-SE"/>
          </a:p>
        </p:txBody>
      </p:sp>
    </p:spTree>
    <p:extLst>
      <p:ext uri="{BB962C8B-B14F-4D97-AF65-F5344CB8AC3E}">
        <p14:creationId xmlns:p14="http://schemas.microsoft.com/office/powerpoint/2010/main" val="3280923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16</a:t>
            </a:fld>
            <a:endParaRPr lang="sv-SE"/>
          </a:p>
        </p:txBody>
      </p:sp>
    </p:spTree>
    <p:extLst>
      <p:ext uri="{BB962C8B-B14F-4D97-AF65-F5344CB8AC3E}">
        <p14:creationId xmlns:p14="http://schemas.microsoft.com/office/powerpoint/2010/main" val="28108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17</a:t>
            </a:fld>
            <a:endParaRPr lang="sv-SE"/>
          </a:p>
        </p:txBody>
      </p:sp>
    </p:spTree>
    <p:extLst>
      <p:ext uri="{BB962C8B-B14F-4D97-AF65-F5344CB8AC3E}">
        <p14:creationId xmlns:p14="http://schemas.microsoft.com/office/powerpoint/2010/main" val="85845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18</a:t>
            </a:fld>
            <a:endParaRPr lang="sv-SE"/>
          </a:p>
        </p:txBody>
      </p:sp>
    </p:spTree>
    <p:extLst>
      <p:ext uri="{BB962C8B-B14F-4D97-AF65-F5344CB8AC3E}">
        <p14:creationId xmlns:p14="http://schemas.microsoft.com/office/powerpoint/2010/main" val="724562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19</a:t>
            </a:fld>
            <a:endParaRPr lang="sv-SE"/>
          </a:p>
        </p:txBody>
      </p:sp>
    </p:spTree>
    <p:extLst>
      <p:ext uri="{BB962C8B-B14F-4D97-AF65-F5344CB8AC3E}">
        <p14:creationId xmlns:p14="http://schemas.microsoft.com/office/powerpoint/2010/main" val="170479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87B9D33-1FD8-449B-AFAE-9E83257315FF}" type="slidenum">
              <a:rPr lang="sv-SE" smtClean="0"/>
              <a:t>2</a:t>
            </a:fld>
            <a:endParaRPr lang="sv-SE"/>
          </a:p>
        </p:txBody>
      </p:sp>
    </p:spTree>
    <p:extLst>
      <p:ext uri="{BB962C8B-B14F-4D97-AF65-F5344CB8AC3E}">
        <p14:creationId xmlns:p14="http://schemas.microsoft.com/office/powerpoint/2010/main" val="1666373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20</a:t>
            </a:fld>
            <a:endParaRPr lang="sv-SE"/>
          </a:p>
        </p:txBody>
      </p:sp>
    </p:spTree>
    <p:extLst>
      <p:ext uri="{BB962C8B-B14F-4D97-AF65-F5344CB8AC3E}">
        <p14:creationId xmlns:p14="http://schemas.microsoft.com/office/powerpoint/2010/main" val="3104871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22</a:t>
            </a:fld>
            <a:endParaRPr lang="sv-SE"/>
          </a:p>
        </p:txBody>
      </p:sp>
    </p:spTree>
    <p:extLst>
      <p:ext uri="{BB962C8B-B14F-4D97-AF65-F5344CB8AC3E}">
        <p14:creationId xmlns:p14="http://schemas.microsoft.com/office/powerpoint/2010/main" val="2070075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23</a:t>
            </a:fld>
            <a:endParaRPr lang="sv-SE"/>
          </a:p>
        </p:txBody>
      </p:sp>
    </p:spTree>
    <p:extLst>
      <p:ext uri="{BB962C8B-B14F-4D97-AF65-F5344CB8AC3E}">
        <p14:creationId xmlns:p14="http://schemas.microsoft.com/office/powerpoint/2010/main" val="779031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24</a:t>
            </a:fld>
            <a:endParaRPr lang="sv-SE"/>
          </a:p>
        </p:txBody>
      </p:sp>
    </p:spTree>
    <p:extLst>
      <p:ext uri="{BB962C8B-B14F-4D97-AF65-F5344CB8AC3E}">
        <p14:creationId xmlns:p14="http://schemas.microsoft.com/office/powerpoint/2010/main" val="2814215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25</a:t>
            </a:fld>
            <a:endParaRPr lang="sv-SE"/>
          </a:p>
        </p:txBody>
      </p:sp>
    </p:spTree>
    <p:extLst>
      <p:ext uri="{BB962C8B-B14F-4D97-AF65-F5344CB8AC3E}">
        <p14:creationId xmlns:p14="http://schemas.microsoft.com/office/powerpoint/2010/main" val="663434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26</a:t>
            </a:fld>
            <a:endParaRPr lang="sv-SE"/>
          </a:p>
        </p:txBody>
      </p:sp>
    </p:spTree>
    <p:extLst>
      <p:ext uri="{BB962C8B-B14F-4D97-AF65-F5344CB8AC3E}">
        <p14:creationId xmlns:p14="http://schemas.microsoft.com/office/powerpoint/2010/main" val="2567183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27</a:t>
            </a:fld>
            <a:endParaRPr lang="sv-SE"/>
          </a:p>
        </p:txBody>
      </p:sp>
    </p:spTree>
    <p:extLst>
      <p:ext uri="{BB962C8B-B14F-4D97-AF65-F5344CB8AC3E}">
        <p14:creationId xmlns:p14="http://schemas.microsoft.com/office/powerpoint/2010/main" val="827636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28</a:t>
            </a:fld>
            <a:endParaRPr lang="sv-SE"/>
          </a:p>
        </p:txBody>
      </p:sp>
    </p:spTree>
    <p:extLst>
      <p:ext uri="{BB962C8B-B14F-4D97-AF65-F5344CB8AC3E}">
        <p14:creationId xmlns:p14="http://schemas.microsoft.com/office/powerpoint/2010/main" val="2874414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29</a:t>
            </a:fld>
            <a:endParaRPr lang="sv-SE"/>
          </a:p>
        </p:txBody>
      </p:sp>
    </p:spTree>
    <p:extLst>
      <p:ext uri="{BB962C8B-B14F-4D97-AF65-F5344CB8AC3E}">
        <p14:creationId xmlns:p14="http://schemas.microsoft.com/office/powerpoint/2010/main" val="1346640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30</a:t>
            </a:fld>
            <a:endParaRPr lang="sv-SE"/>
          </a:p>
        </p:txBody>
      </p:sp>
    </p:spTree>
    <p:extLst>
      <p:ext uri="{BB962C8B-B14F-4D97-AF65-F5344CB8AC3E}">
        <p14:creationId xmlns:p14="http://schemas.microsoft.com/office/powerpoint/2010/main" val="318668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3</a:t>
            </a:fld>
            <a:endParaRPr lang="sv-SE"/>
          </a:p>
        </p:txBody>
      </p:sp>
    </p:spTree>
    <p:extLst>
      <p:ext uri="{BB962C8B-B14F-4D97-AF65-F5344CB8AC3E}">
        <p14:creationId xmlns:p14="http://schemas.microsoft.com/office/powerpoint/2010/main" val="413537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32</a:t>
            </a:fld>
            <a:endParaRPr lang="sv-SE"/>
          </a:p>
        </p:txBody>
      </p:sp>
    </p:spTree>
    <p:extLst>
      <p:ext uri="{BB962C8B-B14F-4D97-AF65-F5344CB8AC3E}">
        <p14:creationId xmlns:p14="http://schemas.microsoft.com/office/powerpoint/2010/main" val="3918020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solidFill>
                <a:srgbClr val="FFFFFF"/>
              </a:solidFill>
            </a:endParaRPr>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33</a:t>
            </a:fld>
            <a:endParaRPr lang="sv-SE"/>
          </a:p>
        </p:txBody>
      </p:sp>
    </p:spTree>
    <p:extLst>
      <p:ext uri="{BB962C8B-B14F-4D97-AF65-F5344CB8AC3E}">
        <p14:creationId xmlns:p14="http://schemas.microsoft.com/office/powerpoint/2010/main" val="3227551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34</a:t>
            </a:fld>
            <a:endParaRPr lang="sv-SE"/>
          </a:p>
        </p:txBody>
      </p:sp>
    </p:spTree>
    <p:extLst>
      <p:ext uri="{BB962C8B-B14F-4D97-AF65-F5344CB8AC3E}">
        <p14:creationId xmlns:p14="http://schemas.microsoft.com/office/powerpoint/2010/main" val="2070075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35</a:t>
            </a:fld>
            <a:endParaRPr lang="sv-SE"/>
          </a:p>
        </p:txBody>
      </p:sp>
    </p:spTree>
    <p:extLst>
      <p:ext uri="{BB962C8B-B14F-4D97-AF65-F5344CB8AC3E}">
        <p14:creationId xmlns:p14="http://schemas.microsoft.com/office/powerpoint/2010/main" val="663434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36</a:t>
            </a:fld>
            <a:endParaRPr lang="sv-SE"/>
          </a:p>
        </p:txBody>
      </p:sp>
    </p:spTree>
    <p:extLst>
      <p:ext uri="{BB962C8B-B14F-4D97-AF65-F5344CB8AC3E}">
        <p14:creationId xmlns:p14="http://schemas.microsoft.com/office/powerpoint/2010/main" val="2814215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37</a:t>
            </a:fld>
            <a:endParaRPr lang="sv-SE"/>
          </a:p>
        </p:txBody>
      </p:sp>
    </p:spTree>
    <p:extLst>
      <p:ext uri="{BB962C8B-B14F-4D97-AF65-F5344CB8AC3E}">
        <p14:creationId xmlns:p14="http://schemas.microsoft.com/office/powerpoint/2010/main" val="2567183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38</a:t>
            </a:fld>
            <a:endParaRPr lang="sv-SE"/>
          </a:p>
        </p:txBody>
      </p:sp>
    </p:spTree>
    <p:extLst>
      <p:ext uri="{BB962C8B-B14F-4D97-AF65-F5344CB8AC3E}">
        <p14:creationId xmlns:p14="http://schemas.microsoft.com/office/powerpoint/2010/main" val="2874414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39</a:t>
            </a:fld>
            <a:endParaRPr lang="sv-SE"/>
          </a:p>
        </p:txBody>
      </p:sp>
    </p:spTree>
    <p:extLst>
      <p:ext uri="{BB962C8B-B14F-4D97-AF65-F5344CB8AC3E}">
        <p14:creationId xmlns:p14="http://schemas.microsoft.com/office/powerpoint/2010/main" val="1346640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40</a:t>
            </a:fld>
            <a:endParaRPr lang="sv-SE"/>
          </a:p>
        </p:txBody>
      </p:sp>
    </p:spTree>
    <p:extLst>
      <p:ext uri="{BB962C8B-B14F-4D97-AF65-F5344CB8AC3E}">
        <p14:creationId xmlns:p14="http://schemas.microsoft.com/office/powerpoint/2010/main" val="2449591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41</a:t>
            </a:fld>
            <a:endParaRPr lang="sv-SE"/>
          </a:p>
        </p:txBody>
      </p:sp>
    </p:spTree>
    <p:extLst>
      <p:ext uri="{BB962C8B-B14F-4D97-AF65-F5344CB8AC3E}">
        <p14:creationId xmlns:p14="http://schemas.microsoft.com/office/powerpoint/2010/main" val="170367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t>4</a:t>
            </a:fld>
            <a:endParaRPr lang="sv-SE"/>
          </a:p>
        </p:txBody>
      </p:sp>
    </p:spTree>
    <p:extLst>
      <p:ext uri="{BB962C8B-B14F-4D97-AF65-F5344CB8AC3E}">
        <p14:creationId xmlns:p14="http://schemas.microsoft.com/office/powerpoint/2010/main" val="2142816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42</a:t>
            </a:fld>
            <a:endParaRPr lang="sv-SE"/>
          </a:p>
        </p:txBody>
      </p:sp>
    </p:spTree>
    <p:extLst>
      <p:ext uri="{BB962C8B-B14F-4D97-AF65-F5344CB8AC3E}">
        <p14:creationId xmlns:p14="http://schemas.microsoft.com/office/powerpoint/2010/main" val="615436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43</a:t>
            </a:fld>
            <a:endParaRPr lang="sv-SE"/>
          </a:p>
        </p:txBody>
      </p:sp>
    </p:spTree>
    <p:extLst>
      <p:ext uri="{BB962C8B-B14F-4D97-AF65-F5344CB8AC3E}">
        <p14:creationId xmlns:p14="http://schemas.microsoft.com/office/powerpoint/2010/main" val="615436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44</a:t>
            </a:fld>
            <a:endParaRPr lang="sv-SE"/>
          </a:p>
        </p:txBody>
      </p:sp>
    </p:spTree>
    <p:extLst>
      <p:ext uri="{BB962C8B-B14F-4D97-AF65-F5344CB8AC3E}">
        <p14:creationId xmlns:p14="http://schemas.microsoft.com/office/powerpoint/2010/main" val="1257659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45</a:t>
            </a:fld>
            <a:endParaRPr lang="sv-SE"/>
          </a:p>
        </p:txBody>
      </p:sp>
    </p:spTree>
    <p:extLst>
      <p:ext uri="{BB962C8B-B14F-4D97-AF65-F5344CB8AC3E}">
        <p14:creationId xmlns:p14="http://schemas.microsoft.com/office/powerpoint/2010/main" val="995058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46</a:t>
            </a:fld>
            <a:endParaRPr lang="sv-SE"/>
          </a:p>
        </p:txBody>
      </p:sp>
    </p:spTree>
    <p:extLst>
      <p:ext uri="{BB962C8B-B14F-4D97-AF65-F5344CB8AC3E}">
        <p14:creationId xmlns:p14="http://schemas.microsoft.com/office/powerpoint/2010/main" val="541499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47</a:t>
            </a:fld>
            <a:endParaRPr lang="sv-SE"/>
          </a:p>
        </p:txBody>
      </p:sp>
    </p:spTree>
    <p:extLst>
      <p:ext uri="{BB962C8B-B14F-4D97-AF65-F5344CB8AC3E}">
        <p14:creationId xmlns:p14="http://schemas.microsoft.com/office/powerpoint/2010/main" val="2635465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48</a:t>
            </a:fld>
            <a:endParaRPr lang="sv-SE"/>
          </a:p>
        </p:txBody>
      </p:sp>
    </p:spTree>
    <p:extLst>
      <p:ext uri="{BB962C8B-B14F-4D97-AF65-F5344CB8AC3E}">
        <p14:creationId xmlns:p14="http://schemas.microsoft.com/office/powerpoint/2010/main" val="3975748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49</a:t>
            </a:fld>
            <a:endParaRPr lang="sv-SE"/>
          </a:p>
        </p:txBody>
      </p:sp>
    </p:spTree>
    <p:extLst>
      <p:ext uri="{BB962C8B-B14F-4D97-AF65-F5344CB8AC3E}">
        <p14:creationId xmlns:p14="http://schemas.microsoft.com/office/powerpoint/2010/main" val="3720453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50</a:t>
            </a:fld>
            <a:endParaRPr lang="sv-SE"/>
          </a:p>
        </p:txBody>
      </p:sp>
    </p:spTree>
    <p:extLst>
      <p:ext uri="{BB962C8B-B14F-4D97-AF65-F5344CB8AC3E}">
        <p14:creationId xmlns:p14="http://schemas.microsoft.com/office/powerpoint/2010/main" val="410814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5</a:t>
            </a:fld>
            <a:endParaRPr lang="sv-SE"/>
          </a:p>
        </p:txBody>
      </p:sp>
    </p:spTree>
    <p:extLst>
      <p:ext uri="{BB962C8B-B14F-4D97-AF65-F5344CB8AC3E}">
        <p14:creationId xmlns:p14="http://schemas.microsoft.com/office/powerpoint/2010/main" val="266314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6</a:t>
            </a:fld>
            <a:endParaRPr lang="sv-SE"/>
          </a:p>
        </p:txBody>
      </p:sp>
    </p:spTree>
    <p:extLst>
      <p:ext uri="{BB962C8B-B14F-4D97-AF65-F5344CB8AC3E}">
        <p14:creationId xmlns:p14="http://schemas.microsoft.com/office/powerpoint/2010/main" val="410960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7</a:t>
            </a:fld>
            <a:endParaRPr lang="sv-SE"/>
          </a:p>
        </p:txBody>
      </p:sp>
    </p:spTree>
    <p:extLst>
      <p:ext uri="{BB962C8B-B14F-4D97-AF65-F5344CB8AC3E}">
        <p14:creationId xmlns:p14="http://schemas.microsoft.com/office/powerpoint/2010/main" val="3863093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8</a:t>
            </a:fld>
            <a:endParaRPr lang="sv-SE"/>
          </a:p>
        </p:txBody>
      </p:sp>
    </p:spTree>
    <p:extLst>
      <p:ext uri="{BB962C8B-B14F-4D97-AF65-F5344CB8AC3E}">
        <p14:creationId xmlns:p14="http://schemas.microsoft.com/office/powerpoint/2010/main" val="67415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9</a:t>
            </a:fld>
            <a:endParaRPr lang="sv-SE"/>
          </a:p>
        </p:txBody>
      </p:sp>
    </p:spTree>
    <p:extLst>
      <p:ext uri="{BB962C8B-B14F-4D97-AF65-F5344CB8AC3E}">
        <p14:creationId xmlns:p14="http://schemas.microsoft.com/office/powerpoint/2010/main" val="386863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0B0C26"/>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Ellips 6">
            <a:extLst>
              <a:ext uri="{FF2B5EF4-FFF2-40B4-BE49-F238E27FC236}">
                <a16:creationId xmlns:a16="http://schemas.microsoft.com/office/drawing/2014/main" id="{2A9CBC2E-40DA-3E4F-5C6A-A9D8C6EA132A}"/>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nummer 5"/>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204283515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51DF633E-5DEA-2644-9C75-081DEF51F5F1}"/>
              </a:ext>
            </a:extLst>
          </p:cNvPr>
          <p:cNvSpPr txBox="1"/>
          <p:nvPr userDrawn="1"/>
        </p:nvSpPr>
        <p:spPr>
          <a:xfrm>
            <a:off x="21216715" y="13366123"/>
            <a:ext cx="2945037" cy="276999"/>
          </a:xfrm>
          <a:prstGeom prst="rect">
            <a:avLst/>
          </a:prstGeom>
          <a:noFill/>
        </p:spPr>
        <p:txBody>
          <a:bodyPr wrap="none" rtlCol="0">
            <a:spAutoFit/>
          </a:bodyPr>
          <a:lstStyle/>
          <a:p>
            <a:r>
              <a:rPr lang="sv-SE" sz="1200" b="0" i="0">
                <a:solidFill>
                  <a:schemeClr val="bg1"/>
                </a:solidFill>
                <a:latin typeface="Montserrat Light" pitchFamily="2" charset="77"/>
              </a:rPr>
              <a:t>SVENSKA INNEBANDYFÖRBUNDET</a:t>
            </a:r>
          </a:p>
        </p:txBody>
      </p:sp>
    </p:spTree>
    <p:extLst>
      <p:ext uri="{BB962C8B-B14F-4D97-AF65-F5344CB8AC3E}">
        <p14:creationId xmlns:p14="http://schemas.microsoft.com/office/powerpoint/2010/main" val="210941911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vsnittsrub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1614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1676291" y="3651251"/>
            <a:ext cx="10362526" cy="87026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12343596" y="3651251"/>
            <a:ext cx="10362526" cy="87026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2210C04E-4953-C3A1-D6EF-E704CB1F357D}"/>
              </a:ext>
            </a:extLst>
          </p:cNvPr>
          <p:cNvPicPr>
            <a:picLocks noChangeAspect="1"/>
          </p:cNvPicPr>
          <p:nvPr userDrawn="1"/>
        </p:nvPicPr>
        <p:blipFill>
          <a:blip r:embed="rId2"/>
          <a:stretch>
            <a:fillRect/>
          </a:stretch>
        </p:blipFill>
        <p:spPr>
          <a:xfrm flipV="1">
            <a:off x="1" y="13246100"/>
            <a:ext cx="24395114" cy="469901"/>
          </a:xfrm>
          <a:prstGeom prst="rect">
            <a:avLst/>
          </a:prstGeom>
        </p:spPr>
      </p:pic>
      <p:sp>
        <p:nvSpPr>
          <p:cNvPr id="9" name="Ellips 8">
            <a:extLst>
              <a:ext uri="{FF2B5EF4-FFF2-40B4-BE49-F238E27FC236}">
                <a16:creationId xmlns:a16="http://schemas.microsoft.com/office/drawing/2014/main" id="{F60C001E-7E32-C587-2DAA-DFC2C32FD0A4}"/>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nummer 5">
            <a:extLst>
              <a:ext uri="{FF2B5EF4-FFF2-40B4-BE49-F238E27FC236}">
                <a16:creationId xmlns:a16="http://schemas.microsoft.com/office/drawing/2014/main" id="{87885203-89D7-40C5-9CF3-B2386BDEC2F0}"/>
              </a:ext>
            </a:extLst>
          </p:cNvPr>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19945344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679467" y="730251"/>
            <a:ext cx="21029831" cy="2651125"/>
          </a:xfrm>
        </p:spPr>
        <p:txBody>
          <a:bodyPr/>
          <a:lstStyle/>
          <a:p>
            <a:r>
              <a:rPr lang="sv-SE"/>
              <a:t>Klicka här för att ändra mall för rubrikformat</a:t>
            </a:r>
          </a:p>
        </p:txBody>
      </p:sp>
      <p:sp>
        <p:nvSpPr>
          <p:cNvPr id="3" name="Platshållare för text 2"/>
          <p:cNvSpPr>
            <a:spLocks noGrp="1"/>
          </p:cNvSpPr>
          <p:nvPr>
            <p:ph type="body" idx="1"/>
          </p:nvPr>
        </p:nvSpPr>
        <p:spPr>
          <a:xfrm>
            <a:off x="1679469" y="3362325"/>
            <a:ext cx="10314902" cy="1647824"/>
          </a:xfrm>
        </p:spPr>
        <p:txBody>
          <a:bodyPr anchor="b"/>
          <a:lstStyle>
            <a:lvl1pPr marL="0" indent="0">
              <a:buNone/>
              <a:defRPr sz="4800" b="1"/>
            </a:lvl1pPr>
            <a:lvl2pPr marL="914343" indent="0">
              <a:buNone/>
              <a:defRPr sz="4000" b="1"/>
            </a:lvl2pPr>
            <a:lvl3pPr marL="1828686" indent="0">
              <a:buNone/>
              <a:defRPr sz="3600" b="1"/>
            </a:lvl3pPr>
            <a:lvl4pPr marL="2743029" indent="0">
              <a:buNone/>
              <a:defRPr sz="3200" b="1"/>
            </a:lvl4pPr>
            <a:lvl5pPr marL="3657371" indent="0">
              <a:buNone/>
              <a:defRPr sz="3200" b="1"/>
            </a:lvl5pPr>
            <a:lvl6pPr marL="4571714" indent="0">
              <a:buNone/>
              <a:defRPr sz="3200" b="1"/>
            </a:lvl6pPr>
            <a:lvl7pPr marL="5486057" indent="0">
              <a:buNone/>
              <a:defRPr sz="3200" b="1"/>
            </a:lvl7pPr>
            <a:lvl8pPr marL="6400400" indent="0">
              <a:buNone/>
              <a:defRPr sz="3200" b="1"/>
            </a:lvl8pPr>
            <a:lvl9pPr marL="7314743" indent="0">
              <a:buNone/>
              <a:defRPr sz="3200" b="1"/>
            </a:lvl9pPr>
          </a:lstStyle>
          <a:p>
            <a:pPr lvl="0"/>
            <a:r>
              <a:rPr lang="sv-SE"/>
              <a:t>Redigera format för bakgrundstext</a:t>
            </a:r>
          </a:p>
        </p:txBody>
      </p:sp>
      <p:sp>
        <p:nvSpPr>
          <p:cNvPr id="4" name="Platshållare för innehåll 3"/>
          <p:cNvSpPr>
            <a:spLocks noGrp="1"/>
          </p:cNvSpPr>
          <p:nvPr>
            <p:ph sz="half" idx="2"/>
          </p:nvPr>
        </p:nvSpPr>
        <p:spPr>
          <a:xfrm>
            <a:off x="1679469" y="5010151"/>
            <a:ext cx="10314902" cy="73691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12343598" y="3362325"/>
            <a:ext cx="10365701" cy="1647824"/>
          </a:xfrm>
        </p:spPr>
        <p:txBody>
          <a:bodyPr anchor="b"/>
          <a:lstStyle>
            <a:lvl1pPr marL="0" indent="0">
              <a:buNone/>
              <a:defRPr sz="4800" b="1"/>
            </a:lvl1pPr>
            <a:lvl2pPr marL="914343" indent="0">
              <a:buNone/>
              <a:defRPr sz="4000" b="1"/>
            </a:lvl2pPr>
            <a:lvl3pPr marL="1828686" indent="0">
              <a:buNone/>
              <a:defRPr sz="3600" b="1"/>
            </a:lvl3pPr>
            <a:lvl4pPr marL="2743029" indent="0">
              <a:buNone/>
              <a:defRPr sz="3200" b="1"/>
            </a:lvl4pPr>
            <a:lvl5pPr marL="3657371" indent="0">
              <a:buNone/>
              <a:defRPr sz="3200" b="1"/>
            </a:lvl5pPr>
            <a:lvl6pPr marL="4571714" indent="0">
              <a:buNone/>
              <a:defRPr sz="3200" b="1"/>
            </a:lvl6pPr>
            <a:lvl7pPr marL="5486057" indent="0">
              <a:buNone/>
              <a:defRPr sz="3200" b="1"/>
            </a:lvl7pPr>
            <a:lvl8pPr marL="6400400" indent="0">
              <a:buNone/>
              <a:defRPr sz="3200" b="1"/>
            </a:lvl8pPr>
            <a:lvl9pPr marL="7314743" indent="0">
              <a:buNone/>
              <a:defRPr sz="3200" b="1"/>
            </a:lvl9pPr>
          </a:lstStyle>
          <a:p>
            <a:pPr lvl="0"/>
            <a:r>
              <a:rPr lang="sv-SE"/>
              <a:t>Redigera format för bakgrundstext</a:t>
            </a:r>
          </a:p>
        </p:txBody>
      </p:sp>
      <p:sp>
        <p:nvSpPr>
          <p:cNvPr id="6" name="Platshållare för innehåll 5"/>
          <p:cNvSpPr>
            <a:spLocks noGrp="1"/>
          </p:cNvSpPr>
          <p:nvPr>
            <p:ph sz="quarter" idx="4"/>
          </p:nvPr>
        </p:nvSpPr>
        <p:spPr>
          <a:xfrm>
            <a:off x="12343598" y="5010151"/>
            <a:ext cx="10365701" cy="73691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Ellips 11">
            <a:extLst>
              <a:ext uri="{FF2B5EF4-FFF2-40B4-BE49-F238E27FC236}">
                <a16:creationId xmlns:a16="http://schemas.microsoft.com/office/drawing/2014/main" id="{216A40EF-D5ED-8100-20C8-F6B46F064883}"/>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5">
            <a:extLst>
              <a:ext uri="{FF2B5EF4-FFF2-40B4-BE49-F238E27FC236}">
                <a16:creationId xmlns:a16="http://schemas.microsoft.com/office/drawing/2014/main" id="{6A09FD4B-92E5-7862-589A-A436134254D8}"/>
              </a:ext>
            </a:extLst>
          </p:cNvPr>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213959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01020D-738B-FDE7-18E0-2F2A1660FAB8}"/>
              </a:ext>
            </a:extLst>
          </p:cNvPr>
          <p:cNvSpPr>
            <a:spLocks noGrp="1"/>
          </p:cNvSpPr>
          <p:nvPr>
            <p:ph type="ctrTitle"/>
          </p:nvPr>
        </p:nvSpPr>
        <p:spPr>
          <a:xfrm>
            <a:off x="3047802" y="2244725"/>
            <a:ext cx="18286810" cy="4775200"/>
          </a:xfrm>
        </p:spPr>
        <p:txBody>
          <a:bodyPr anchor="b"/>
          <a:lstStyle>
            <a:lvl1pPr algn="ctr">
              <a:defRPr sz="11999"/>
            </a:lvl1pPr>
          </a:lstStyle>
          <a:p>
            <a:r>
              <a:rPr lang="sv-SE"/>
              <a:t>Klicka här för att ändra mall för rubrikformat</a:t>
            </a:r>
          </a:p>
        </p:txBody>
      </p:sp>
      <p:sp>
        <p:nvSpPr>
          <p:cNvPr id="3" name="Underrubrik 2">
            <a:extLst>
              <a:ext uri="{FF2B5EF4-FFF2-40B4-BE49-F238E27FC236}">
                <a16:creationId xmlns:a16="http://schemas.microsoft.com/office/drawing/2014/main" id="{195E3379-D31B-9543-A2FE-FB3D5EEDA65E}"/>
              </a:ext>
            </a:extLst>
          </p:cNvPr>
          <p:cNvSpPr>
            <a:spLocks noGrp="1"/>
          </p:cNvSpPr>
          <p:nvPr>
            <p:ph type="subTitle" idx="1"/>
          </p:nvPr>
        </p:nvSpPr>
        <p:spPr>
          <a:xfrm>
            <a:off x="3047802" y="7204075"/>
            <a:ext cx="18286810" cy="3311525"/>
          </a:xfrm>
        </p:spPr>
        <p:txBody>
          <a:bodyPr/>
          <a:lstStyle>
            <a:lvl1pPr marL="0" indent="0" algn="ctr">
              <a:buNone/>
              <a:defRPr sz="4800"/>
            </a:lvl1pPr>
            <a:lvl2pPr marL="914343" indent="0" algn="ctr">
              <a:buNone/>
              <a:defRPr sz="4000"/>
            </a:lvl2pPr>
            <a:lvl3pPr marL="1828686" indent="0" algn="ctr">
              <a:buNone/>
              <a:defRPr sz="3600"/>
            </a:lvl3pPr>
            <a:lvl4pPr marL="2743029" indent="0" algn="ctr">
              <a:buNone/>
              <a:defRPr sz="3200"/>
            </a:lvl4pPr>
            <a:lvl5pPr marL="3657371" indent="0" algn="ctr">
              <a:buNone/>
              <a:defRPr sz="3200"/>
            </a:lvl5pPr>
            <a:lvl6pPr marL="4571714" indent="0" algn="ctr">
              <a:buNone/>
              <a:defRPr sz="3200"/>
            </a:lvl6pPr>
            <a:lvl7pPr marL="5486057" indent="0" algn="ctr">
              <a:buNone/>
              <a:defRPr sz="3200"/>
            </a:lvl7pPr>
            <a:lvl8pPr marL="6400400" indent="0" algn="ctr">
              <a:buNone/>
              <a:defRPr sz="3200"/>
            </a:lvl8pPr>
            <a:lvl9pPr marL="7314743" indent="0" algn="ctr">
              <a:buNone/>
              <a:defRPr sz="32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F21F876E-F25E-4BC2-EAAA-61603A6D6250}"/>
              </a:ext>
            </a:extLst>
          </p:cNvPr>
          <p:cNvSpPr>
            <a:spLocks noGrp="1"/>
          </p:cNvSpPr>
          <p:nvPr>
            <p:ph type="sldNum" sz="quarter" idx="12"/>
          </p:nvPr>
        </p:nvSpPr>
        <p:spPr/>
        <p:txBody>
          <a:bodyPr/>
          <a:lstStyle/>
          <a:p>
            <a:fld id="{DB4A7B05-80BE-4E24-A13E-444A5BFD9008}" type="slidenum">
              <a:rPr lang="sv-SE" smtClean="0"/>
              <a:t>‹#›</a:t>
            </a:fld>
            <a:endParaRPr lang="sv-SE"/>
          </a:p>
        </p:txBody>
      </p:sp>
    </p:spTree>
    <p:extLst>
      <p:ext uri="{BB962C8B-B14F-4D97-AF65-F5344CB8AC3E}">
        <p14:creationId xmlns:p14="http://schemas.microsoft.com/office/powerpoint/2010/main" val="141030964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0C26"/>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676291" y="730251"/>
            <a:ext cx="21029831" cy="2651125"/>
          </a:xfrm>
          <a:prstGeom prst="rect">
            <a:avLst/>
          </a:prstGeom>
        </p:spPr>
        <p:txBody>
          <a:bodyPr vert="horz" lIns="91440" tIns="45720" rIns="91440" bIns="45720" rtlCol="0" anchor="ctr">
            <a:normAutofit/>
          </a:bodyPr>
          <a:lstStyle/>
          <a:p>
            <a:r>
              <a:rPr lang="sv-SE"/>
              <a:t>Klicka här för att ändra formatet för bakgrundsrubriken</a:t>
            </a:r>
          </a:p>
        </p:txBody>
      </p:sp>
      <p:sp>
        <p:nvSpPr>
          <p:cNvPr id="3" name="Platshållare för text 2"/>
          <p:cNvSpPr>
            <a:spLocks noGrp="1"/>
          </p:cNvSpPr>
          <p:nvPr>
            <p:ph type="body" idx="1"/>
          </p:nvPr>
        </p:nvSpPr>
        <p:spPr>
          <a:xfrm>
            <a:off x="1676291" y="3651251"/>
            <a:ext cx="21029831" cy="870267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1676291" y="12712701"/>
            <a:ext cx="5486043" cy="730251"/>
          </a:xfrm>
          <a:prstGeom prst="rect">
            <a:avLst/>
          </a:prstGeom>
        </p:spPr>
        <p:txBody>
          <a:bodyPr vert="horz" lIns="91440" tIns="45720" rIns="91440" bIns="45720" rtlCol="0" anchor="ctr"/>
          <a:lstStyle>
            <a:lvl1pPr algn="l">
              <a:defRPr sz="2400" b="0" i="0">
                <a:solidFill>
                  <a:schemeClr val="tx1">
                    <a:tint val="75000"/>
                  </a:schemeClr>
                </a:solidFill>
                <a:latin typeface="Montserrat Light" pitchFamily="2" charset="77"/>
              </a:defRPr>
            </a:lvl1pPr>
          </a:lstStyle>
          <a:p>
            <a:fld id="{E622B66F-3390-6643-B67F-95F877CAF781}" type="datetime1">
              <a:rPr lang="sv-SE" smtClean="0"/>
              <a:t>2023-09-28</a:t>
            </a:fld>
            <a:endParaRPr lang="sv-SE"/>
          </a:p>
        </p:txBody>
      </p:sp>
      <p:sp>
        <p:nvSpPr>
          <p:cNvPr id="5" name="Platshållare för sidfot 4"/>
          <p:cNvSpPr>
            <a:spLocks noGrp="1"/>
          </p:cNvSpPr>
          <p:nvPr>
            <p:ph type="ftr" sz="quarter" idx="3"/>
          </p:nvPr>
        </p:nvSpPr>
        <p:spPr>
          <a:xfrm>
            <a:off x="8076675" y="12712701"/>
            <a:ext cx="8229064" cy="730251"/>
          </a:xfrm>
          <a:prstGeom prst="rect">
            <a:avLst/>
          </a:prstGeom>
        </p:spPr>
        <p:txBody>
          <a:bodyPr vert="horz" lIns="91440" tIns="45720" rIns="91440" bIns="45720" rtlCol="0" anchor="ctr"/>
          <a:lstStyle>
            <a:lvl1pPr algn="ctr">
              <a:defRPr sz="2400" b="0" i="0">
                <a:solidFill>
                  <a:schemeClr val="tx1">
                    <a:tint val="75000"/>
                  </a:schemeClr>
                </a:solidFill>
                <a:latin typeface="Montserrat Light" pitchFamily="2" charset="77"/>
              </a:defRPr>
            </a:lvl1pPr>
          </a:lstStyle>
          <a:p>
            <a:endParaRPr lang="sv-SE"/>
          </a:p>
        </p:txBody>
      </p:sp>
      <p:sp>
        <p:nvSpPr>
          <p:cNvPr id="6" name="Platshållare för bildnummer 5"/>
          <p:cNvSpPr>
            <a:spLocks noGrp="1"/>
          </p:cNvSpPr>
          <p:nvPr>
            <p:ph type="sldNum" sz="quarter" idx="4"/>
          </p:nvPr>
        </p:nvSpPr>
        <p:spPr>
          <a:xfrm>
            <a:off x="17220079" y="12712701"/>
            <a:ext cx="5486043" cy="730251"/>
          </a:xfrm>
          <a:prstGeom prst="rect">
            <a:avLst/>
          </a:prstGeom>
        </p:spPr>
        <p:txBody>
          <a:bodyPr vert="horz" lIns="91440" tIns="45720" rIns="91440" bIns="45720" rtlCol="0" anchor="ctr"/>
          <a:lstStyle>
            <a:lvl1pPr algn="r">
              <a:defRPr sz="2400" b="0" i="0">
                <a:solidFill>
                  <a:schemeClr val="tx1">
                    <a:tint val="75000"/>
                  </a:schemeClr>
                </a:solidFill>
                <a:latin typeface="Montserrat Light" pitchFamily="2" charset="77"/>
              </a:defRPr>
            </a:lvl1pPr>
          </a:lstStyle>
          <a:p>
            <a:fld id="{5F919A4E-C2E9-6148-8511-58460454BFB7}" type="slidenum">
              <a:rPr lang="sv-SE" smtClean="0"/>
              <a:pPr/>
              <a:t>‹#›</a:t>
            </a:fld>
            <a:endParaRPr lang="sv-SE"/>
          </a:p>
        </p:txBody>
      </p:sp>
      <p:pic>
        <p:nvPicPr>
          <p:cNvPr id="7" name="Bildobjekt 6">
            <a:extLst>
              <a:ext uri="{FF2B5EF4-FFF2-40B4-BE49-F238E27FC236}">
                <a16:creationId xmlns:a16="http://schemas.microsoft.com/office/drawing/2014/main" id="{E1EB9647-9EC2-E569-A1CF-350C64F21056}"/>
              </a:ext>
            </a:extLst>
          </p:cNvPr>
          <p:cNvPicPr>
            <a:picLocks noChangeAspect="1"/>
          </p:cNvPicPr>
          <p:nvPr userDrawn="1"/>
        </p:nvPicPr>
        <p:blipFill>
          <a:blip r:embed="rId8"/>
          <a:stretch>
            <a:fillRect/>
          </a:stretch>
        </p:blipFill>
        <p:spPr>
          <a:xfrm flipV="1">
            <a:off x="1" y="13246100"/>
            <a:ext cx="24395114" cy="469901"/>
          </a:xfrm>
          <a:prstGeom prst="rect">
            <a:avLst/>
          </a:prstGeom>
        </p:spPr>
      </p:pic>
    </p:spTree>
    <p:extLst>
      <p:ext uri="{BB962C8B-B14F-4D97-AF65-F5344CB8AC3E}">
        <p14:creationId xmlns:p14="http://schemas.microsoft.com/office/powerpoint/2010/main" val="123048122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1" r:id="rId3"/>
    <p:sldLayoutId id="2147483652" r:id="rId4"/>
    <p:sldLayoutId id="2147483653" r:id="rId5"/>
    <p:sldLayoutId id="2147483660" r:id="rId6"/>
  </p:sldLayoutIdLst>
  <p:hf hdr="0" ftr="0" dt="0"/>
  <p:txStyles>
    <p:title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p:titleStyle>
    <p:body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p:bodyStyle>
    <p:otherStyle>
      <a:defPPr>
        <a:defRPr lang="sv-SE"/>
      </a:defPPr>
      <a:lvl1pPr marL="0" algn="l" defTabSz="1828686" rtl="0" eaLnBrk="1" latinLnBrk="0" hangingPunct="1">
        <a:defRPr sz="3600" kern="1200">
          <a:solidFill>
            <a:schemeClr val="tx1"/>
          </a:solidFill>
          <a:latin typeface="+mn-lt"/>
          <a:ea typeface="+mn-ea"/>
          <a:cs typeface="+mn-cs"/>
        </a:defRPr>
      </a:lvl1pPr>
      <a:lvl2pPr marL="914343" algn="l" defTabSz="1828686" rtl="0" eaLnBrk="1" latinLnBrk="0" hangingPunct="1">
        <a:defRPr sz="3600" kern="1200">
          <a:solidFill>
            <a:schemeClr val="tx1"/>
          </a:solidFill>
          <a:latin typeface="+mn-lt"/>
          <a:ea typeface="+mn-ea"/>
          <a:cs typeface="+mn-cs"/>
        </a:defRPr>
      </a:lvl2pPr>
      <a:lvl3pPr marL="1828686" algn="l" defTabSz="1828686" rtl="0" eaLnBrk="1" latinLnBrk="0" hangingPunct="1">
        <a:defRPr sz="3600" kern="1200">
          <a:solidFill>
            <a:schemeClr val="tx1"/>
          </a:solidFill>
          <a:latin typeface="+mn-lt"/>
          <a:ea typeface="+mn-ea"/>
          <a:cs typeface="+mn-cs"/>
        </a:defRPr>
      </a:lvl3pPr>
      <a:lvl4pPr marL="2743029" algn="l" defTabSz="1828686" rtl="0" eaLnBrk="1" latinLnBrk="0" hangingPunct="1">
        <a:defRPr sz="3600" kern="1200">
          <a:solidFill>
            <a:schemeClr val="tx1"/>
          </a:solidFill>
          <a:latin typeface="+mn-lt"/>
          <a:ea typeface="+mn-ea"/>
          <a:cs typeface="+mn-cs"/>
        </a:defRPr>
      </a:lvl4pPr>
      <a:lvl5pPr marL="3657371" algn="l" defTabSz="1828686" rtl="0" eaLnBrk="1" latinLnBrk="0" hangingPunct="1">
        <a:defRPr sz="3600" kern="1200">
          <a:solidFill>
            <a:schemeClr val="tx1"/>
          </a:solidFill>
          <a:latin typeface="+mn-lt"/>
          <a:ea typeface="+mn-ea"/>
          <a:cs typeface="+mn-cs"/>
        </a:defRPr>
      </a:lvl5pPr>
      <a:lvl6pPr marL="4571714" algn="l" defTabSz="1828686" rtl="0" eaLnBrk="1" latinLnBrk="0" hangingPunct="1">
        <a:defRPr sz="3600" kern="1200">
          <a:solidFill>
            <a:schemeClr val="tx1"/>
          </a:solidFill>
          <a:latin typeface="+mn-lt"/>
          <a:ea typeface="+mn-ea"/>
          <a:cs typeface="+mn-cs"/>
        </a:defRPr>
      </a:lvl6pPr>
      <a:lvl7pPr marL="5486057" algn="l" defTabSz="1828686" rtl="0" eaLnBrk="1" latinLnBrk="0" hangingPunct="1">
        <a:defRPr sz="3600" kern="1200">
          <a:solidFill>
            <a:schemeClr val="tx1"/>
          </a:solidFill>
          <a:latin typeface="+mn-lt"/>
          <a:ea typeface="+mn-ea"/>
          <a:cs typeface="+mn-cs"/>
        </a:defRPr>
      </a:lvl7pPr>
      <a:lvl8pPr marL="6400400" algn="l" defTabSz="1828686" rtl="0" eaLnBrk="1" latinLnBrk="0" hangingPunct="1">
        <a:defRPr sz="3600" kern="1200">
          <a:solidFill>
            <a:schemeClr val="tx1"/>
          </a:solidFill>
          <a:latin typeface="+mn-lt"/>
          <a:ea typeface="+mn-ea"/>
          <a:cs typeface="+mn-cs"/>
        </a:defRPr>
      </a:lvl8pPr>
      <a:lvl9pPr marL="7314743" algn="l" defTabSz="182868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01ECFFB-24F7-851C-0E61-AD1E685A1743}"/>
              </a:ext>
            </a:extLst>
          </p:cNvPr>
          <p:cNvSpPr>
            <a:spLocks noGrp="1"/>
          </p:cNvSpPr>
          <p:nvPr>
            <p:ph type="ctrTitle"/>
          </p:nvPr>
        </p:nvSpPr>
        <p:spPr>
          <a:xfrm>
            <a:off x="1889676" y="1339611"/>
            <a:ext cx="20615762" cy="4774889"/>
          </a:xfrm>
        </p:spPr>
        <p:txBody>
          <a:bodyPr>
            <a:normAutofit fontScale="90000"/>
          </a:bodyPr>
          <a:lstStyle/>
          <a:p>
            <a:r>
              <a:rPr lang="sv-SE" sz="15999" dirty="0">
                <a:solidFill>
                  <a:schemeClr val="bg1"/>
                </a:solidFill>
                <a:latin typeface="Mongoose Regular" panose="02000000000000000000" pitchFamily="2" charset="77"/>
              </a:rPr>
              <a:t>SPEL &amp; SPELARUTVECKLINGSPLAN</a:t>
            </a:r>
          </a:p>
        </p:txBody>
      </p:sp>
      <p:sp>
        <p:nvSpPr>
          <p:cNvPr id="9" name="Underrubrik 8">
            <a:extLst>
              <a:ext uri="{FF2B5EF4-FFF2-40B4-BE49-F238E27FC236}">
                <a16:creationId xmlns:a16="http://schemas.microsoft.com/office/drawing/2014/main" id="{524EE040-752C-BE6B-5CEE-986E21D8F654}"/>
              </a:ext>
            </a:extLst>
          </p:cNvPr>
          <p:cNvSpPr>
            <a:spLocks noGrp="1"/>
          </p:cNvSpPr>
          <p:nvPr>
            <p:ph type="subTitle" idx="1"/>
          </p:nvPr>
        </p:nvSpPr>
        <p:spPr>
          <a:xfrm>
            <a:off x="3047802" y="6354124"/>
            <a:ext cx="18286809" cy="3311310"/>
          </a:xfrm>
        </p:spPr>
        <p:txBody>
          <a:bodyPr>
            <a:normAutofit/>
          </a:bodyPr>
          <a:lstStyle/>
          <a:p>
            <a:r>
              <a:rPr lang="sv-SE" sz="3400">
                <a:solidFill>
                  <a:srgbClr val="F5EF88"/>
                </a:solidFill>
              </a:rPr>
              <a:t>Skapa den främsta utvecklingsmiljön</a:t>
            </a:r>
          </a:p>
        </p:txBody>
      </p:sp>
      <p:pic>
        <p:nvPicPr>
          <p:cNvPr id="5" name="Bildobjekt 4">
            <a:extLst>
              <a:ext uri="{FF2B5EF4-FFF2-40B4-BE49-F238E27FC236}">
                <a16:creationId xmlns:a16="http://schemas.microsoft.com/office/drawing/2014/main" id="{FFF42E4C-CDB8-47D9-E3B0-374E4E6DC8FA}"/>
              </a:ext>
            </a:extLst>
          </p:cNvPr>
          <p:cNvPicPr>
            <a:picLocks noChangeAspect="1"/>
          </p:cNvPicPr>
          <p:nvPr/>
        </p:nvPicPr>
        <p:blipFill>
          <a:blip r:embed="rId4"/>
          <a:stretch>
            <a:fillRect/>
          </a:stretch>
        </p:blipFill>
        <p:spPr>
          <a:xfrm flipV="1">
            <a:off x="1" y="13245684"/>
            <a:ext cx="24395113" cy="469871"/>
          </a:xfrm>
          <a:prstGeom prst="rect">
            <a:avLst/>
          </a:prstGeom>
        </p:spPr>
      </p:pic>
      <p:pic>
        <p:nvPicPr>
          <p:cNvPr id="3" name="Bildobjekt 2">
            <a:extLst>
              <a:ext uri="{FF2B5EF4-FFF2-40B4-BE49-F238E27FC236}">
                <a16:creationId xmlns:a16="http://schemas.microsoft.com/office/drawing/2014/main" id="{5B3A7DBB-3983-D4F2-F08B-75FF1FC4560B}"/>
              </a:ext>
            </a:extLst>
          </p:cNvPr>
          <p:cNvPicPr>
            <a:picLocks noChangeAspect="1"/>
          </p:cNvPicPr>
          <p:nvPr/>
        </p:nvPicPr>
        <p:blipFill>
          <a:blip r:embed="rId5"/>
          <a:stretch>
            <a:fillRect/>
          </a:stretch>
        </p:blipFill>
        <p:spPr>
          <a:xfrm>
            <a:off x="11052672" y="8664633"/>
            <a:ext cx="2277067" cy="2480850"/>
          </a:xfrm>
          <a:prstGeom prst="rect">
            <a:avLst/>
          </a:prstGeom>
        </p:spPr>
      </p:pic>
    </p:spTree>
    <p:extLst>
      <p:ext uri="{BB962C8B-B14F-4D97-AF65-F5344CB8AC3E}">
        <p14:creationId xmlns:p14="http://schemas.microsoft.com/office/powerpoint/2010/main" val="607701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med rundade hörn 11">
            <a:extLst>
              <a:ext uri="{FF2B5EF4-FFF2-40B4-BE49-F238E27FC236}">
                <a16:creationId xmlns:a16="http://schemas.microsoft.com/office/drawing/2014/main" id="{EA7317B2-2B8A-4443-9A29-5BF2E928C89D}"/>
              </a:ext>
            </a:extLst>
          </p:cNvPr>
          <p:cNvSpPr/>
          <p:nvPr/>
        </p:nvSpPr>
        <p:spPr>
          <a:xfrm>
            <a:off x="4818193" y="4427295"/>
            <a:ext cx="14472066" cy="679282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sv-SE" sz="3200">
                <a:solidFill>
                  <a:schemeClr val="bg1"/>
                </a:solidFill>
                <a:latin typeface="Montserrat Light" pitchFamily="2" charset="77"/>
              </a:rPr>
              <a:t>Att ha en tydlig spelvision som bygger på spelarutveckling gör det enklare att skapa möjligheter för individen att utveckla sitt spel. Spelvisionen bör grundas i ”fleraktionsprincipen”, det vill säga antal aktioner/tidsenhet. Spelvisionen i detta dokument grundar sig i att söka precis det och att innebandyspelet också ska grundas i hög fart. </a:t>
            </a:r>
          </a:p>
          <a:p>
            <a:pPr algn="ctr"/>
            <a:endParaRPr lang="sv-SE" sz="3200">
              <a:solidFill>
                <a:schemeClr val="bg1"/>
              </a:solidFill>
              <a:latin typeface="Montserrat Light" pitchFamily="2" charset="77"/>
            </a:endParaRPr>
          </a:p>
          <a:p>
            <a:pPr algn="ctr"/>
            <a:r>
              <a:rPr lang="sv-SE" sz="3200">
                <a:solidFill>
                  <a:schemeClr val="bg1"/>
                </a:solidFill>
                <a:latin typeface="Montserrat Light" pitchFamily="2" charset="77"/>
              </a:rPr>
              <a:t>Alla ledare bör se sig som utvecklare av spelaren och individen före att utveckla spelsystemstänket. Att lära individen på ungdomsnivå olika sätt och spela samt vad som kan ge effekt i olika moment är oftast mest utvecklande och effektivt. Att försöka ge spelaren individuell feedback och frågeställningar som är lösbara utifrån den unika kunskapen som finns hos var och en. </a:t>
            </a:r>
            <a:br>
              <a:rPr lang="sv-SE" sz="3200">
                <a:solidFill>
                  <a:schemeClr val="bg1"/>
                </a:solidFill>
                <a:latin typeface="Montserrat Light" pitchFamily="2" charset="77"/>
              </a:rPr>
            </a:br>
            <a:r>
              <a:rPr lang="sv-SE" sz="3200">
                <a:solidFill>
                  <a:schemeClr val="bg1"/>
                </a:solidFill>
                <a:latin typeface="Montserrat Light" pitchFamily="2" charset="77"/>
              </a:rPr>
              <a:t>Det pedagogiska och didaktiska kunskapen hos ledaren har en </a:t>
            </a:r>
            <a:br>
              <a:rPr lang="sv-SE" sz="3200">
                <a:solidFill>
                  <a:schemeClr val="bg1"/>
                </a:solidFill>
                <a:latin typeface="Montserrat Light" pitchFamily="2" charset="77"/>
              </a:rPr>
            </a:br>
            <a:r>
              <a:rPr lang="sv-SE" sz="3200">
                <a:solidFill>
                  <a:schemeClr val="bg1"/>
                </a:solidFill>
                <a:latin typeface="Montserrat Light" pitchFamily="2" charset="77"/>
              </a:rPr>
              <a:t>avgörande betydelse.  </a:t>
            </a:r>
          </a:p>
          <a:p>
            <a:pPr algn="ctr"/>
            <a:endParaRPr lang="sv-SE" sz="3200">
              <a:solidFill>
                <a:schemeClr val="bg1"/>
              </a:solidFill>
              <a:latin typeface="Montserrat Light" pitchFamily="2" charset="77"/>
            </a:endParaRPr>
          </a:p>
        </p:txBody>
      </p:sp>
      <p:sp>
        <p:nvSpPr>
          <p:cNvPr id="14" name="Rektangel med rundade hörn 11">
            <a:extLst>
              <a:ext uri="{FF2B5EF4-FFF2-40B4-BE49-F238E27FC236}">
                <a16:creationId xmlns:a16="http://schemas.microsoft.com/office/drawing/2014/main" id="{B72EEE9B-0DDD-BF2D-DB73-C4C07E836AAC}"/>
              </a:ext>
            </a:extLst>
          </p:cNvPr>
          <p:cNvSpPr/>
          <p:nvPr/>
        </p:nvSpPr>
        <p:spPr>
          <a:xfrm>
            <a:off x="914401" y="1843653"/>
            <a:ext cx="22117050"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sv-SE" sz="8500">
                <a:solidFill>
                  <a:srgbClr val="F5EF88"/>
                </a:solidFill>
                <a:latin typeface="Mongoose Regular"/>
              </a:rPr>
              <a:t>INTRODUKTION SPELVISION + SPELARVISION</a:t>
            </a:r>
          </a:p>
          <a:p>
            <a:pPr algn="ctr"/>
            <a:endParaRPr lang="sv-SE" sz="3200" b="1">
              <a:solidFill>
                <a:srgbClr val="F5EF88"/>
              </a:solidFill>
              <a:latin typeface="Montserrat SemiBold" pitchFamily="2" charset="77"/>
            </a:endParaRPr>
          </a:p>
        </p:txBody>
      </p:sp>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04F79AD1-40C7-8601-ACC6-153581813990}"/>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07E9D8E8-DBFB-D945-C7C6-DC375FFF06D4}"/>
              </a:ext>
            </a:extLst>
          </p:cNvPr>
          <p:cNvSpPr>
            <a:spLocks noGrp="1"/>
          </p:cNvSpPr>
          <p:nvPr>
            <p:ph type="sldNum" sz="quarter" idx="12"/>
          </p:nvPr>
        </p:nvSpPr>
        <p:spPr/>
        <p:txBody>
          <a:bodyPr/>
          <a:lstStyle/>
          <a:p>
            <a:fld id="{5F919A4E-C2E9-6148-8511-58460454BFB7}" type="slidenum">
              <a:rPr lang="sv-SE" smtClean="0"/>
              <a:t>10</a:t>
            </a:fld>
            <a:endParaRPr lang="sv-SE"/>
          </a:p>
        </p:txBody>
      </p:sp>
      <p:sp>
        <p:nvSpPr>
          <p:cNvPr id="3" name="textruta 2">
            <a:extLst>
              <a:ext uri="{FF2B5EF4-FFF2-40B4-BE49-F238E27FC236}">
                <a16:creationId xmlns:a16="http://schemas.microsoft.com/office/drawing/2014/main" id="{151AC5F8-C6A3-1789-E6DF-8B52347B62D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0946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10980083" y="4055416"/>
            <a:ext cx="2408025"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OFFENSIVT</a:t>
            </a:r>
          </a:p>
        </p:txBody>
      </p:sp>
      <p:sp>
        <p:nvSpPr>
          <p:cNvPr id="9" name="textruta 8">
            <a:extLst>
              <a:ext uri="{FF2B5EF4-FFF2-40B4-BE49-F238E27FC236}">
                <a16:creationId xmlns:a16="http://schemas.microsoft.com/office/drawing/2014/main" id="{143AF0DC-6D9B-4041-92B9-3B4A8D727F61}"/>
              </a:ext>
            </a:extLst>
          </p:cNvPr>
          <p:cNvSpPr txBox="1"/>
          <p:nvPr/>
        </p:nvSpPr>
        <p:spPr>
          <a:xfrm>
            <a:off x="3687704" y="11830972"/>
            <a:ext cx="16992782" cy="461665"/>
          </a:xfrm>
          <a:prstGeom prst="rect">
            <a:avLst/>
          </a:prstGeom>
          <a:noFill/>
        </p:spPr>
        <p:txBody>
          <a:bodyPr wrap="square" rtlCol="0">
            <a:spAutoFit/>
          </a:bodyPr>
          <a:lstStyle/>
          <a:p>
            <a:pPr algn="ctr" fontAlgn="base"/>
            <a:r>
              <a:rPr lang="sv-SE" sz="2400">
                <a:solidFill>
                  <a:schemeClr val="bg1"/>
                </a:solidFill>
                <a:latin typeface="Montserrat" panose="00000500000000000000" pitchFamily="2" charset="0"/>
              </a:rPr>
              <a:t>DEFENSIVT</a:t>
            </a:r>
          </a:p>
        </p:txBody>
      </p:sp>
      <p:sp>
        <p:nvSpPr>
          <p:cNvPr id="12" name="textruta 11">
            <a:extLst>
              <a:ext uri="{FF2B5EF4-FFF2-40B4-BE49-F238E27FC236}">
                <a16:creationId xmlns:a16="http://schemas.microsoft.com/office/drawing/2014/main" id="{AF89E041-F9D9-44B5-908B-81C7B500DFE1}"/>
              </a:ext>
            </a:extLst>
          </p:cNvPr>
          <p:cNvSpPr txBox="1"/>
          <p:nvPr/>
        </p:nvSpPr>
        <p:spPr>
          <a:xfrm>
            <a:off x="17709792" y="7900132"/>
            <a:ext cx="2799103"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ANFALLSSPEL</a:t>
            </a:r>
          </a:p>
        </p:txBody>
      </p:sp>
      <p:sp>
        <p:nvSpPr>
          <p:cNvPr id="13" name="textruta 12">
            <a:extLst>
              <a:ext uri="{FF2B5EF4-FFF2-40B4-BE49-F238E27FC236}">
                <a16:creationId xmlns:a16="http://schemas.microsoft.com/office/drawing/2014/main" id="{34CF11B8-122C-4F16-AC87-041137E34B62}"/>
              </a:ext>
            </a:extLst>
          </p:cNvPr>
          <p:cNvSpPr txBox="1"/>
          <p:nvPr/>
        </p:nvSpPr>
        <p:spPr>
          <a:xfrm>
            <a:off x="3305843" y="7900132"/>
            <a:ext cx="3164031"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FÖRSVARSSPEL</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611633" y="8504415"/>
            <a:ext cx="5472249"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t" anchorCtr="0"/>
          <a:lstStyle/>
          <a:p>
            <a:r>
              <a:rPr lang="sv-SE" sz="2200" b="1" dirty="0">
                <a:solidFill>
                  <a:srgbClr val="F5EF88"/>
                </a:solidFill>
                <a:latin typeface="Montserrat SemiBold" pitchFamily="2" charset="77"/>
              </a:rPr>
              <a:t>Defensivt anfallsspel</a:t>
            </a:r>
          </a:p>
          <a:p>
            <a:endParaRPr lang="sv-SE" sz="2200" dirty="0">
              <a:solidFill>
                <a:schemeClr val="bg1"/>
              </a:solidFill>
              <a:latin typeface="Montserrat" panose="00000500000000000000" pitchFamily="2" charset="0"/>
            </a:endParaRP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839981" y="8519702"/>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dirty="0">
                <a:solidFill>
                  <a:srgbClr val="F5EF88"/>
                </a:solidFill>
                <a:latin typeface="Montserrat SemiBold" pitchFamily="2" charset="77"/>
              </a:rPr>
              <a:t>Defensivt försvarsspel</a:t>
            </a:r>
          </a:p>
          <a:p>
            <a:endParaRPr lang="sv-SE" sz="2200" dirty="0">
              <a:solidFill>
                <a:schemeClr val="bg1"/>
              </a:solidFill>
              <a:latin typeface="Montserrat" panose="00000500000000000000" pitchFamily="2" charset="0"/>
            </a:endParaRP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839981" y="5128008"/>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dirty="0">
                <a:solidFill>
                  <a:srgbClr val="F5EF88"/>
                </a:solidFill>
                <a:latin typeface="Montserrat SemiBold" pitchFamily="2" charset="77"/>
              </a:rPr>
              <a:t>Offensivt försvarsspel</a:t>
            </a:r>
          </a:p>
          <a:p>
            <a:endParaRPr lang="sv-SE" sz="2200" dirty="0">
              <a:solidFill>
                <a:schemeClr val="bg1"/>
              </a:solidFill>
              <a:latin typeface="Montserrat" panose="00000500000000000000" pitchFamily="2" charset="0"/>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611633" y="5128009"/>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dirty="0">
                <a:solidFill>
                  <a:srgbClr val="F5EF88"/>
                </a:solidFill>
                <a:latin typeface="Montserrat SemiBold" pitchFamily="2" charset="77"/>
              </a:rPr>
              <a:t>Offensivt anfallsspel</a:t>
            </a:r>
          </a:p>
          <a:p>
            <a:endParaRPr lang="sv-SE" sz="2200" dirty="0">
              <a:solidFill>
                <a:schemeClr val="bg1"/>
              </a:solidFill>
              <a:latin typeface="Montserrat" panose="00000500000000000000" pitchFamily="2" charset="0"/>
            </a:endParaRPr>
          </a:p>
          <a:p>
            <a:r>
              <a:rPr lang="sv-SE" sz="2200" dirty="0">
                <a:solidFill>
                  <a:schemeClr val="bg1"/>
                </a:solidFill>
                <a:latin typeface="Montserrat" panose="00000500000000000000" pitchFamily="2" charset="0"/>
              </a:rPr>
              <a:t>.</a:t>
            </a:r>
          </a:p>
        </p:txBody>
      </p:sp>
      <p:cxnSp>
        <p:nvCxnSpPr>
          <p:cNvPr id="5" name="Rak 4">
            <a:extLst>
              <a:ext uri="{FF2B5EF4-FFF2-40B4-BE49-F238E27FC236}">
                <a16:creationId xmlns:a16="http://schemas.microsoft.com/office/drawing/2014/main" id="{9CB1A64D-3157-7ADC-5A2D-276CA58C9D5F}"/>
              </a:ext>
            </a:extLst>
          </p:cNvPr>
          <p:cNvCxnSpPr>
            <a:cxnSpLocks/>
          </p:cNvCxnSpPr>
          <p:nvPr/>
        </p:nvCxnSpPr>
        <p:spPr>
          <a:xfrm>
            <a:off x="6599351" y="8152230"/>
            <a:ext cx="1105867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7963F744-2880-98A8-93EE-BCFDEC46E84F}"/>
              </a:ext>
            </a:extLst>
          </p:cNvPr>
          <p:cNvCxnSpPr>
            <a:cxnSpLocks/>
          </p:cNvCxnSpPr>
          <p:nvPr/>
        </p:nvCxnSpPr>
        <p:spPr>
          <a:xfrm>
            <a:off x="12220618" y="5128008"/>
            <a:ext cx="0" cy="6098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ktangel med rundade hörn 11">
            <a:extLst>
              <a:ext uri="{FF2B5EF4-FFF2-40B4-BE49-F238E27FC236}">
                <a16:creationId xmlns:a16="http://schemas.microsoft.com/office/drawing/2014/main" id="{B72EEE9B-0DDD-BF2D-DB73-C4C07E836AAC}"/>
              </a:ext>
            </a:extLst>
          </p:cNvPr>
          <p:cNvSpPr/>
          <p:nvPr/>
        </p:nvSpPr>
        <p:spPr>
          <a:xfrm>
            <a:off x="3811301" y="9499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sv-SE" sz="8500">
                <a:latin typeface="Mongoose Regular" panose="02000000000000000000" pitchFamily="2" charset="77"/>
              </a:rPr>
              <a:t>SPELVISION</a:t>
            </a:r>
          </a:p>
          <a:p>
            <a:pPr algn="ctr"/>
            <a:r>
              <a:rPr lang="sv-SE" sz="3200" b="1">
                <a:solidFill>
                  <a:srgbClr val="F5EF88"/>
                </a:solidFill>
                <a:latin typeface="Montserrat SemiBold" pitchFamily="2" charset="77"/>
              </a:rPr>
              <a:t>Vad vill vi spela för spel?</a:t>
            </a:r>
          </a:p>
          <a:p>
            <a:pPr algn="ctr"/>
            <a:endParaRPr lang="sv-SE" sz="2400">
              <a:solidFill>
                <a:schemeClr val="bg1"/>
              </a:solidFill>
              <a:latin typeface="Montserrat Light" pitchFamily="2" charset="77"/>
            </a:endParaRPr>
          </a:p>
          <a:p>
            <a:pPr algn="ctr"/>
            <a:r>
              <a:rPr lang="sv-SE" sz="2400">
                <a:solidFill>
                  <a:schemeClr val="bg1"/>
                </a:solidFill>
                <a:latin typeface="Montserrat Light" pitchFamily="2" charset="77"/>
              </a:rPr>
              <a:t>Försök skapa en miljö där så många som möjligt är involverade i så många moment </a:t>
            </a:r>
            <a:br>
              <a:rPr lang="sv-SE" sz="2400">
                <a:solidFill>
                  <a:schemeClr val="bg1"/>
                </a:solidFill>
                <a:latin typeface="Montserrat Light" pitchFamily="2" charset="77"/>
              </a:rPr>
            </a:br>
            <a:r>
              <a:rPr lang="sv-SE" sz="2400">
                <a:solidFill>
                  <a:schemeClr val="bg1"/>
                </a:solidFill>
                <a:latin typeface="Montserrat Light" pitchFamily="2" charset="77"/>
              </a:rPr>
              <a:t>som möjligt på planen. Detta gäller både i träning- och matchspel.</a:t>
            </a:r>
          </a:p>
          <a:p>
            <a:pPr algn="ctr"/>
            <a:endParaRPr lang="sv-SE" sz="3200" b="1">
              <a:solidFill>
                <a:srgbClr val="F5EF88"/>
              </a:solidFill>
              <a:latin typeface="Montserrat SemiBold" pitchFamily="2" charset="77"/>
            </a:endParaRPr>
          </a:p>
        </p:txBody>
      </p:sp>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81626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04F79AD1-40C7-8601-ACC6-153581813990}"/>
              </a:ext>
            </a:extLst>
          </p:cNvPr>
          <p:cNvCxnSpPr>
            <a:cxnSpLocks/>
          </p:cNvCxnSpPr>
          <p:nvPr/>
        </p:nvCxnSpPr>
        <p:spPr>
          <a:xfrm>
            <a:off x="-264695" y="377440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B2DD5D7C-424E-9866-2B24-E69CB62072D9}"/>
              </a:ext>
            </a:extLst>
          </p:cNvPr>
          <p:cNvSpPr>
            <a:spLocks noGrp="1"/>
          </p:cNvSpPr>
          <p:nvPr>
            <p:ph type="sldNum" sz="quarter" idx="12"/>
          </p:nvPr>
        </p:nvSpPr>
        <p:spPr/>
        <p:txBody>
          <a:bodyPr/>
          <a:lstStyle/>
          <a:p>
            <a:fld id="{5F919A4E-C2E9-6148-8511-58460454BFB7}" type="slidenum">
              <a:rPr lang="sv-SE" smtClean="0"/>
              <a:t>11</a:t>
            </a:fld>
            <a:endParaRPr lang="sv-SE"/>
          </a:p>
        </p:txBody>
      </p:sp>
      <p:sp>
        <p:nvSpPr>
          <p:cNvPr id="3" name="textruta 2">
            <a:extLst>
              <a:ext uri="{FF2B5EF4-FFF2-40B4-BE49-F238E27FC236}">
                <a16:creationId xmlns:a16="http://schemas.microsoft.com/office/drawing/2014/main" id="{9C29E299-68EC-7A57-A1DB-7EB1840B071D}"/>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160761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822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ktangel med rundade hörn 11">
            <a:extLst>
              <a:ext uri="{FF2B5EF4-FFF2-40B4-BE49-F238E27FC236}">
                <a16:creationId xmlns:a16="http://schemas.microsoft.com/office/drawing/2014/main" id="{E95F2C2D-B8FA-2EF9-E71A-212FBF74A63C}"/>
              </a:ext>
            </a:extLst>
          </p:cNvPr>
          <p:cNvSpPr/>
          <p:nvPr/>
        </p:nvSpPr>
        <p:spPr>
          <a:xfrm>
            <a:off x="12510204" y="8797400"/>
            <a:ext cx="6341172"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ctr"/>
          <a:lstStyle/>
          <a:p>
            <a:endParaRPr lang="sv-SE" sz="2500" b="1" dirty="0">
              <a:solidFill>
                <a:srgbClr val="F5EF88"/>
              </a:solidFill>
              <a:latin typeface="Montserrat SemiBold" pitchFamily="2" charset="77"/>
            </a:endParaRPr>
          </a:p>
          <a:p>
            <a:endParaRPr lang="sv-SE" sz="2500" b="1" dirty="0">
              <a:solidFill>
                <a:srgbClr val="F5EF88"/>
              </a:solidFill>
              <a:latin typeface="Montserrat SemiBold" pitchFamily="2" charset="77"/>
            </a:endParaRPr>
          </a:p>
          <a:p>
            <a:r>
              <a:rPr lang="sv-SE" sz="2500" b="1" dirty="0">
                <a:solidFill>
                  <a:srgbClr val="F5EF88"/>
                </a:solidFill>
                <a:latin typeface="Montserrat SemiBold" pitchFamily="2" charset="77"/>
              </a:rPr>
              <a:t>Defensivt anfallsspel</a:t>
            </a:r>
          </a:p>
          <a:p>
            <a:endParaRPr lang="sv-SE" sz="2500" dirty="0">
              <a:solidFill>
                <a:schemeClr val="bg1"/>
              </a:solidFill>
              <a:latin typeface="Montserrat" panose="00000500000000000000" pitchFamily="2" charset="0"/>
            </a:endParaRPr>
          </a:p>
          <a:p>
            <a:endParaRPr lang="sv-SE" sz="2500" dirty="0">
              <a:solidFill>
                <a:schemeClr val="bg1"/>
              </a:solidFill>
              <a:latin typeface="Montserrat" panose="00000500000000000000" pitchFamily="2" charset="0"/>
            </a:endParaRPr>
          </a:p>
        </p:txBody>
      </p:sp>
      <p:sp>
        <p:nvSpPr>
          <p:cNvPr id="3" name="Rektangel med rundade hörn 11">
            <a:extLst>
              <a:ext uri="{FF2B5EF4-FFF2-40B4-BE49-F238E27FC236}">
                <a16:creationId xmlns:a16="http://schemas.microsoft.com/office/drawing/2014/main" id="{EAA6BE61-C593-840A-4DB1-CACB995741C8}"/>
              </a:ext>
            </a:extLst>
          </p:cNvPr>
          <p:cNvSpPr/>
          <p:nvPr/>
        </p:nvSpPr>
        <p:spPr>
          <a:xfrm>
            <a:off x="6570111" y="8812687"/>
            <a:ext cx="5302097"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500" b="1" dirty="0">
                <a:solidFill>
                  <a:srgbClr val="F5EF88"/>
                </a:solidFill>
                <a:latin typeface="Montserrat SemiBold" pitchFamily="2" charset="77"/>
              </a:rPr>
              <a:t>Defensivt försvarsspel</a:t>
            </a:r>
          </a:p>
          <a:p>
            <a:endParaRPr lang="sv-SE" sz="2500" dirty="0">
              <a:solidFill>
                <a:schemeClr val="bg1"/>
              </a:solidFill>
              <a:latin typeface="Montserrat" panose="00000500000000000000" pitchFamily="2" charset="0"/>
            </a:endParaRPr>
          </a:p>
        </p:txBody>
      </p:sp>
      <p:sp>
        <p:nvSpPr>
          <p:cNvPr id="7" name="Rektangel med rundade hörn 11">
            <a:extLst>
              <a:ext uri="{FF2B5EF4-FFF2-40B4-BE49-F238E27FC236}">
                <a16:creationId xmlns:a16="http://schemas.microsoft.com/office/drawing/2014/main" id="{8226620A-24F6-5903-45BA-A3FF3024345E}"/>
              </a:ext>
            </a:extLst>
          </p:cNvPr>
          <p:cNvSpPr/>
          <p:nvPr/>
        </p:nvSpPr>
        <p:spPr>
          <a:xfrm>
            <a:off x="6570111" y="5060048"/>
            <a:ext cx="5487437"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nchorCtr="0"/>
          <a:lstStyle/>
          <a:p>
            <a:r>
              <a:rPr lang="sv-SE" sz="2500" b="1" dirty="0">
                <a:solidFill>
                  <a:srgbClr val="F5EF88"/>
                </a:solidFill>
                <a:latin typeface="Montserrat SemiBold" pitchFamily="2" charset="77"/>
              </a:rPr>
              <a:t>Offensivt försvarsspel</a:t>
            </a:r>
          </a:p>
          <a:p>
            <a:endParaRPr lang="sv-SE" sz="2500" dirty="0">
              <a:solidFill>
                <a:schemeClr val="bg1"/>
              </a:solidFill>
              <a:latin typeface="Montserrat" panose="00000500000000000000" pitchFamily="2" charset="0"/>
            </a:endParaRPr>
          </a:p>
        </p:txBody>
      </p:sp>
      <p:sp>
        <p:nvSpPr>
          <p:cNvPr id="8" name="Rektangel med rundade hörn 11">
            <a:extLst>
              <a:ext uri="{FF2B5EF4-FFF2-40B4-BE49-F238E27FC236}">
                <a16:creationId xmlns:a16="http://schemas.microsoft.com/office/drawing/2014/main" id="{37F1B69A-1D35-9A8D-C6DD-EA488A2AA119}"/>
              </a:ext>
            </a:extLst>
          </p:cNvPr>
          <p:cNvSpPr/>
          <p:nvPr/>
        </p:nvSpPr>
        <p:spPr>
          <a:xfrm>
            <a:off x="12510203" y="5060049"/>
            <a:ext cx="6793792"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endParaRPr lang="sv-SE" sz="2500" b="1" dirty="0">
              <a:solidFill>
                <a:srgbClr val="F5EF88"/>
              </a:solidFill>
              <a:latin typeface="Montserrat SemiBold" pitchFamily="2" charset="77"/>
            </a:endParaRPr>
          </a:p>
          <a:p>
            <a:r>
              <a:rPr lang="sv-SE" sz="2500" b="1" dirty="0">
                <a:solidFill>
                  <a:srgbClr val="F5EF88"/>
                </a:solidFill>
                <a:latin typeface="Montserrat SemiBold" pitchFamily="2" charset="77"/>
              </a:rPr>
              <a:t>Offensivt anfallsspel</a:t>
            </a:r>
          </a:p>
          <a:p>
            <a:endParaRPr lang="sv-SE" sz="2500" dirty="0">
              <a:solidFill>
                <a:schemeClr val="bg1"/>
              </a:solidFill>
              <a:latin typeface="Montserrat" panose="00000500000000000000" pitchFamily="2" charset="0"/>
            </a:endParaRPr>
          </a:p>
          <a:p>
            <a:endParaRPr lang="sv-SE" sz="2500" dirty="0">
              <a:solidFill>
                <a:schemeClr val="bg1"/>
              </a:solidFill>
              <a:latin typeface="Montserrat" panose="00000500000000000000" pitchFamily="2" charset="0"/>
            </a:endParaRPr>
          </a:p>
        </p:txBody>
      </p:sp>
      <p:sp>
        <p:nvSpPr>
          <p:cNvPr id="10" name="textruta 9">
            <a:extLst>
              <a:ext uri="{FF2B5EF4-FFF2-40B4-BE49-F238E27FC236}">
                <a16:creationId xmlns:a16="http://schemas.microsoft.com/office/drawing/2014/main" id="{299AD9D4-E610-E07B-5178-3D19983F0DBF}"/>
              </a:ext>
            </a:extLst>
          </p:cNvPr>
          <p:cNvSpPr txBox="1"/>
          <p:nvPr/>
        </p:nvSpPr>
        <p:spPr>
          <a:xfrm>
            <a:off x="10950843" y="4127871"/>
            <a:ext cx="2408025"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OFFENSIVT</a:t>
            </a:r>
          </a:p>
        </p:txBody>
      </p:sp>
      <p:sp>
        <p:nvSpPr>
          <p:cNvPr id="11" name="textruta 10">
            <a:extLst>
              <a:ext uri="{FF2B5EF4-FFF2-40B4-BE49-F238E27FC236}">
                <a16:creationId xmlns:a16="http://schemas.microsoft.com/office/drawing/2014/main" id="{6C209338-7696-7C24-4BF4-763FDA1DC302}"/>
              </a:ext>
            </a:extLst>
          </p:cNvPr>
          <p:cNvSpPr txBox="1"/>
          <p:nvPr/>
        </p:nvSpPr>
        <p:spPr>
          <a:xfrm>
            <a:off x="3683864" y="12348789"/>
            <a:ext cx="16992782" cy="461665"/>
          </a:xfrm>
          <a:prstGeom prst="rect">
            <a:avLst/>
          </a:prstGeom>
          <a:noFill/>
        </p:spPr>
        <p:txBody>
          <a:bodyPr wrap="square" rtlCol="0">
            <a:spAutoFit/>
          </a:bodyPr>
          <a:lstStyle/>
          <a:p>
            <a:pPr algn="ctr" fontAlgn="base"/>
            <a:r>
              <a:rPr lang="sv-SE" sz="2400">
                <a:solidFill>
                  <a:schemeClr val="bg1"/>
                </a:solidFill>
                <a:latin typeface="Montserrat" panose="00000500000000000000" pitchFamily="2" charset="0"/>
              </a:rPr>
              <a:t>DEFENSIVT</a:t>
            </a:r>
          </a:p>
        </p:txBody>
      </p:sp>
      <p:sp>
        <p:nvSpPr>
          <p:cNvPr id="15" name="textruta 14">
            <a:extLst>
              <a:ext uri="{FF2B5EF4-FFF2-40B4-BE49-F238E27FC236}">
                <a16:creationId xmlns:a16="http://schemas.microsoft.com/office/drawing/2014/main" id="{ACDE3ACD-8B7D-E982-53F4-82B1F86487F2}"/>
              </a:ext>
            </a:extLst>
          </p:cNvPr>
          <p:cNvSpPr txBox="1"/>
          <p:nvPr/>
        </p:nvSpPr>
        <p:spPr>
          <a:xfrm>
            <a:off x="18127117" y="8214382"/>
            <a:ext cx="2799103"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ANFALLSSPEL</a:t>
            </a:r>
          </a:p>
        </p:txBody>
      </p:sp>
      <p:sp>
        <p:nvSpPr>
          <p:cNvPr id="16" name="textruta 15">
            <a:extLst>
              <a:ext uri="{FF2B5EF4-FFF2-40B4-BE49-F238E27FC236}">
                <a16:creationId xmlns:a16="http://schemas.microsoft.com/office/drawing/2014/main" id="{B2CB539B-D187-A940-22F3-C2D8A6FF0657}"/>
              </a:ext>
            </a:extLst>
          </p:cNvPr>
          <p:cNvSpPr txBox="1"/>
          <p:nvPr/>
        </p:nvSpPr>
        <p:spPr>
          <a:xfrm>
            <a:off x="3276603" y="8214382"/>
            <a:ext cx="3164031"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FÖRSVARSSPEL</a:t>
            </a:r>
          </a:p>
        </p:txBody>
      </p:sp>
      <p:cxnSp>
        <p:nvCxnSpPr>
          <p:cNvPr id="19" name="Rak 18">
            <a:extLst>
              <a:ext uri="{FF2B5EF4-FFF2-40B4-BE49-F238E27FC236}">
                <a16:creationId xmlns:a16="http://schemas.microsoft.com/office/drawing/2014/main" id="{BDC91017-72DC-97FC-A046-73D5AE90C878}"/>
              </a:ext>
            </a:extLst>
          </p:cNvPr>
          <p:cNvCxnSpPr>
            <a:cxnSpLocks/>
            <a:endCxn id="15" idx="1"/>
          </p:cNvCxnSpPr>
          <p:nvPr/>
        </p:nvCxnSpPr>
        <p:spPr>
          <a:xfrm>
            <a:off x="6570111" y="8445215"/>
            <a:ext cx="1155700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1E2E030D-5C12-6191-6519-62353CBBC296}"/>
              </a:ext>
            </a:extLst>
          </p:cNvPr>
          <p:cNvCxnSpPr>
            <a:cxnSpLocks/>
          </p:cNvCxnSpPr>
          <p:nvPr/>
        </p:nvCxnSpPr>
        <p:spPr>
          <a:xfrm>
            <a:off x="12191378" y="4877233"/>
            <a:ext cx="0" cy="7238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ktangel med rundade hörn 11">
            <a:extLst>
              <a:ext uri="{FF2B5EF4-FFF2-40B4-BE49-F238E27FC236}">
                <a16:creationId xmlns:a16="http://schemas.microsoft.com/office/drawing/2014/main" id="{4A217AD8-9C83-2B15-8FB6-947F28801522}"/>
              </a:ext>
            </a:extLst>
          </p:cNvPr>
          <p:cNvSpPr/>
          <p:nvPr/>
        </p:nvSpPr>
        <p:spPr>
          <a:xfrm>
            <a:off x="3811301" y="9499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sv-SE" sz="8500" dirty="0">
                <a:latin typeface="Mongoose Regular" panose="02000000000000000000" pitchFamily="2" charset="77"/>
              </a:rPr>
              <a:t>SPELARVISION</a:t>
            </a:r>
          </a:p>
          <a:p>
            <a:pPr algn="ctr"/>
            <a:r>
              <a:rPr lang="sv-SE" sz="3200" b="1" dirty="0">
                <a:solidFill>
                  <a:srgbClr val="F5EF88"/>
                </a:solidFill>
                <a:latin typeface="Montserrat SemiBold" pitchFamily="2" charset="77"/>
              </a:rPr>
              <a:t>Vad vill vi utveckla för spelare?</a:t>
            </a:r>
          </a:p>
          <a:p>
            <a:pPr algn="ctr"/>
            <a:endParaRPr lang="sv-SE" sz="2400" dirty="0">
              <a:solidFill>
                <a:schemeClr val="bg1"/>
              </a:solidFill>
              <a:latin typeface="Montserrat Light" pitchFamily="2" charset="77"/>
            </a:endParaRPr>
          </a:p>
          <a:p>
            <a:pPr algn="ctr"/>
            <a:r>
              <a:rPr lang="sv-SE" sz="2400" dirty="0">
                <a:solidFill>
                  <a:schemeClr val="bg1"/>
                </a:solidFill>
                <a:latin typeface="Montserrat Light" pitchFamily="2" charset="77"/>
              </a:rPr>
              <a:t>Skapa möjligheter för spelaren att få göra många moment samtidigt. </a:t>
            </a:r>
          </a:p>
          <a:p>
            <a:pPr algn="ctr"/>
            <a:r>
              <a:rPr lang="sv-SE" sz="2400" dirty="0">
                <a:solidFill>
                  <a:schemeClr val="bg1"/>
                </a:solidFill>
                <a:latin typeface="Montserrat Light" pitchFamily="2" charset="77"/>
              </a:rPr>
              <a:t>Fleraktionsprincipen blir ett begrepp som kan vägleda. </a:t>
            </a:r>
          </a:p>
          <a:p>
            <a:pPr algn="ctr"/>
            <a:endParaRPr lang="sv-SE" sz="3200" b="1" dirty="0">
              <a:solidFill>
                <a:srgbClr val="F5EF88"/>
              </a:solidFill>
              <a:latin typeface="Montserrat SemiBold" pitchFamily="2" charset="77"/>
            </a:endParaRPr>
          </a:p>
        </p:txBody>
      </p:sp>
      <p:cxnSp>
        <p:nvCxnSpPr>
          <p:cNvPr id="9" name="Rak 8">
            <a:extLst>
              <a:ext uri="{FF2B5EF4-FFF2-40B4-BE49-F238E27FC236}">
                <a16:creationId xmlns:a16="http://schemas.microsoft.com/office/drawing/2014/main" id="{2F3A2855-E277-3C92-6410-A40E1155AD32}"/>
              </a:ext>
            </a:extLst>
          </p:cNvPr>
          <p:cNvCxnSpPr>
            <a:cxnSpLocks/>
          </p:cNvCxnSpPr>
          <p:nvPr/>
        </p:nvCxnSpPr>
        <p:spPr>
          <a:xfrm>
            <a:off x="-264695" y="377440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bildnummer 3">
            <a:extLst>
              <a:ext uri="{FF2B5EF4-FFF2-40B4-BE49-F238E27FC236}">
                <a16:creationId xmlns:a16="http://schemas.microsoft.com/office/drawing/2014/main" id="{FDA18167-350A-CA12-6277-A0F665A43685}"/>
              </a:ext>
            </a:extLst>
          </p:cNvPr>
          <p:cNvSpPr>
            <a:spLocks noGrp="1"/>
          </p:cNvSpPr>
          <p:nvPr>
            <p:ph type="sldNum" sz="quarter" idx="12"/>
          </p:nvPr>
        </p:nvSpPr>
        <p:spPr/>
        <p:txBody>
          <a:bodyPr/>
          <a:lstStyle/>
          <a:p>
            <a:fld id="{5F919A4E-C2E9-6148-8511-58460454BFB7}" type="slidenum">
              <a:rPr lang="sv-SE" smtClean="0"/>
              <a:t>12</a:t>
            </a:fld>
            <a:endParaRPr lang="sv-SE"/>
          </a:p>
        </p:txBody>
      </p:sp>
      <p:sp>
        <p:nvSpPr>
          <p:cNvPr id="6" name="textruta 5">
            <a:extLst>
              <a:ext uri="{FF2B5EF4-FFF2-40B4-BE49-F238E27FC236}">
                <a16:creationId xmlns:a16="http://schemas.microsoft.com/office/drawing/2014/main" id="{A7DC4136-7A1D-E8CE-2657-667DCFADBC8A}"/>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70652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1" y="4514850"/>
            <a:ext cx="21029613" cy="2649538"/>
          </a:xfrm>
        </p:spPr>
        <p:txBody>
          <a:bodyPr>
            <a:normAutofit/>
          </a:bodyPr>
          <a:lstStyle/>
          <a:p>
            <a:pPr algn="ctr"/>
            <a:r>
              <a:rPr lang="sv-SE" sz="15999">
                <a:solidFill>
                  <a:srgbClr val="F5EF88"/>
                </a:solidFill>
                <a:latin typeface="Mongoose Regular" panose="02000000000000000000" pitchFamily="2" charset="77"/>
              </a:rPr>
              <a:t>UTBILDNINGSMILJÖ</a:t>
            </a:r>
          </a:p>
        </p:txBody>
      </p:sp>
      <p:sp>
        <p:nvSpPr>
          <p:cNvPr id="2" name="textruta 1">
            <a:extLst>
              <a:ext uri="{FF2B5EF4-FFF2-40B4-BE49-F238E27FC236}">
                <a16:creationId xmlns:a16="http://schemas.microsoft.com/office/drawing/2014/main" id="{28A82F4F-3D94-A517-35C1-0B815B8BD1DB}"/>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712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F3DB8822-0CD6-4698-8A99-D441964333E6}"/>
              </a:ext>
            </a:extLst>
          </p:cNvPr>
          <p:cNvSpPr txBox="1"/>
          <p:nvPr/>
        </p:nvSpPr>
        <p:spPr>
          <a:xfrm>
            <a:off x="1342109" y="3908760"/>
            <a:ext cx="12363124" cy="5755422"/>
          </a:xfrm>
          <a:prstGeom prst="rect">
            <a:avLst/>
          </a:prstGeom>
          <a:noFill/>
          <a:ln w="12700">
            <a:noFill/>
          </a:ln>
        </p:spPr>
        <p:txBody>
          <a:bodyPr wrap="square" lIns="91440" tIns="45720" rIns="91440" bIns="45720" anchor="t">
            <a:spAutoFit/>
          </a:bodyPr>
          <a:lstStyle/>
          <a:p>
            <a:pPr marL="570865" indent="-570865" fontAlgn="base">
              <a:buFontTx/>
              <a:buChar char="-"/>
            </a:pPr>
            <a:endParaRPr lang="sv-SE" sz="3200" dirty="0">
              <a:solidFill>
                <a:schemeClr val="bg1"/>
              </a:solidFill>
              <a:latin typeface="Montserrat Light" pitchFamily="2" charset="77"/>
            </a:endParaRPr>
          </a:p>
          <a:p>
            <a:pPr fontAlgn="base"/>
            <a:r>
              <a:rPr lang="sv-SE" sz="3200" dirty="0">
                <a:solidFill>
                  <a:schemeClr val="bg1"/>
                </a:solidFill>
                <a:latin typeface="Montserrat Light"/>
              </a:rPr>
              <a:t>Skapa en tydlighet för ledare och spelare vad som tränas och varför. Skapa enkla moment som är enkla att utvärdera och ge feedback på. Det blir ett bra pedagogiskt verktyg för samtliga inblandade</a:t>
            </a:r>
          </a:p>
          <a:p>
            <a:pPr fontAlgn="base"/>
            <a:endParaRPr lang="sv-SE" sz="3200" dirty="0">
              <a:solidFill>
                <a:schemeClr val="bg1"/>
              </a:solidFill>
              <a:latin typeface="Montserrat Light" pitchFamily="2" charset="77"/>
            </a:endParaRPr>
          </a:p>
          <a:p>
            <a:pPr marL="539750" indent="-539750" fontAlgn="base">
              <a:lnSpc>
                <a:spcPct val="150000"/>
              </a:lnSpc>
              <a:buFont typeface="+mj-lt"/>
              <a:buAutoNum type="arabicPeriod"/>
            </a:pPr>
            <a:r>
              <a:rPr lang="sv-SE" sz="3200" dirty="0">
                <a:solidFill>
                  <a:schemeClr val="bg1"/>
                </a:solidFill>
                <a:latin typeface="Montserrat Light"/>
              </a:rPr>
              <a:t>Vad tränar vi på och varför? </a:t>
            </a:r>
            <a:endParaRPr lang="sv-SE" sz="3200" dirty="0">
              <a:solidFill>
                <a:schemeClr val="bg1"/>
              </a:solidFill>
              <a:latin typeface="Montserrat Light" pitchFamily="2" charset="77"/>
            </a:endParaRPr>
          </a:p>
          <a:p>
            <a:pPr marL="539750" indent="-539750" fontAlgn="base">
              <a:buFont typeface="+mj-lt"/>
              <a:buAutoNum type="arabicPeriod"/>
            </a:pPr>
            <a:r>
              <a:rPr lang="sv-SE" sz="3200" dirty="0">
                <a:solidFill>
                  <a:schemeClr val="bg1"/>
                </a:solidFill>
                <a:latin typeface="Montserrat Light"/>
              </a:rPr>
              <a:t>Feedback på fokuspunkter. </a:t>
            </a:r>
          </a:p>
          <a:p>
            <a:pPr fontAlgn="base"/>
            <a:r>
              <a:rPr lang="sv-SE" sz="3200" dirty="0">
                <a:solidFill>
                  <a:schemeClr val="bg1"/>
                </a:solidFill>
                <a:latin typeface="Montserrat Light"/>
              </a:rPr>
              <a:t>     </a:t>
            </a:r>
          </a:p>
          <a:p>
            <a:pPr marL="539750" indent="-539750" fontAlgn="base">
              <a:buFontTx/>
              <a:buChar char="-"/>
            </a:pPr>
            <a:endParaRPr lang="sv-SE" sz="3200" dirty="0">
              <a:solidFill>
                <a:schemeClr val="bg1"/>
              </a:solidFill>
              <a:latin typeface="Montserrat Light" pitchFamily="2" charset="77"/>
            </a:endParaRPr>
          </a:p>
          <a:p>
            <a:pPr marL="570865" indent="-570865" fontAlgn="base">
              <a:buFontTx/>
              <a:buChar char="-"/>
            </a:pPr>
            <a:endParaRPr lang="sv-SE" sz="3200" dirty="0">
              <a:solidFill>
                <a:schemeClr val="bg1"/>
              </a:solidFill>
              <a:latin typeface="Montserrat Light" pitchFamily="2" charset="77"/>
            </a:endParaRPr>
          </a:p>
        </p:txBody>
      </p:sp>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349586" y="974631"/>
            <a:ext cx="21029831" cy="2650953"/>
          </a:xfrm>
        </p:spPr>
        <p:txBody>
          <a:bodyPr>
            <a:normAutofit/>
          </a:bodyPr>
          <a:lstStyle/>
          <a:p>
            <a:r>
              <a:rPr lang="sv-SE" sz="9000">
                <a:solidFill>
                  <a:srgbClr val="F5EF88"/>
                </a:solidFill>
                <a:latin typeface="Mongoose Regular" panose="02000000000000000000" pitchFamily="2" charset="77"/>
              </a:rPr>
              <a:t>SYFTE MED TRÄNING &amp; ÖVNING</a:t>
            </a:r>
          </a:p>
        </p:txBody>
      </p:sp>
      <p:pic>
        <p:nvPicPr>
          <p:cNvPr id="19" name="Bildobjekt 18" descr="En bild som visar cirkel, konst, mörker, skärmbild&#10;&#10;Automatiskt genererad beskrivning">
            <a:extLst>
              <a:ext uri="{FF2B5EF4-FFF2-40B4-BE49-F238E27FC236}">
                <a16:creationId xmlns:a16="http://schemas.microsoft.com/office/drawing/2014/main" id="{6BE8B4B7-8B1E-584B-5E64-C69F4EC1A268}"/>
              </a:ext>
            </a:extLst>
          </p:cNvPr>
          <p:cNvPicPr>
            <a:picLocks noChangeAspect="1"/>
          </p:cNvPicPr>
          <p:nvPr/>
        </p:nvPicPr>
        <p:blipFill>
          <a:blip r:embed="rId3"/>
          <a:stretch>
            <a:fillRect/>
          </a:stretch>
        </p:blipFill>
        <p:spPr>
          <a:xfrm>
            <a:off x="8051987" y="691455"/>
            <a:ext cx="23734576" cy="16792002"/>
          </a:xfrm>
          <a:prstGeom prst="rect">
            <a:avLst/>
          </a:prstGeom>
        </p:spPr>
      </p:pic>
      <p:sp>
        <p:nvSpPr>
          <p:cNvPr id="3" name="Platshållare för bildnummer 2">
            <a:extLst>
              <a:ext uri="{FF2B5EF4-FFF2-40B4-BE49-F238E27FC236}">
                <a16:creationId xmlns:a16="http://schemas.microsoft.com/office/drawing/2014/main" id="{65F20C0B-FF48-0CFF-3956-7B0345DA2365}"/>
              </a:ext>
            </a:extLst>
          </p:cNvPr>
          <p:cNvSpPr>
            <a:spLocks noGrp="1"/>
          </p:cNvSpPr>
          <p:nvPr>
            <p:ph type="sldNum" sz="quarter" idx="12"/>
          </p:nvPr>
        </p:nvSpPr>
        <p:spPr/>
        <p:txBody>
          <a:bodyPr/>
          <a:lstStyle/>
          <a:p>
            <a:fld id="{5F919A4E-C2E9-6148-8511-58460454BFB7}" type="slidenum">
              <a:rPr lang="sv-SE" smtClean="0"/>
              <a:t>14</a:t>
            </a:fld>
            <a:endParaRPr lang="sv-SE"/>
          </a:p>
        </p:txBody>
      </p:sp>
      <p:sp>
        <p:nvSpPr>
          <p:cNvPr id="4" name="textruta 3">
            <a:extLst>
              <a:ext uri="{FF2B5EF4-FFF2-40B4-BE49-F238E27FC236}">
                <a16:creationId xmlns:a16="http://schemas.microsoft.com/office/drawing/2014/main" id="{895D370B-2D6C-C3C9-2755-A5D14965B099}"/>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880709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1675497" y="1417310"/>
            <a:ext cx="21029831" cy="2650953"/>
          </a:xfrm>
        </p:spPr>
        <p:txBody>
          <a:bodyPr>
            <a:normAutofit/>
          </a:bodyPr>
          <a:lstStyle/>
          <a:p>
            <a:r>
              <a:rPr lang="sv-SE" sz="9000">
                <a:solidFill>
                  <a:srgbClr val="F5EF88"/>
                </a:solidFill>
                <a:latin typeface="Mongoose Regular" panose="02000000000000000000" pitchFamily="2" charset="77"/>
              </a:rPr>
              <a:t>INTENSITET &amp; FLÖDE</a:t>
            </a:r>
          </a:p>
        </p:txBody>
      </p:sp>
      <p:sp>
        <p:nvSpPr>
          <p:cNvPr id="3" name="Platshållare för bildnummer 2">
            <a:extLst>
              <a:ext uri="{FF2B5EF4-FFF2-40B4-BE49-F238E27FC236}">
                <a16:creationId xmlns:a16="http://schemas.microsoft.com/office/drawing/2014/main" id="{376B4913-FA63-3951-80BA-1197E7FB2B55}"/>
              </a:ext>
            </a:extLst>
          </p:cNvPr>
          <p:cNvSpPr>
            <a:spLocks noGrp="1"/>
          </p:cNvSpPr>
          <p:nvPr>
            <p:ph type="sldNum" sz="quarter" idx="12"/>
          </p:nvPr>
        </p:nvSpPr>
        <p:spPr/>
        <p:txBody>
          <a:bodyPr/>
          <a:lstStyle/>
          <a:p>
            <a:fld id="{5F919A4E-C2E9-6148-8511-58460454BFB7}" type="slidenum">
              <a:rPr lang="sv-SE" smtClean="0"/>
              <a:t>15</a:t>
            </a:fld>
            <a:endParaRPr lang="sv-SE"/>
          </a:p>
        </p:txBody>
      </p:sp>
      <p:sp>
        <p:nvSpPr>
          <p:cNvPr id="4" name="textruta 3">
            <a:extLst>
              <a:ext uri="{FF2B5EF4-FFF2-40B4-BE49-F238E27FC236}">
                <a16:creationId xmlns:a16="http://schemas.microsoft.com/office/drawing/2014/main" id="{9173DED6-9363-D377-1315-56BBE7DE206F}"/>
              </a:ext>
            </a:extLst>
          </p:cNvPr>
          <p:cNvSpPr txBox="1"/>
          <p:nvPr/>
        </p:nvSpPr>
        <p:spPr>
          <a:xfrm>
            <a:off x="13540467" y="3933229"/>
            <a:ext cx="10507431"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dirty="0">
                <a:solidFill>
                  <a:srgbClr val="FFFFFF"/>
                </a:solidFill>
                <a:latin typeface="Montserrat SemiBold"/>
                <a:cs typeface="Segoe UI"/>
              </a:rPr>
              <a:t>​</a:t>
            </a:r>
            <a:r>
              <a:rPr lang="sv-SE" sz="3200" b="1" dirty="0">
                <a:solidFill>
                  <a:srgbClr val="FFFFFF"/>
                </a:solidFill>
                <a:latin typeface="Montserrat SemiBold"/>
                <a:cs typeface="Segoe UI"/>
              </a:rPr>
              <a:t>Intensitet/Flöde/10 000 touch</a:t>
            </a:r>
            <a:r>
              <a:rPr lang="sv-SE" sz="3200" dirty="0">
                <a:solidFill>
                  <a:srgbClr val="FFFFFF"/>
                </a:solidFill>
                <a:latin typeface="Montserrat SemiBold"/>
                <a:cs typeface="Segoe UI"/>
              </a:rPr>
              <a:t>​</a:t>
            </a:r>
          </a:p>
          <a:p>
            <a:endParaRPr lang="sv-SE" dirty="0"/>
          </a:p>
          <a:p>
            <a:pPr>
              <a:buAutoNum type="arabicPeriod"/>
            </a:pPr>
            <a:r>
              <a:rPr lang="sv-SE" sz="3200" dirty="0">
                <a:solidFill>
                  <a:srgbClr val="FFFFFF"/>
                </a:solidFill>
                <a:latin typeface="Montserrat Light"/>
                <a:cs typeface="Arial"/>
              </a:rPr>
              <a:t> Ingen väntetid​</a:t>
            </a:r>
          </a:p>
          <a:p>
            <a:pPr>
              <a:buAutoNum type="arabicPeriod"/>
            </a:pPr>
            <a:r>
              <a:rPr lang="sv-SE" sz="3200" dirty="0">
                <a:solidFill>
                  <a:srgbClr val="FFFFFF"/>
                </a:solidFill>
                <a:latin typeface="Montserrat Light"/>
                <a:cs typeface="Arial"/>
              </a:rPr>
              <a:t> Få spelare/boll​</a:t>
            </a:r>
          </a:p>
          <a:p>
            <a:pPr>
              <a:buAutoNum type="arabicPeriod"/>
            </a:pPr>
            <a:r>
              <a:rPr lang="sv-SE" sz="3200" dirty="0">
                <a:solidFill>
                  <a:srgbClr val="FFFFFF"/>
                </a:solidFill>
                <a:latin typeface="Montserrat Light"/>
                <a:cs typeface="Arial"/>
              </a:rPr>
              <a:t> Rotationer​</a:t>
            </a:r>
          </a:p>
          <a:p>
            <a:pPr>
              <a:buAutoNum type="arabicPeriod"/>
            </a:pPr>
            <a:r>
              <a:rPr lang="sv-SE" sz="3200" dirty="0">
                <a:solidFill>
                  <a:srgbClr val="FFFFFF"/>
                </a:solidFill>
                <a:latin typeface="Montserrat Light"/>
                <a:cs typeface="Arial"/>
              </a:rPr>
              <a:t> Övergång mellan övningar ​</a:t>
            </a:r>
          </a:p>
          <a:p>
            <a:pPr>
              <a:buAutoNum type="arabicPeriod"/>
            </a:pPr>
            <a:r>
              <a:rPr lang="sv-SE" sz="3200" dirty="0">
                <a:solidFill>
                  <a:srgbClr val="FFFFFF"/>
                </a:solidFill>
                <a:latin typeface="Montserrat Light"/>
                <a:cs typeface="Arial"/>
              </a:rPr>
              <a:t> Aktionsfrekvens/aktioner per tidsenhet​</a:t>
            </a:r>
          </a:p>
          <a:p>
            <a:pPr>
              <a:buAutoNum type="arabicPeriod"/>
            </a:pPr>
            <a:r>
              <a:rPr lang="sv-SE" sz="3200" dirty="0">
                <a:solidFill>
                  <a:srgbClr val="FFFFFF"/>
                </a:solidFill>
                <a:latin typeface="Montserrat Light"/>
                <a:cs typeface="Arial"/>
              </a:rPr>
              <a:t> Andel aktiva spelare​</a:t>
            </a:r>
          </a:p>
          <a:p>
            <a:r>
              <a:rPr lang="sv-SE" sz="3200" dirty="0">
                <a:solidFill>
                  <a:srgbClr val="FFFFFF"/>
                </a:solidFill>
                <a:latin typeface="Montserrat Light"/>
                <a:cs typeface="Segoe UI"/>
              </a:rPr>
              <a:t>7. Spelare per kvadratmeter</a:t>
            </a:r>
          </a:p>
        </p:txBody>
      </p:sp>
      <p:sp>
        <p:nvSpPr>
          <p:cNvPr id="5" name="textruta 4">
            <a:extLst>
              <a:ext uri="{FF2B5EF4-FFF2-40B4-BE49-F238E27FC236}">
                <a16:creationId xmlns:a16="http://schemas.microsoft.com/office/drawing/2014/main" id="{BA4D21DD-23E0-A432-038F-EF7284071176}"/>
              </a:ext>
            </a:extLst>
          </p:cNvPr>
          <p:cNvSpPr txBox="1"/>
          <p:nvPr/>
        </p:nvSpPr>
        <p:spPr>
          <a:xfrm>
            <a:off x="1257891" y="4069399"/>
            <a:ext cx="1184233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a:solidFill>
                  <a:srgbClr val="FFFFFF"/>
                </a:solidFill>
                <a:latin typeface="Montserrat Light"/>
              </a:rPr>
              <a:t>Att skapa en miljö som är så effektiv som möjligt genom att ha välplanerade moment grundar ofta för en bättre utbildningsmiljö. Tillämpa 1-7 för en bättre intensitet på träningen och ett bättre flöde.</a:t>
            </a:r>
            <a:endParaRPr lang="sv-SE"/>
          </a:p>
        </p:txBody>
      </p:sp>
      <p:sp>
        <p:nvSpPr>
          <p:cNvPr id="6" name="textruta 5">
            <a:extLst>
              <a:ext uri="{FF2B5EF4-FFF2-40B4-BE49-F238E27FC236}">
                <a16:creationId xmlns:a16="http://schemas.microsoft.com/office/drawing/2014/main" id="{517F2084-CC14-FFDF-E285-A71092738AC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66321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F3DB8822-0CD6-4698-8A99-D441964333E6}"/>
              </a:ext>
            </a:extLst>
          </p:cNvPr>
          <p:cNvSpPr txBox="1"/>
          <p:nvPr/>
        </p:nvSpPr>
        <p:spPr>
          <a:xfrm>
            <a:off x="1720850" y="4596475"/>
            <a:ext cx="9643048" cy="2600712"/>
          </a:xfrm>
          <a:prstGeom prst="rect">
            <a:avLst/>
          </a:prstGeom>
          <a:noFill/>
          <a:ln w="12700">
            <a:noFill/>
          </a:ln>
        </p:spPr>
        <p:txBody>
          <a:bodyPr wrap="square" lIns="91440" tIns="45720" rIns="91440" bIns="45720" anchor="t">
            <a:spAutoFit/>
          </a:bodyPr>
          <a:lstStyle/>
          <a:p>
            <a:pPr fontAlgn="base"/>
            <a:r>
              <a:rPr lang="sv-SE" sz="2400">
                <a:solidFill>
                  <a:schemeClr val="bg1"/>
                </a:solidFill>
                <a:latin typeface="Montserrat Light"/>
              </a:rPr>
              <a:t>För att skapa en god utbildningsmiljö krävs en tydlig målbild. Med denna målbild är det enklare att förstå vad som ska läras ut och hur, det vill säga det didaktiska perspektivet. </a:t>
            </a:r>
            <a:endParaRPr lang="sv-SE" sz="2400">
              <a:solidFill>
                <a:schemeClr val="bg1"/>
              </a:solidFill>
              <a:latin typeface="Montserrat Light" pitchFamily="2" charset="77"/>
            </a:endParaRPr>
          </a:p>
          <a:p>
            <a:pPr fontAlgn="base"/>
            <a:endParaRPr lang="sv-SE" sz="2600" b="1">
              <a:solidFill>
                <a:schemeClr val="bg1"/>
              </a:solidFill>
              <a:latin typeface="Montserrat SemiBold" pitchFamily="2" charset="77"/>
            </a:endParaRPr>
          </a:p>
          <a:p>
            <a:pPr fontAlgn="base">
              <a:lnSpc>
                <a:spcPct val="150000"/>
              </a:lnSpc>
            </a:pPr>
            <a:r>
              <a:rPr lang="sv-SE" sz="2600" b="1">
                <a:solidFill>
                  <a:schemeClr val="bg1"/>
                </a:solidFill>
                <a:latin typeface="Montserrat SemiBold" pitchFamily="2" charset="77"/>
              </a:rPr>
              <a:t>Var ska vi?</a:t>
            </a:r>
          </a:p>
          <a:p>
            <a:pPr marL="570865" indent="-570865" fontAlgn="base">
              <a:buFontTx/>
              <a:buChar char="-"/>
            </a:pPr>
            <a:endParaRPr lang="sv-SE" sz="2600">
              <a:solidFill>
                <a:schemeClr val="bg1"/>
              </a:solidFill>
              <a:latin typeface="Montserrat Light" pitchFamily="2" charset="77"/>
            </a:endParaRPr>
          </a:p>
        </p:txBody>
      </p:sp>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1635125" y="2495550"/>
            <a:ext cx="21029831" cy="2650953"/>
          </a:xfrm>
        </p:spPr>
        <p:txBody>
          <a:bodyPr>
            <a:normAutofit/>
          </a:bodyPr>
          <a:lstStyle/>
          <a:p>
            <a:r>
              <a:rPr lang="sv-SE" sz="9000">
                <a:solidFill>
                  <a:srgbClr val="F5EF88"/>
                </a:solidFill>
                <a:latin typeface="Mongoose Regular" panose="02000000000000000000" pitchFamily="2" charset="77"/>
              </a:rPr>
              <a:t>RIKTNINGSRIK MILJÖ</a:t>
            </a:r>
          </a:p>
        </p:txBody>
      </p:sp>
      <p:pic>
        <p:nvPicPr>
          <p:cNvPr id="4" name="Bildobjekt 3" descr="En bild som visar cirkel, konst, mörker, skärmbild&#10;&#10;Automatiskt genererad beskrivning">
            <a:extLst>
              <a:ext uri="{FF2B5EF4-FFF2-40B4-BE49-F238E27FC236}">
                <a16:creationId xmlns:a16="http://schemas.microsoft.com/office/drawing/2014/main" id="{0B0A32D9-C451-645F-7C57-510970118CC7}"/>
              </a:ext>
            </a:extLst>
          </p:cNvPr>
          <p:cNvPicPr>
            <a:picLocks noChangeAspect="1"/>
          </p:cNvPicPr>
          <p:nvPr/>
        </p:nvPicPr>
        <p:blipFill>
          <a:blip r:embed="rId3"/>
          <a:stretch>
            <a:fillRect/>
          </a:stretch>
        </p:blipFill>
        <p:spPr>
          <a:xfrm>
            <a:off x="7074396" y="-494414"/>
            <a:ext cx="23727223" cy="16786800"/>
          </a:xfrm>
          <a:prstGeom prst="rect">
            <a:avLst/>
          </a:prstGeom>
        </p:spPr>
      </p:pic>
      <p:sp>
        <p:nvSpPr>
          <p:cNvPr id="3" name="Platshållare för bildnummer 2">
            <a:extLst>
              <a:ext uri="{FF2B5EF4-FFF2-40B4-BE49-F238E27FC236}">
                <a16:creationId xmlns:a16="http://schemas.microsoft.com/office/drawing/2014/main" id="{510F16FA-FB54-842B-C337-5C661C0FABF8}"/>
              </a:ext>
            </a:extLst>
          </p:cNvPr>
          <p:cNvSpPr>
            <a:spLocks noGrp="1"/>
          </p:cNvSpPr>
          <p:nvPr>
            <p:ph type="sldNum" sz="quarter" idx="12"/>
          </p:nvPr>
        </p:nvSpPr>
        <p:spPr/>
        <p:txBody>
          <a:bodyPr/>
          <a:lstStyle/>
          <a:p>
            <a:fld id="{5F919A4E-C2E9-6148-8511-58460454BFB7}" type="slidenum">
              <a:rPr lang="sv-SE" smtClean="0"/>
              <a:t>16</a:t>
            </a:fld>
            <a:endParaRPr lang="sv-SE"/>
          </a:p>
        </p:txBody>
      </p:sp>
      <p:sp>
        <p:nvSpPr>
          <p:cNvPr id="5" name="textruta 4">
            <a:extLst>
              <a:ext uri="{FF2B5EF4-FFF2-40B4-BE49-F238E27FC236}">
                <a16:creationId xmlns:a16="http://schemas.microsoft.com/office/drawing/2014/main" id="{7E360938-F2E7-9890-B3F3-5EEDE60FFEC1}"/>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04747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1D990AE0-C2FA-4BC1-B6AB-2C48FB0E842A}"/>
              </a:ext>
            </a:extLst>
          </p:cNvPr>
          <p:cNvSpPr>
            <a:spLocks noChangeAspect="1"/>
          </p:cNvSpPr>
          <p:nvPr/>
        </p:nvSpPr>
        <p:spPr>
          <a:xfrm flipH="1" flipV="1">
            <a:off x="2664986" y="381263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 name="Ellips 11">
            <a:extLst>
              <a:ext uri="{FF2B5EF4-FFF2-40B4-BE49-F238E27FC236}">
                <a16:creationId xmlns:a16="http://schemas.microsoft.com/office/drawing/2014/main" id="{4FD8F73A-D026-4223-B754-CB57E7882B4F}"/>
              </a:ext>
            </a:extLst>
          </p:cNvPr>
          <p:cNvSpPr>
            <a:spLocks noChangeAspect="1"/>
          </p:cNvSpPr>
          <p:nvPr/>
        </p:nvSpPr>
        <p:spPr>
          <a:xfrm flipH="1" flipV="1">
            <a:off x="1855385" y="3752026"/>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6" name="textruta 15">
            <a:extLst>
              <a:ext uri="{FF2B5EF4-FFF2-40B4-BE49-F238E27FC236}">
                <a16:creationId xmlns:a16="http://schemas.microsoft.com/office/drawing/2014/main" id="{73B2B32B-0AC4-4B6F-8933-92DFBDBD234B}"/>
              </a:ext>
            </a:extLst>
          </p:cNvPr>
          <p:cNvSpPr txBox="1"/>
          <p:nvPr/>
        </p:nvSpPr>
        <p:spPr>
          <a:xfrm>
            <a:off x="1705734" y="2722593"/>
            <a:ext cx="16848775" cy="461665"/>
          </a:xfrm>
          <a:prstGeom prst="rect">
            <a:avLst/>
          </a:prstGeom>
          <a:noFill/>
        </p:spPr>
        <p:txBody>
          <a:bodyPr wrap="square" numCol="1" rtlCol="0">
            <a:spAutoFit/>
          </a:bodyPr>
          <a:lstStyle/>
          <a:p>
            <a:pPr fontAlgn="base"/>
            <a:r>
              <a:rPr lang="sv-SE" sz="2400" b="1">
                <a:solidFill>
                  <a:schemeClr val="bg1"/>
                </a:solidFill>
                <a:latin typeface="Montserrat SemiBold" pitchFamily="2" charset="77"/>
              </a:rPr>
              <a:t>1-mot-1		  2-mot-2		  3-mot-3		 4-mot-4	</a:t>
            </a:r>
          </a:p>
        </p:txBody>
      </p:sp>
      <p:sp>
        <p:nvSpPr>
          <p:cNvPr id="49" name="Ellips 48">
            <a:extLst>
              <a:ext uri="{FF2B5EF4-FFF2-40B4-BE49-F238E27FC236}">
                <a16:creationId xmlns:a16="http://schemas.microsoft.com/office/drawing/2014/main" id="{0021CAD2-F5D7-4046-BBE9-B3342E97F73F}"/>
              </a:ext>
            </a:extLst>
          </p:cNvPr>
          <p:cNvSpPr>
            <a:spLocks noChangeAspect="1"/>
          </p:cNvSpPr>
          <p:nvPr/>
        </p:nvSpPr>
        <p:spPr>
          <a:xfrm flipH="1" flipV="1">
            <a:off x="2664986" y="452257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0" name="Ellips 49">
            <a:extLst>
              <a:ext uri="{FF2B5EF4-FFF2-40B4-BE49-F238E27FC236}">
                <a16:creationId xmlns:a16="http://schemas.microsoft.com/office/drawing/2014/main" id="{079CE28E-DBA5-430E-9CA9-AD2F4788496A}"/>
              </a:ext>
            </a:extLst>
          </p:cNvPr>
          <p:cNvSpPr>
            <a:spLocks noChangeAspect="1"/>
          </p:cNvSpPr>
          <p:nvPr/>
        </p:nvSpPr>
        <p:spPr>
          <a:xfrm flipH="1" flipV="1">
            <a:off x="1855385" y="453266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1" name="Ellips 50">
            <a:extLst>
              <a:ext uri="{FF2B5EF4-FFF2-40B4-BE49-F238E27FC236}">
                <a16:creationId xmlns:a16="http://schemas.microsoft.com/office/drawing/2014/main" id="{9C3A425E-845C-490A-A4E8-A65025B86312}"/>
              </a:ext>
            </a:extLst>
          </p:cNvPr>
          <p:cNvSpPr>
            <a:spLocks noChangeAspect="1"/>
          </p:cNvSpPr>
          <p:nvPr/>
        </p:nvSpPr>
        <p:spPr>
          <a:xfrm flipH="1" flipV="1">
            <a:off x="2664986" y="523251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2" name="Ellips 51">
            <a:extLst>
              <a:ext uri="{FF2B5EF4-FFF2-40B4-BE49-F238E27FC236}">
                <a16:creationId xmlns:a16="http://schemas.microsoft.com/office/drawing/2014/main" id="{386AC14A-518E-4401-8899-34D66EE7D855}"/>
              </a:ext>
            </a:extLst>
          </p:cNvPr>
          <p:cNvSpPr>
            <a:spLocks noChangeAspect="1"/>
          </p:cNvSpPr>
          <p:nvPr/>
        </p:nvSpPr>
        <p:spPr>
          <a:xfrm flipH="1" flipV="1">
            <a:off x="1856791" y="525269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3" name="Ellips 52">
            <a:extLst>
              <a:ext uri="{FF2B5EF4-FFF2-40B4-BE49-F238E27FC236}">
                <a16:creationId xmlns:a16="http://schemas.microsoft.com/office/drawing/2014/main" id="{35CCD113-5C35-47DF-9713-9C1B52380ABF}"/>
              </a:ext>
            </a:extLst>
          </p:cNvPr>
          <p:cNvSpPr>
            <a:spLocks noChangeAspect="1"/>
          </p:cNvSpPr>
          <p:nvPr/>
        </p:nvSpPr>
        <p:spPr>
          <a:xfrm flipH="1" flipV="1">
            <a:off x="2664986" y="594245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4" name="Ellips 53">
            <a:extLst>
              <a:ext uri="{FF2B5EF4-FFF2-40B4-BE49-F238E27FC236}">
                <a16:creationId xmlns:a16="http://schemas.microsoft.com/office/drawing/2014/main" id="{7F66DAF9-9EBA-4F98-9CBF-565AC0882DB2}"/>
              </a:ext>
            </a:extLst>
          </p:cNvPr>
          <p:cNvSpPr>
            <a:spLocks noChangeAspect="1"/>
          </p:cNvSpPr>
          <p:nvPr/>
        </p:nvSpPr>
        <p:spPr>
          <a:xfrm flipH="1" flipV="1">
            <a:off x="1855385" y="5972730"/>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5" name="Ellips 54">
            <a:extLst>
              <a:ext uri="{FF2B5EF4-FFF2-40B4-BE49-F238E27FC236}">
                <a16:creationId xmlns:a16="http://schemas.microsoft.com/office/drawing/2014/main" id="{D3038CDF-B8C4-4406-957D-160497318E2B}"/>
              </a:ext>
            </a:extLst>
          </p:cNvPr>
          <p:cNvSpPr>
            <a:spLocks noChangeAspect="1"/>
          </p:cNvSpPr>
          <p:nvPr/>
        </p:nvSpPr>
        <p:spPr>
          <a:xfrm flipH="1" flipV="1">
            <a:off x="2664986" y="667512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6" name="Ellips 55">
            <a:extLst>
              <a:ext uri="{FF2B5EF4-FFF2-40B4-BE49-F238E27FC236}">
                <a16:creationId xmlns:a16="http://schemas.microsoft.com/office/drawing/2014/main" id="{7EE3D4EC-E7ED-4A4F-B726-E0B7A2D1CE11}"/>
              </a:ext>
            </a:extLst>
          </p:cNvPr>
          <p:cNvSpPr>
            <a:spLocks noChangeAspect="1"/>
          </p:cNvSpPr>
          <p:nvPr/>
        </p:nvSpPr>
        <p:spPr>
          <a:xfrm flipH="1" flipV="1">
            <a:off x="1855385" y="669276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7" name="Ellips 56">
            <a:extLst>
              <a:ext uri="{FF2B5EF4-FFF2-40B4-BE49-F238E27FC236}">
                <a16:creationId xmlns:a16="http://schemas.microsoft.com/office/drawing/2014/main" id="{0DBF72ED-1DF2-4FCE-A98F-15433F16F589}"/>
              </a:ext>
            </a:extLst>
          </p:cNvPr>
          <p:cNvSpPr>
            <a:spLocks noChangeAspect="1"/>
          </p:cNvSpPr>
          <p:nvPr/>
        </p:nvSpPr>
        <p:spPr>
          <a:xfrm flipH="1" flipV="1">
            <a:off x="2664986" y="73850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8" name="Ellips 57">
            <a:extLst>
              <a:ext uri="{FF2B5EF4-FFF2-40B4-BE49-F238E27FC236}">
                <a16:creationId xmlns:a16="http://schemas.microsoft.com/office/drawing/2014/main" id="{ABC4EB11-CA85-43FB-B9CC-A25FEC549212}"/>
              </a:ext>
            </a:extLst>
          </p:cNvPr>
          <p:cNvSpPr>
            <a:spLocks noChangeAspect="1"/>
          </p:cNvSpPr>
          <p:nvPr/>
        </p:nvSpPr>
        <p:spPr>
          <a:xfrm flipH="1" flipV="1">
            <a:off x="1855385" y="7352192"/>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9" name="Ellips 58">
            <a:extLst>
              <a:ext uri="{FF2B5EF4-FFF2-40B4-BE49-F238E27FC236}">
                <a16:creationId xmlns:a16="http://schemas.microsoft.com/office/drawing/2014/main" id="{19558467-7B3F-415A-831D-5B053B5AB7AE}"/>
              </a:ext>
            </a:extLst>
          </p:cNvPr>
          <p:cNvSpPr>
            <a:spLocks noChangeAspect="1"/>
          </p:cNvSpPr>
          <p:nvPr/>
        </p:nvSpPr>
        <p:spPr>
          <a:xfrm flipH="1" flipV="1">
            <a:off x="2664986" y="80950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0" name="Ellips 59">
            <a:extLst>
              <a:ext uri="{FF2B5EF4-FFF2-40B4-BE49-F238E27FC236}">
                <a16:creationId xmlns:a16="http://schemas.microsoft.com/office/drawing/2014/main" id="{EC7F4E28-C7AE-44DA-8F83-1F943DF02F87}"/>
              </a:ext>
            </a:extLst>
          </p:cNvPr>
          <p:cNvSpPr>
            <a:spLocks noChangeAspect="1"/>
          </p:cNvSpPr>
          <p:nvPr/>
        </p:nvSpPr>
        <p:spPr>
          <a:xfrm flipH="1" flipV="1">
            <a:off x="1855385" y="8072225"/>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1" name="Ellips 60">
            <a:extLst>
              <a:ext uri="{FF2B5EF4-FFF2-40B4-BE49-F238E27FC236}">
                <a16:creationId xmlns:a16="http://schemas.microsoft.com/office/drawing/2014/main" id="{27E50D42-F16E-4911-82D7-A37A41330DE1}"/>
              </a:ext>
            </a:extLst>
          </p:cNvPr>
          <p:cNvSpPr>
            <a:spLocks noChangeAspect="1"/>
          </p:cNvSpPr>
          <p:nvPr/>
        </p:nvSpPr>
        <p:spPr>
          <a:xfrm flipH="1" flipV="1">
            <a:off x="2664986" y="880495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2" name="Ellips 61">
            <a:extLst>
              <a:ext uri="{FF2B5EF4-FFF2-40B4-BE49-F238E27FC236}">
                <a16:creationId xmlns:a16="http://schemas.microsoft.com/office/drawing/2014/main" id="{3EB57E59-B49E-4AEA-AA23-63DD81AC9C9C}"/>
              </a:ext>
            </a:extLst>
          </p:cNvPr>
          <p:cNvSpPr>
            <a:spLocks noChangeAspect="1"/>
          </p:cNvSpPr>
          <p:nvPr/>
        </p:nvSpPr>
        <p:spPr>
          <a:xfrm flipH="1" flipV="1">
            <a:off x="1845138" y="879225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3" name="Ellips 62">
            <a:extLst>
              <a:ext uri="{FF2B5EF4-FFF2-40B4-BE49-F238E27FC236}">
                <a16:creationId xmlns:a16="http://schemas.microsoft.com/office/drawing/2014/main" id="{EE328735-BB28-4688-87F8-8E62ACC3918B}"/>
              </a:ext>
            </a:extLst>
          </p:cNvPr>
          <p:cNvSpPr>
            <a:spLocks noChangeAspect="1"/>
          </p:cNvSpPr>
          <p:nvPr/>
        </p:nvSpPr>
        <p:spPr>
          <a:xfrm flipH="1" flipV="1">
            <a:off x="2664986" y="95425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4" name="Ellips 63">
            <a:extLst>
              <a:ext uri="{FF2B5EF4-FFF2-40B4-BE49-F238E27FC236}">
                <a16:creationId xmlns:a16="http://schemas.microsoft.com/office/drawing/2014/main" id="{4AFDE557-891C-45E0-A80F-312FB5BE1D24}"/>
              </a:ext>
            </a:extLst>
          </p:cNvPr>
          <p:cNvSpPr>
            <a:spLocks noChangeAspect="1"/>
          </p:cNvSpPr>
          <p:nvPr/>
        </p:nvSpPr>
        <p:spPr>
          <a:xfrm flipH="1" flipV="1">
            <a:off x="1855385" y="9572895"/>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5" name="Ellips 64">
            <a:extLst>
              <a:ext uri="{FF2B5EF4-FFF2-40B4-BE49-F238E27FC236}">
                <a16:creationId xmlns:a16="http://schemas.microsoft.com/office/drawing/2014/main" id="{D83D2118-2493-4CDB-969E-125530D40E64}"/>
              </a:ext>
            </a:extLst>
          </p:cNvPr>
          <p:cNvSpPr>
            <a:spLocks noChangeAspect="1"/>
          </p:cNvSpPr>
          <p:nvPr/>
        </p:nvSpPr>
        <p:spPr>
          <a:xfrm flipH="1" flipV="1">
            <a:off x="2664986" y="102525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6" name="Ellips 65">
            <a:extLst>
              <a:ext uri="{FF2B5EF4-FFF2-40B4-BE49-F238E27FC236}">
                <a16:creationId xmlns:a16="http://schemas.microsoft.com/office/drawing/2014/main" id="{399E8413-78A6-4B40-B7FA-ADACF0221421}"/>
              </a:ext>
            </a:extLst>
          </p:cNvPr>
          <p:cNvSpPr>
            <a:spLocks noChangeAspect="1"/>
          </p:cNvSpPr>
          <p:nvPr/>
        </p:nvSpPr>
        <p:spPr>
          <a:xfrm flipH="1" flipV="1">
            <a:off x="1855385" y="1029292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7" name="Ellips 66">
            <a:extLst>
              <a:ext uri="{FF2B5EF4-FFF2-40B4-BE49-F238E27FC236}">
                <a16:creationId xmlns:a16="http://schemas.microsoft.com/office/drawing/2014/main" id="{CBB79A68-AA23-42C5-9A7B-55337E2803F0}"/>
              </a:ext>
            </a:extLst>
          </p:cNvPr>
          <p:cNvSpPr>
            <a:spLocks noChangeAspect="1"/>
          </p:cNvSpPr>
          <p:nvPr/>
        </p:nvSpPr>
        <p:spPr>
          <a:xfrm flipH="1" flipV="1">
            <a:off x="2664986" y="1096245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8" name="Ellips 67">
            <a:extLst>
              <a:ext uri="{FF2B5EF4-FFF2-40B4-BE49-F238E27FC236}">
                <a16:creationId xmlns:a16="http://schemas.microsoft.com/office/drawing/2014/main" id="{40CF5B8F-4E45-4C35-8241-8A0B555913CA}"/>
              </a:ext>
            </a:extLst>
          </p:cNvPr>
          <p:cNvSpPr>
            <a:spLocks noChangeAspect="1"/>
          </p:cNvSpPr>
          <p:nvPr/>
        </p:nvSpPr>
        <p:spPr>
          <a:xfrm flipH="1" flipV="1">
            <a:off x="1855385" y="1095235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9" name="Ellips 68">
            <a:extLst>
              <a:ext uri="{FF2B5EF4-FFF2-40B4-BE49-F238E27FC236}">
                <a16:creationId xmlns:a16="http://schemas.microsoft.com/office/drawing/2014/main" id="{B29BFCC4-5912-43D5-8E40-D1667B8D69C0}"/>
              </a:ext>
            </a:extLst>
          </p:cNvPr>
          <p:cNvSpPr>
            <a:spLocks noChangeAspect="1"/>
          </p:cNvSpPr>
          <p:nvPr/>
        </p:nvSpPr>
        <p:spPr>
          <a:xfrm flipH="1" flipV="1">
            <a:off x="2664986" y="1167239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0" name="Ellips 69">
            <a:extLst>
              <a:ext uri="{FF2B5EF4-FFF2-40B4-BE49-F238E27FC236}">
                <a16:creationId xmlns:a16="http://schemas.microsoft.com/office/drawing/2014/main" id="{1098B411-A8F4-4ECC-A0E4-F6EDD183A3AD}"/>
              </a:ext>
            </a:extLst>
          </p:cNvPr>
          <p:cNvSpPr>
            <a:spLocks noChangeAspect="1"/>
          </p:cNvSpPr>
          <p:nvPr/>
        </p:nvSpPr>
        <p:spPr>
          <a:xfrm flipH="1" flipV="1">
            <a:off x="1855385" y="11672391"/>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1" name="Ellips 70">
            <a:extLst>
              <a:ext uri="{FF2B5EF4-FFF2-40B4-BE49-F238E27FC236}">
                <a16:creationId xmlns:a16="http://schemas.microsoft.com/office/drawing/2014/main" id="{C0D62C73-88EE-48DB-B723-AD6727758969}"/>
              </a:ext>
            </a:extLst>
          </p:cNvPr>
          <p:cNvSpPr>
            <a:spLocks noChangeAspect="1"/>
          </p:cNvSpPr>
          <p:nvPr/>
        </p:nvSpPr>
        <p:spPr>
          <a:xfrm flipH="1" flipV="1">
            <a:off x="6580198" y="381263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2" name="Ellips 71">
            <a:extLst>
              <a:ext uri="{FF2B5EF4-FFF2-40B4-BE49-F238E27FC236}">
                <a16:creationId xmlns:a16="http://schemas.microsoft.com/office/drawing/2014/main" id="{F8038465-F6F5-4E29-BE2C-FC788EAC5CAD}"/>
              </a:ext>
            </a:extLst>
          </p:cNvPr>
          <p:cNvSpPr>
            <a:spLocks noChangeAspect="1"/>
          </p:cNvSpPr>
          <p:nvPr/>
        </p:nvSpPr>
        <p:spPr>
          <a:xfrm flipH="1" flipV="1">
            <a:off x="5770603" y="381263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3" name="Ellips 72">
            <a:extLst>
              <a:ext uri="{FF2B5EF4-FFF2-40B4-BE49-F238E27FC236}">
                <a16:creationId xmlns:a16="http://schemas.microsoft.com/office/drawing/2014/main" id="{FAE2605A-BD47-4193-B46A-7630E91D8185}"/>
              </a:ext>
            </a:extLst>
          </p:cNvPr>
          <p:cNvSpPr>
            <a:spLocks noChangeAspect="1"/>
          </p:cNvSpPr>
          <p:nvPr/>
        </p:nvSpPr>
        <p:spPr>
          <a:xfrm flipH="1" flipV="1">
            <a:off x="6580198" y="452257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4" name="Ellips 73">
            <a:extLst>
              <a:ext uri="{FF2B5EF4-FFF2-40B4-BE49-F238E27FC236}">
                <a16:creationId xmlns:a16="http://schemas.microsoft.com/office/drawing/2014/main" id="{FDD0A7D3-BFDD-464A-B21F-12F23F71BDBA}"/>
              </a:ext>
            </a:extLst>
          </p:cNvPr>
          <p:cNvSpPr>
            <a:spLocks noChangeAspect="1"/>
          </p:cNvSpPr>
          <p:nvPr/>
        </p:nvSpPr>
        <p:spPr>
          <a:xfrm flipH="1" flipV="1">
            <a:off x="5770603" y="452257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5" name="Ellips 74">
            <a:extLst>
              <a:ext uri="{FF2B5EF4-FFF2-40B4-BE49-F238E27FC236}">
                <a16:creationId xmlns:a16="http://schemas.microsoft.com/office/drawing/2014/main" id="{FA9D6220-9540-4DCC-8FA0-1919C541278F}"/>
              </a:ext>
            </a:extLst>
          </p:cNvPr>
          <p:cNvSpPr>
            <a:spLocks noChangeAspect="1"/>
          </p:cNvSpPr>
          <p:nvPr/>
        </p:nvSpPr>
        <p:spPr>
          <a:xfrm flipH="1" flipV="1">
            <a:off x="6580198" y="523251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6" name="Ellips 75">
            <a:extLst>
              <a:ext uri="{FF2B5EF4-FFF2-40B4-BE49-F238E27FC236}">
                <a16:creationId xmlns:a16="http://schemas.microsoft.com/office/drawing/2014/main" id="{84BC548F-4E7A-4A4B-9191-BFA1163DD403}"/>
              </a:ext>
            </a:extLst>
          </p:cNvPr>
          <p:cNvSpPr>
            <a:spLocks noChangeAspect="1"/>
          </p:cNvSpPr>
          <p:nvPr/>
        </p:nvSpPr>
        <p:spPr>
          <a:xfrm flipH="1" flipV="1">
            <a:off x="5770603" y="523251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7" name="Ellips 76">
            <a:extLst>
              <a:ext uri="{FF2B5EF4-FFF2-40B4-BE49-F238E27FC236}">
                <a16:creationId xmlns:a16="http://schemas.microsoft.com/office/drawing/2014/main" id="{4D958172-8A0E-4BEA-B3C2-2D525E325140}"/>
              </a:ext>
            </a:extLst>
          </p:cNvPr>
          <p:cNvSpPr>
            <a:spLocks noChangeAspect="1"/>
          </p:cNvSpPr>
          <p:nvPr/>
        </p:nvSpPr>
        <p:spPr>
          <a:xfrm flipH="1" flipV="1">
            <a:off x="6580198" y="594245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8" name="Ellips 77">
            <a:extLst>
              <a:ext uri="{FF2B5EF4-FFF2-40B4-BE49-F238E27FC236}">
                <a16:creationId xmlns:a16="http://schemas.microsoft.com/office/drawing/2014/main" id="{35BB29A8-DA5A-449A-BFD7-2E82C75609EC}"/>
              </a:ext>
            </a:extLst>
          </p:cNvPr>
          <p:cNvSpPr>
            <a:spLocks noChangeAspect="1"/>
          </p:cNvSpPr>
          <p:nvPr/>
        </p:nvSpPr>
        <p:spPr>
          <a:xfrm flipH="1" flipV="1">
            <a:off x="5770603" y="594245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9" name="Ellips 78">
            <a:extLst>
              <a:ext uri="{FF2B5EF4-FFF2-40B4-BE49-F238E27FC236}">
                <a16:creationId xmlns:a16="http://schemas.microsoft.com/office/drawing/2014/main" id="{5A9CFD2F-A333-49A9-AFF2-2FCBC6D654FB}"/>
              </a:ext>
            </a:extLst>
          </p:cNvPr>
          <p:cNvSpPr>
            <a:spLocks noChangeAspect="1"/>
          </p:cNvSpPr>
          <p:nvPr/>
        </p:nvSpPr>
        <p:spPr>
          <a:xfrm flipH="1" flipV="1">
            <a:off x="6580198" y="667512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0" name="Ellips 79">
            <a:extLst>
              <a:ext uri="{FF2B5EF4-FFF2-40B4-BE49-F238E27FC236}">
                <a16:creationId xmlns:a16="http://schemas.microsoft.com/office/drawing/2014/main" id="{ECE7D4F5-3A9D-4A68-B6AD-E3C17401CC91}"/>
              </a:ext>
            </a:extLst>
          </p:cNvPr>
          <p:cNvSpPr>
            <a:spLocks noChangeAspect="1"/>
          </p:cNvSpPr>
          <p:nvPr/>
        </p:nvSpPr>
        <p:spPr>
          <a:xfrm flipH="1" flipV="1">
            <a:off x="5770603" y="667512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1" name="Ellips 80">
            <a:extLst>
              <a:ext uri="{FF2B5EF4-FFF2-40B4-BE49-F238E27FC236}">
                <a16:creationId xmlns:a16="http://schemas.microsoft.com/office/drawing/2014/main" id="{B3ED5B14-BF44-43DD-9F2C-69A2A8F55604}"/>
              </a:ext>
            </a:extLst>
          </p:cNvPr>
          <p:cNvSpPr>
            <a:spLocks noChangeAspect="1"/>
          </p:cNvSpPr>
          <p:nvPr/>
        </p:nvSpPr>
        <p:spPr>
          <a:xfrm flipH="1" flipV="1">
            <a:off x="6580198" y="73850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2" name="Ellips 81">
            <a:extLst>
              <a:ext uri="{FF2B5EF4-FFF2-40B4-BE49-F238E27FC236}">
                <a16:creationId xmlns:a16="http://schemas.microsoft.com/office/drawing/2014/main" id="{F768451E-8670-4F33-833D-F9FE70413D23}"/>
              </a:ext>
            </a:extLst>
          </p:cNvPr>
          <p:cNvSpPr>
            <a:spLocks noChangeAspect="1"/>
          </p:cNvSpPr>
          <p:nvPr/>
        </p:nvSpPr>
        <p:spPr>
          <a:xfrm flipH="1" flipV="1">
            <a:off x="5770603" y="738506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3" name="Ellips 82">
            <a:extLst>
              <a:ext uri="{FF2B5EF4-FFF2-40B4-BE49-F238E27FC236}">
                <a16:creationId xmlns:a16="http://schemas.microsoft.com/office/drawing/2014/main" id="{2914FCAD-3DCC-41AE-BAD9-39FD13CB8CD6}"/>
              </a:ext>
            </a:extLst>
          </p:cNvPr>
          <p:cNvSpPr>
            <a:spLocks noChangeAspect="1"/>
          </p:cNvSpPr>
          <p:nvPr/>
        </p:nvSpPr>
        <p:spPr>
          <a:xfrm flipH="1" flipV="1">
            <a:off x="6580198" y="80950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4" name="Ellips 83">
            <a:extLst>
              <a:ext uri="{FF2B5EF4-FFF2-40B4-BE49-F238E27FC236}">
                <a16:creationId xmlns:a16="http://schemas.microsoft.com/office/drawing/2014/main" id="{B69B840D-2623-4B7A-AD8A-F851349AACA7}"/>
              </a:ext>
            </a:extLst>
          </p:cNvPr>
          <p:cNvSpPr>
            <a:spLocks noChangeAspect="1"/>
          </p:cNvSpPr>
          <p:nvPr/>
        </p:nvSpPr>
        <p:spPr>
          <a:xfrm flipH="1" flipV="1">
            <a:off x="5770603" y="809501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5" name="Ellips 84">
            <a:extLst>
              <a:ext uri="{FF2B5EF4-FFF2-40B4-BE49-F238E27FC236}">
                <a16:creationId xmlns:a16="http://schemas.microsoft.com/office/drawing/2014/main" id="{9F94EF1C-AEE0-476B-9358-856B14EF4FA6}"/>
              </a:ext>
            </a:extLst>
          </p:cNvPr>
          <p:cNvSpPr>
            <a:spLocks noChangeAspect="1"/>
          </p:cNvSpPr>
          <p:nvPr/>
        </p:nvSpPr>
        <p:spPr>
          <a:xfrm flipH="1" flipV="1">
            <a:off x="6580198" y="880495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6" name="Ellips 85">
            <a:extLst>
              <a:ext uri="{FF2B5EF4-FFF2-40B4-BE49-F238E27FC236}">
                <a16:creationId xmlns:a16="http://schemas.microsoft.com/office/drawing/2014/main" id="{3C16AD7C-6F62-4C73-AB60-E24DD7EA24E5}"/>
              </a:ext>
            </a:extLst>
          </p:cNvPr>
          <p:cNvSpPr>
            <a:spLocks noChangeAspect="1"/>
          </p:cNvSpPr>
          <p:nvPr/>
        </p:nvSpPr>
        <p:spPr>
          <a:xfrm flipH="1" flipV="1">
            <a:off x="5770603" y="880495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7" name="Ellips 86">
            <a:extLst>
              <a:ext uri="{FF2B5EF4-FFF2-40B4-BE49-F238E27FC236}">
                <a16:creationId xmlns:a16="http://schemas.microsoft.com/office/drawing/2014/main" id="{A3E9DF56-8760-4411-A924-F6B8A1C84B53}"/>
              </a:ext>
            </a:extLst>
          </p:cNvPr>
          <p:cNvSpPr>
            <a:spLocks noChangeAspect="1"/>
          </p:cNvSpPr>
          <p:nvPr/>
        </p:nvSpPr>
        <p:spPr>
          <a:xfrm flipH="1" flipV="1">
            <a:off x="6580198" y="95425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8" name="Ellips 87">
            <a:extLst>
              <a:ext uri="{FF2B5EF4-FFF2-40B4-BE49-F238E27FC236}">
                <a16:creationId xmlns:a16="http://schemas.microsoft.com/office/drawing/2014/main" id="{FDFED65A-1ACF-4E56-9EEB-B48D6142B881}"/>
              </a:ext>
            </a:extLst>
          </p:cNvPr>
          <p:cNvSpPr>
            <a:spLocks noChangeAspect="1"/>
          </p:cNvSpPr>
          <p:nvPr/>
        </p:nvSpPr>
        <p:spPr>
          <a:xfrm flipH="1" flipV="1">
            <a:off x="5770603" y="9542567"/>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9" name="Ellips 88">
            <a:extLst>
              <a:ext uri="{FF2B5EF4-FFF2-40B4-BE49-F238E27FC236}">
                <a16:creationId xmlns:a16="http://schemas.microsoft.com/office/drawing/2014/main" id="{43AD3CE6-5253-4316-8AA2-32EB36FC7943}"/>
              </a:ext>
            </a:extLst>
          </p:cNvPr>
          <p:cNvSpPr>
            <a:spLocks noChangeAspect="1"/>
          </p:cNvSpPr>
          <p:nvPr/>
        </p:nvSpPr>
        <p:spPr>
          <a:xfrm flipH="1" flipV="1">
            <a:off x="6580198" y="102525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0" name="Ellips 89">
            <a:extLst>
              <a:ext uri="{FF2B5EF4-FFF2-40B4-BE49-F238E27FC236}">
                <a16:creationId xmlns:a16="http://schemas.microsoft.com/office/drawing/2014/main" id="{1B830BA8-317B-4DAE-9BE9-1DBBD9B295C2}"/>
              </a:ext>
            </a:extLst>
          </p:cNvPr>
          <p:cNvSpPr>
            <a:spLocks noChangeAspect="1"/>
          </p:cNvSpPr>
          <p:nvPr/>
        </p:nvSpPr>
        <p:spPr>
          <a:xfrm flipH="1" flipV="1">
            <a:off x="5770603" y="1025251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1" name="Ellips 90">
            <a:extLst>
              <a:ext uri="{FF2B5EF4-FFF2-40B4-BE49-F238E27FC236}">
                <a16:creationId xmlns:a16="http://schemas.microsoft.com/office/drawing/2014/main" id="{793FB0D9-6546-4012-AEF1-D5BCA530257B}"/>
              </a:ext>
            </a:extLst>
          </p:cNvPr>
          <p:cNvSpPr>
            <a:spLocks noChangeAspect="1"/>
          </p:cNvSpPr>
          <p:nvPr/>
        </p:nvSpPr>
        <p:spPr>
          <a:xfrm flipH="1" flipV="1">
            <a:off x="6580198" y="1096245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2" name="Ellips 91">
            <a:extLst>
              <a:ext uri="{FF2B5EF4-FFF2-40B4-BE49-F238E27FC236}">
                <a16:creationId xmlns:a16="http://schemas.microsoft.com/office/drawing/2014/main" id="{FEDE1C5E-F97E-463D-ADAE-FA8CD626B433}"/>
              </a:ext>
            </a:extLst>
          </p:cNvPr>
          <p:cNvSpPr>
            <a:spLocks noChangeAspect="1"/>
          </p:cNvSpPr>
          <p:nvPr/>
        </p:nvSpPr>
        <p:spPr>
          <a:xfrm flipH="1" flipV="1">
            <a:off x="5770603" y="1096245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3" name="Ellips 92">
            <a:extLst>
              <a:ext uri="{FF2B5EF4-FFF2-40B4-BE49-F238E27FC236}">
                <a16:creationId xmlns:a16="http://schemas.microsoft.com/office/drawing/2014/main" id="{7823E98F-5759-4629-88EA-1C9B5D1AF9FF}"/>
              </a:ext>
            </a:extLst>
          </p:cNvPr>
          <p:cNvSpPr>
            <a:spLocks noChangeAspect="1"/>
          </p:cNvSpPr>
          <p:nvPr/>
        </p:nvSpPr>
        <p:spPr>
          <a:xfrm flipH="1" flipV="1">
            <a:off x="6580198" y="1167239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4" name="Ellips 93">
            <a:extLst>
              <a:ext uri="{FF2B5EF4-FFF2-40B4-BE49-F238E27FC236}">
                <a16:creationId xmlns:a16="http://schemas.microsoft.com/office/drawing/2014/main" id="{4535A5C9-1E33-4920-B760-4B33C898E465}"/>
              </a:ext>
            </a:extLst>
          </p:cNvPr>
          <p:cNvSpPr>
            <a:spLocks noChangeAspect="1"/>
          </p:cNvSpPr>
          <p:nvPr/>
        </p:nvSpPr>
        <p:spPr>
          <a:xfrm flipH="1" flipV="1">
            <a:off x="5770603" y="11672393"/>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5" name="Ellips 94">
            <a:extLst>
              <a:ext uri="{FF2B5EF4-FFF2-40B4-BE49-F238E27FC236}">
                <a16:creationId xmlns:a16="http://schemas.microsoft.com/office/drawing/2014/main" id="{CF15CD3A-FC84-45CC-879A-68FE5B24CE0B}"/>
              </a:ext>
            </a:extLst>
          </p:cNvPr>
          <p:cNvSpPr>
            <a:spLocks noChangeAspect="1"/>
          </p:cNvSpPr>
          <p:nvPr/>
        </p:nvSpPr>
        <p:spPr>
          <a:xfrm flipH="1" flipV="1">
            <a:off x="10235353" y="384290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6" name="Ellips 95">
            <a:extLst>
              <a:ext uri="{FF2B5EF4-FFF2-40B4-BE49-F238E27FC236}">
                <a16:creationId xmlns:a16="http://schemas.microsoft.com/office/drawing/2014/main" id="{D2D3B1B2-B04D-4642-95A1-6EFBC32508E3}"/>
              </a:ext>
            </a:extLst>
          </p:cNvPr>
          <p:cNvSpPr>
            <a:spLocks noChangeAspect="1"/>
          </p:cNvSpPr>
          <p:nvPr/>
        </p:nvSpPr>
        <p:spPr>
          <a:xfrm flipH="1" flipV="1">
            <a:off x="9425753" y="3842906"/>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7" name="Ellips 96">
            <a:extLst>
              <a:ext uri="{FF2B5EF4-FFF2-40B4-BE49-F238E27FC236}">
                <a16:creationId xmlns:a16="http://schemas.microsoft.com/office/drawing/2014/main" id="{E06682DB-8C83-4F77-8130-8D3A0235BAE0}"/>
              </a:ext>
            </a:extLst>
          </p:cNvPr>
          <p:cNvSpPr>
            <a:spLocks noChangeAspect="1"/>
          </p:cNvSpPr>
          <p:nvPr/>
        </p:nvSpPr>
        <p:spPr>
          <a:xfrm flipH="1" flipV="1">
            <a:off x="10235353" y="455284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8" name="Ellips 97">
            <a:extLst>
              <a:ext uri="{FF2B5EF4-FFF2-40B4-BE49-F238E27FC236}">
                <a16:creationId xmlns:a16="http://schemas.microsoft.com/office/drawing/2014/main" id="{1E0BF9A3-62A4-4A09-AC82-B300D8C93F31}"/>
              </a:ext>
            </a:extLst>
          </p:cNvPr>
          <p:cNvSpPr>
            <a:spLocks noChangeAspect="1"/>
          </p:cNvSpPr>
          <p:nvPr/>
        </p:nvSpPr>
        <p:spPr>
          <a:xfrm flipH="1" flipV="1">
            <a:off x="9425753" y="4552849"/>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9" name="Ellips 98">
            <a:extLst>
              <a:ext uri="{FF2B5EF4-FFF2-40B4-BE49-F238E27FC236}">
                <a16:creationId xmlns:a16="http://schemas.microsoft.com/office/drawing/2014/main" id="{5667A452-6489-4D16-BBDB-9B87FD458DB1}"/>
              </a:ext>
            </a:extLst>
          </p:cNvPr>
          <p:cNvSpPr>
            <a:spLocks noChangeAspect="1"/>
          </p:cNvSpPr>
          <p:nvPr/>
        </p:nvSpPr>
        <p:spPr>
          <a:xfrm flipH="1" flipV="1">
            <a:off x="10235353" y="526278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0" name="Ellips 99">
            <a:extLst>
              <a:ext uri="{FF2B5EF4-FFF2-40B4-BE49-F238E27FC236}">
                <a16:creationId xmlns:a16="http://schemas.microsoft.com/office/drawing/2014/main" id="{C9B6E59E-FE36-4A52-9D0A-313AD89F4784}"/>
              </a:ext>
            </a:extLst>
          </p:cNvPr>
          <p:cNvSpPr>
            <a:spLocks noChangeAspect="1"/>
          </p:cNvSpPr>
          <p:nvPr/>
        </p:nvSpPr>
        <p:spPr>
          <a:xfrm flipH="1" flipV="1">
            <a:off x="9425753" y="5262789"/>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1" name="Ellips 100">
            <a:extLst>
              <a:ext uri="{FF2B5EF4-FFF2-40B4-BE49-F238E27FC236}">
                <a16:creationId xmlns:a16="http://schemas.microsoft.com/office/drawing/2014/main" id="{CAB7642C-FDA5-463B-84EB-78813F922952}"/>
              </a:ext>
            </a:extLst>
          </p:cNvPr>
          <p:cNvSpPr>
            <a:spLocks noChangeAspect="1"/>
          </p:cNvSpPr>
          <p:nvPr/>
        </p:nvSpPr>
        <p:spPr>
          <a:xfrm flipH="1" flipV="1">
            <a:off x="10235353" y="597273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2" name="Ellips 101">
            <a:extLst>
              <a:ext uri="{FF2B5EF4-FFF2-40B4-BE49-F238E27FC236}">
                <a16:creationId xmlns:a16="http://schemas.microsoft.com/office/drawing/2014/main" id="{90ECBF6B-97F1-4C3E-BF83-E6FB091D643F}"/>
              </a:ext>
            </a:extLst>
          </p:cNvPr>
          <p:cNvSpPr>
            <a:spLocks noChangeAspect="1"/>
          </p:cNvSpPr>
          <p:nvPr/>
        </p:nvSpPr>
        <p:spPr>
          <a:xfrm flipH="1" flipV="1">
            <a:off x="9425753" y="5972732"/>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3" name="Ellips 102">
            <a:extLst>
              <a:ext uri="{FF2B5EF4-FFF2-40B4-BE49-F238E27FC236}">
                <a16:creationId xmlns:a16="http://schemas.microsoft.com/office/drawing/2014/main" id="{44C11F2F-3B65-49E5-B1DB-D72A4CF86660}"/>
              </a:ext>
            </a:extLst>
          </p:cNvPr>
          <p:cNvSpPr>
            <a:spLocks noChangeAspect="1"/>
          </p:cNvSpPr>
          <p:nvPr/>
        </p:nvSpPr>
        <p:spPr>
          <a:xfrm flipH="1" flipV="1">
            <a:off x="10235353" y="670539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4" name="Ellips 103">
            <a:extLst>
              <a:ext uri="{FF2B5EF4-FFF2-40B4-BE49-F238E27FC236}">
                <a16:creationId xmlns:a16="http://schemas.microsoft.com/office/drawing/2014/main" id="{5C540486-B0CD-4BD2-8297-17DFE67C0D64}"/>
              </a:ext>
            </a:extLst>
          </p:cNvPr>
          <p:cNvSpPr>
            <a:spLocks noChangeAspect="1"/>
          </p:cNvSpPr>
          <p:nvPr/>
        </p:nvSpPr>
        <p:spPr>
          <a:xfrm flipH="1" flipV="1">
            <a:off x="9425753" y="6705399"/>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5" name="Ellips 104">
            <a:extLst>
              <a:ext uri="{FF2B5EF4-FFF2-40B4-BE49-F238E27FC236}">
                <a16:creationId xmlns:a16="http://schemas.microsoft.com/office/drawing/2014/main" id="{34FB59F0-0D25-4C0B-852F-5A47D12AA1E2}"/>
              </a:ext>
            </a:extLst>
          </p:cNvPr>
          <p:cNvSpPr>
            <a:spLocks noChangeAspect="1"/>
          </p:cNvSpPr>
          <p:nvPr/>
        </p:nvSpPr>
        <p:spPr>
          <a:xfrm flipH="1" flipV="1">
            <a:off x="10235353" y="741534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6" name="Ellips 105">
            <a:extLst>
              <a:ext uri="{FF2B5EF4-FFF2-40B4-BE49-F238E27FC236}">
                <a16:creationId xmlns:a16="http://schemas.microsoft.com/office/drawing/2014/main" id="{D4E35022-4335-424C-B17A-1E9A2BA81842}"/>
              </a:ext>
            </a:extLst>
          </p:cNvPr>
          <p:cNvSpPr>
            <a:spLocks noChangeAspect="1"/>
          </p:cNvSpPr>
          <p:nvPr/>
        </p:nvSpPr>
        <p:spPr>
          <a:xfrm flipH="1" flipV="1">
            <a:off x="9425753" y="741534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7" name="Ellips 106">
            <a:extLst>
              <a:ext uri="{FF2B5EF4-FFF2-40B4-BE49-F238E27FC236}">
                <a16:creationId xmlns:a16="http://schemas.microsoft.com/office/drawing/2014/main" id="{FDD1361D-94B6-405F-AAF4-1452B15C4569}"/>
              </a:ext>
            </a:extLst>
          </p:cNvPr>
          <p:cNvSpPr>
            <a:spLocks noChangeAspect="1"/>
          </p:cNvSpPr>
          <p:nvPr/>
        </p:nvSpPr>
        <p:spPr>
          <a:xfrm flipH="1" flipV="1">
            <a:off x="10235353" y="812528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8" name="Ellips 107">
            <a:extLst>
              <a:ext uri="{FF2B5EF4-FFF2-40B4-BE49-F238E27FC236}">
                <a16:creationId xmlns:a16="http://schemas.microsoft.com/office/drawing/2014/main" id="{6A626959-EE09-4637-A7A5-B6A72791C9C3}"/>
              </a:ext>
            </a:extLst>
          </p:cNvPr>
          <p:cNvSpPr>
            <a:spLocks noChangeAspect="1"/>
          </p:cNvSpPr>
          <p:nvPr/>
        </p:nvSpPr>
        <p:spPr>
          <a:xfrm flipH="1" flipV="1">
            <a:off x="9425753" y="8125283"/>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9" name="Ellips 108">
            <a:extLst>
              <a:ext uri="{FF2B5EF4-FFF2-40B4-BE49-F238E27FC236}">
                <a16:creationId xmlns:a16="http://schemas.microsoft.com/office/drawing/2014/main" id="{83682AF8-E4F3-4E82-A801-0E220F8B1D36}"/>
              </a:ext>
            </a:extLst>
          </p:cNvPr>
          <p:cNvSpPr>
            <a:spLocks noChangeAspect="1"/>
          </p:cNvSpPr>
          <p:nvPr/>
        </p:nvSpPr>
        <p:spPr>
          <a:xfrm flipH="1" flipV="1">
            <a:off x="10235353" y="883522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0" name="Ellips 109">
            <a:extLst>
              <a:ext uri="{FF2B5EF4-FFF2-40B4-BE49-F238E27FC236}">
                <a16:creationId xmlns:a16="http://schemas.microsoft.com/office/drawing/2014/main" id="{4E081C30-196A-4C67-8AB9-4C3A990E5EB8}"/>
              </a:ext>
            </a:extLst>
          </p:cNvPr>
          <p:cNvSpPr>
            <a:spLocks noChangeAspect="1"/>
          </p:cNvSpPr>
          <p:nvPr/>
        </p:nvSpPr>
        <p:spPr>
          <a:xfrm flipH="1" flipV="1">
            <a:off x="9425753" y="883522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1" name="Ellips 110">
            <a:extLst>
              <a:ext uri="{FF2B5EF4-FFF2-40B4-BE49-F238E27FC236}">
                <a16:creationId xmlns:a16="http://schemas.microsoft.com/office/drawing/2014/main" id="{ABE4DBBA-E691-4288-A789-88B7F1D8A0B3}"/>
              </a:ext>
            </a:extLst>
          </p:cNvPr>
          <p:cNvSpPr>
            <a:spLocks noChangeAspect="1"/>
          </p:cNvSpPr>
          <p:nvPr/>
        </p:nvSpPr>
        <p:spPr>
          <a:xfrm flipH="1" flipV="1">
            <a:off x="10235353" y="957284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2" name="Ellips 111">
            <a:extLst>
              <a:ext uri="{FF2B5EF4-FFF2-40B4-BE49-F238E27FC236}">
                <a16:creationId xmlns:a16="http://schemas.microsoft.com/office/drawing/2014/main" id="{2F62DA27-F02B-4C46-8807-D1E3BB69B45F}"/>
              </a:ext>
            </a:extLst>
          </p:cNvPr>
          <p:cNvSpPr>
            <a:spLocks noChangeAspect="1"/>
          </p:cNvSpPr>
          <p:nvPr/>
        </p:nvSpPr>
        <p:spPr>
          <a:xfrm flipH="1" flipV="1">
            <a:off x="9425753" y="957284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3" name="Ellips 112">
            <a:extLst>
              <a:ext uri="{FF2B5EF4-FFF2-40B4-BE49-F238E27FC236}">
                <a16:creationId xmlns:a16="http://schemas.microsoft.com/office/drawing/2014/main" id="{C67835D6-DB7C-40F8-9C59-314DAA65052A}"/>
              </a:ext>
            </a:extLst>
          </p:cNvPr>
          <p:cNvSpPr>
            <a:spLocks noChangeAspect="1"/>
          </p:cNvSpPr>
          <p:nvPr/>
        </p:nvSpPr>
        <p:spPr>
          <a:xfrm flipH="1" flipV="1">
            <a:off x="10235353" y="1028278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4" name="Ellips 113">
            <a:extLst>
              <a:ext uri="{FF2B5EF4-FFF2-40B4-BE49-F238E27FC236}">
                <a16:creationId xmlns:a16="http://schemas.microsoft.com/office/drawing/2014/main" id="{69D76631-ACF4-42C6-8500-F58443F6D752}"/>
              </a:ext>
            </a:extLst>
          </p:cNvPr>
          <p:cNvSpPr>
            <a:spLocks noChangeAspect="1"/>
          </p:cNvSpPr>
          <p:nvPr/>
        </p:nvSpPr>
        <p:spPr>
          <a:xfrm flipH="1" flipV="1">
            <a:off x="9425753" y="1028278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5" name="Ellips 114">
            <a:extLst>
              <a:ext uri="{FF2B5EF4-FFF2-40B4-BE49-F238E27FC236}">
                <a16:creationId xmlns:a16="http://schemas.microsoft.com/office/drawing/2014/main" id="{D7AA69C1-2AD4-496D-A973-4DA9B1DE56DD}"/>
              </a:ext>
            </a:extLst>
          </p:cNvPr>
          <p:cNvSpPr>
            <a:spLocks noChangeAspect="1"/>
          </p:cNvSpPr>
          <p:nvPr/>
        </p:nvSpPr>
        <p:spPr>
          <a:xfrm flipH="1" flipV="1">
            <a:off x="10235353" y="1099272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6" name="Ellips 115">
            <a:extLst>
              <a:ext uri="{FF2B5EF4-FFF2-40B4-BE49-F238E27FC236}">
                <a16:creationId xmlns:a16="http://schemas.microsoft.com/office/drawing/2014/main" id="{6B9CBCF1-684C-4000-87C1-DF66306E4778}"/>
              </a:ext>
            </a:extLst>
          </p:cNvPr>
          <p:cNvSpPr>
            <a:spLocks noChangeAspect="1"/>
          </p:cNvSpPr>
          <p:nvPr/>
        </p:nvSpPr>
        <p:spPr>
          <a:xfrm flipH="1" flipV="1">
            <a:off x="9425753" y="1099272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7" name="Ellips 116">
            <a:extLst>
              <a:ext uri="{FF2B5EF4-FFF2-40B4-BE49-F238E27FC236}">
                <a16:creationId xmlns:a16="http://schemas.microsoft.com/office/drawing/2014/main" id="{8FF99166-AE2D-404A-957E-5773297E337E}"/>
              </a:ext>
            </a:extLst>
          </p:cNvPr>
          <p:cNvSpPr>
            <a:spLocks noChangeAspect="1"/>
          </p:cNvSpPr>
          <p:nvPr/>
        </p:nvSpPr>
        <p:spPr>
          <a:xfrm flipH="1" flipV="1">
            <a:off x="10235353" y="1170266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8" name="Ellips 117">
            <a:extLst>
              <a:ext uri="{FF2B5EF4-FFF2-40B4-BE49-F238E27FC236}">
                <a16:creationId xmlns:a16="http://schemas.microsoft.com/office/drawing/2014/main" id="{29078C02-968C-4FFC-87A7-003869EDD98F}"/>
              </a:ext>
            </a:extLst>
          </p:cNvPr>
          <p:cNvSpPr>
            <a:spLocks noChangeAspect="1"/>
          </p:cNvSpPr>
          <p:nvPr/>
        </p:nvSpPr>
        <p:spPr>
          <a:xfrm flipH="1" flipV="1">
            <a:off x="9425753" y="1170266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9" name="Ellips 118">
            <a:extLst>
              <a:ext uri="{FF2B5EF4-FFF2-40B4-BE49-F238E27FC236}">
                <a16:creationId xmlns:a16="http://schemas.microsoft.com/office/drawing/2014/main" id="{E85AC2BC-6225-41B1-8D87-73F871DA5B20}"/>
              </a:ext>
            </a:extLst>
          </p:cNvPr>
          <p:cNvSpPr>
            <a:spLocks noChangeAspect="1"/>
          </p:cNvSpPr>
          <p:nvPr/>
        </p:nvSpPr>
        <p:spPr>
          <a:xfrm flipH="1" flipV="1">
            <a:off x="13878186" y="3873234"/>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0" name="Ellips 119">
            <a:extLst>
              <a:ext uri="{FF2B5EF4-FFF2-40B4-BE49-F238E27FC236}">
                <a16:creationId xmlns:a16="http://schemas.microsoft.com/office/drawing/2014/main" id="{250610B7-4486-4423-A27F-A0033DDA486E}"/>
              </a:ext>
            </a:extLst>
          </p:cNvPr>
          <p:cNvSpPr>
            <a:spLocks noChangeAspect="1"/>
          </p:cNvSpPr>
          <p:nvPr/>
        </p:nvSpPr>
        <p:spPr>
          <a:xfrm flipH="1" flipV="1">
            <a:off x="13068588" y="3873234"/>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1" name="Ellips 120">
            <a:extLst>
              <a:ext uri="{FF2B5EF4-FFF2-40B4-BE49-F238E27FC236}">
                <a16:creationId xmlns:a16="http://schemas.microsoft.com/office/drawing/2014/main" id="{76CBA1B2-1171-4132-9714-CFAE872CAB64}"/>
              </a:ext>
            </a:extLst>
          </p:cNvPr>
          <p:cNvSpPr>
            <a:spLocks noChangeAspect="1"/>
          </p:cNvSpPr>
          <p:nvPr/>
        </p:nvSpPr>
        <p:spPr>
          <a:xfrm flipH="1" flipV="1">
            <a:off x="13878186" y="458317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2" name="Ellips 121">
            <a:extLst>
              <a:ext uri="{FF2B5EF4-FFF2-40B4-BE49-F238E27FC236}">
                <a16:creationId xmlns:a16="http://schemas.microsoft.com/office/drawing/2014/main" id="{B5714762-8F2F-4A70-B020-CACC9A777417}"/>
              </a:ext>
            </a:extLst>
          </p:cNvPr>
          <p:cNvSpPr>
            <a:spLocks noChangeAspect="1"/>
          </p:cNvSpPr>
          <p:nvPr/>
        </p:nvSpPr>
        <p:spPr>
          <a:xfrm flipH="1" flipV="1">
            <a:off x="13068588" y="458317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3" name="Ellips 122">
            <a:extLst>
              <a:ext uri="{FF2B5EF4-FFF2-40B4-BE49-F238E27FC236}">
                <a16:creationId xmlns:a16="http://schemas.microsoft.com/office/drawing/2014/main" id="{ACC14E0D-1C7E-4084-B4C1-3521677DB339}"/>
              </a:ext>
            </a:extLst>
          </p:cNvPr>
          <p:cNvSpPr>
            <a:spLocks noChangeAspect="1"/>
          </p:cNvSpPr>
          <p:nvPr/>
        </p:nvSpPr>
        <p:spPr>
          <a:xfrm flipH="1" flipV="1">
            <a:off x="13878186" y="529311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4" name="Ellips 123">
            <a:extLst>
              <a:ext uri="{FF2B5EF4-FFF2-40B4-BE49-F238E27FC236}">
                <a16:creationId xmlns:a16="http://schemas.microsoft.com/office/drawing/2014/main" id="{F6B583B7-BE9A-4F9D-9B82-08793175FBC7}"/>
              </a:ext>
            </a:extLst>
          </p:cNvPr>
          <p:cNvSpPr>
            <a:spLocks noChangeAspect="1"/>
          </p:cNvSpPr>
          <p:nvPr/>
        </p:nvSpPr>
        <p:spPr>
          <a:xfrm flipH="1" flipV="1">
            <a:off x="13068588" y="529311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5" name="Ellips 124">
            <a:extLst>
              <a:ext uri="{FF2B5EF4-FFF2-40B4-BE49-F238E27FC236}">
                <a16:creationId xmlns:a16="http://schemas.microsoft.com/office/drawing/2014/main" id="{417A9BE2-4EE5-48AE-8325-8934419946CB}"/>
              </a:ext>
            </a:extLst>
          </p:cNvPr>
          <p:cNvSpPr>
            <a:spLocks noChangeAspect="1"/>
          </p:cNvSpPr>
          <p:nvPr/>
        </p:nvSpPr>
        <p:spPr>
          <a:xfrm flipH="1" flipV="1">
            <a:off x="13878186" y="600306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6" name="Ellips 125">
            <a:extLst>
              <a:ext uri="{FF2B5EF4-FFF2-40B4-BE49-F238E27FC236}">
                <a16:creationId xmlns:a16="http://schemas.microsoft.com/office/drawing/2014/main" id="{AC55D0B7-1E3B-4D24-9B9F-620E8625307D}"/>
              </a:ext>
            </a:extLst>
          </p:cNvPr>
          <p:cNvSpPr>
            <a:spLocks noChangeAspect="1"/>
          </p:cNvSpPr>
          <p:nvPr/>
        </p:nvSpPr>
        <p:spPr>
          <a:xfrm flipH="1" flipV="1">
            <a:off x="13068588" y="600306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7" name="Ellips 126">
            <a:extLst>
              <a:ext uri="{FF2B5EF4-FFF2-40B4-BE49-F238E27FC236}">
                <a16:creationId xmlns:a16="http://schemas.microsoft.com/office/drawing/2014/main" id="{0BD4FF74-0EAE-4EDD-A672-F89771DDB5B8}"/>
              </a:ext>
            </a:extLst>
          </p:cNvPr>
          <p:cNvSpPr>
            <a:spLocks noChangeAspect="1"/>
          </p:cNvSpPr>
          <p:nvPr/>
        </p:nvSpPr>
        <p:spPr>
          <a:xfrm flipH="1" flipV="1">
            <a:off x="13878186" y="673572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8" name="Ellips 127">
            <a:extLst>
              <a:ext uri="{FF2B5EF4-FFF2-40B4-BE49-F238E27FC236}">
                <a16:creationId xmlns:a16="http://schemas.microsoft.com/office/drawing/2014/main" id="{CD4D6F92-0D5D-44B5-9304-04DBCF65ABF4}"/>
              </a:ext>
            </a:extLst>
          </p:cNvPr>
          <p:cNvSpPr>
            <a:spLocks noChangeAspect="1"/>
          </p:cNvSpPr>
          <p:nvPr/>
        </p:nvSpPr>
        <p:spPr>
          <a:xfrm flipH="1" flipV="1">
            <a:off x="13068588" y="6735728"/>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9" name="Ellips 128">
            <a:extLst>
              <a:ext uri="{FF2B5EF4-FFF2-40B4-BE49-F238E27FC236}">
                <a16:creationId xmlns:a16="http://schemas.microsoft.com/office/drawing/2014/main" id="{43D68820-1EF4-41EA-817D-82AF7F601F7A}"/>
              </a:ext>
            </a:extLst>
          </p:cNvPr>
          <p:cNvSpPr>
            <a:spLocks noChangeAspect="1"/>
          </p:cNvSpPr>
          <p:nvPr/>
        </p:nvSpPr>
        <p:spPr>
          <a:xfrm flipH="1" flipV="1">
            <a:off x="13878186" y="744567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0" name="Ellips 129">
            <a:extLst>
              <a:ext uri="{FF2B5EF4-FFF2-40B4-BE49-F238E27FC236}">
                <a16:creationId xmlns:a16="http://schemas.microsoft.com/office/drawing/2014/main" id="{6F70700F-43F2-43E5-A0CE-7273425EF9CD}"/>
              </a:ext>
            </a:extLst>
          </p:cNvPr>
          <p:cNvSpPr>
            <a:spLocks noChangeAspect="1"/>
          </p:cNvSpPr>
          <p:nvPr/>
        </p:nvSpPr>
        <p:spPr>
          <a:xfrm flipH="1" flipV="1">
            <a:off x="13068588" y="744567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1" name="Ellips 130">
            <a:extLst>
              <a:ext uri="{FF2B5EF4-FFF2-40B4-BE49-F238E27FC236}">
                <a16:creationId xmlns:a16="http://schemas.microsoft.com/office/drawing/2014/main" id="{BD0227A0-17F9-4D0E-A198-4CED97EA7905}"/>
              </a:ext>
            </a:extLst>
          </p:cNvPr>
          <p:cNvSpPr>
            <a:spLocks noChangeAspect="1"/>
          </p:cNvSpPr>
          <p:nvPr/>
        </p:nvSpPr>
        <p:spPr>
          <a:xfrm flipH="1" flipV="1">
            <a:off x="13878186" y="815561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2" name="Ellips 131">
            <a:extLst>
              <a:ext uri="{FF2B5EF4-FFF2-40B4-BE49-F238E27FC236}">
                <a16:creationId xmlns:a16="http://schemas.microsoft.com/office/drawing/2014/main" id="{CAA7441B-496F-4010-B4DE-D7B50C7665E4}"/>
              </a:ext>
            </a:extLst>
          </p:cNvPr>
          <p:cNvSpPr>
            <a:spLocks noChangeAspect="1"/>
          </p:cNvSpPr>
          <p:nvPr/>
        </p:nvSpPr>
        <p:spPr>
          <a:xfrm flipH="1" flipV="1">
            <a:off x="13068588" y="815561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3" name="Ellips 132">
            <a:extLst>
              <a:ext uri="{FF2B5EF4-FFF2-40B4-BE49-F238E27FC236}">
                <a16:creationId xmlns:a16="http://schemas.microsoft.com/office/drawing/2014/main" id="{34D83B1F-1F09-47C6-A54B-1E4C06902C19}"/>
              </a:ext>
            </a:extLst>
          </p:cNvPr>
          <p:cNvSpPr>
            <a:spLocks noChangeAspect="1"/>
          </p:cNvSpPr>
          <p:nvPr/>
        </p:nvSpPr>
        <p:spPr>
          <a:xfrm flipH="1" flipV="1">
            <a:off x="13878186" y="8865555"/>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4" name="Ellips 133">
            <a:extLst>
              <a:ext uri="{FF2B5EF4-FFF2-40B4-BE49-F238E27FC236}">
                <a16:creationId xmlns:a16="http://schemas.microsoft.com/office/drawing/2014/main" id="{10A1D029-F358-4AEC-8996-87BF1DF397F3}"/>
              </a:ext>
            </a:extLst>
          </p:cNvPr>
          <p:cNvSpPr>
            <a:spLocks noChangeAspect="1"/>
          </p:cNvSpPr>
          <p:nvPr/>
        </p:nvSpPr>
        <p:spPr>
          <a:xfrm flipH="1" flipV="1">
            <a:off x="13068588" y="8865555"/>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5" name="Ellips 134">
            <a:extLst>
              <a:ext uri="{FF2B5EF4-FFF2-40B4-BE49-F238E27FC236}">
                <a16:creationId xmlns:a16="http://schemas.microsoft.com/office/drawing/2014/main" id="{233490B5-3062-4F0E-B6CE-5B1DD242E896}"/>
              </a:ext>
            </a:extLst>
          </p:cNvPr>
          <p:cNvSpPr>
            <a:spLocks noChangeAspect="1"/>
          </p:cNvSpPr>
          <p:nvPr/>
        </p:nvSpPr>
        <p:spPr>
          <a:xfrm flipH="1" flipV="1">
            <a:off x="13878186" y="960317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6" name="Ellips 135">
            <a:extLst>
              <a:ext uri="{FF2B5EF4-FFF2-40B4-BE49-F238E27FC236}">
                <a16:creationId xmlns:a16="http://schemas.microsoft.com/office/drawing/2014/main" id="{FC5C561B-B681-4755-91FA-27BC41A0D495}"/>
              </a:ext>
            </a:extLst>
          </p:cNvPr>
          <p:cNvSpPr>
            <a:spLocks noChangeAspect="1"/>
          </p:cNvSpPr>
          <p:nvPr/>
        </p:nvSpPr>
        <p:spPr>
          <a:xfrm flipH="1" flipV="1">
            <a:off x="13068588" y="960317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7" name="Ellips 136">
            <a:extLst>
              <a:ext uri="{FF2B5EF4-FFF2-40B4-BE49-F238E27FC236}">
                <a16:creationId xmlns:a16="http://schemas.microsoft.com/office/drawing/2014/main" id="{C5E362D4-1AC9-473A-9B05-BE4E1FCA6589}"/>
              </a:ext>
            </a:extLst>
          </p:cNvPr>
          <p:cNvSpPr>
            <a:spLocks noChangeAspect="1"/>
          </p:cNvSpPr>
          <p:nvPr/>
        </p:nvSpPr>
        <p:spPr>
          <a:xfrm flipH="1" flipV="1">
            <a:off x="13878186" y="1031311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8" name="Ellips 137">
            <a:extLst>
              <a:ext uri="{FF2B5EF4-FFF2-40B4-BE49-F238E27FC236}">
                <a16:creationId xmlns:a16="http://schemas.microsoft.com/office/drawing/2014/main" id="{7CD68C43-0EB4-41BC-973E-4FE9D0353E61}"/>
              </a:ext>
            </a:extLst>
          </p:cNvPr>
          <p:cNvSpPr>
            <a:spLocks noChangeAspect="1"/>
          </p:cNvSpPr>
          <p:nvPr/>
        </p:nvSpPr>
        <p:spPr>
          <a:xfrm flipH="1" flipV="1">
            <a:off x="13068588" y="1031311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9" name="Ellips 138">
            <a:extLst>
              <a:ext uri="{FF2B5EF4-FFF2-40B4-BE49-F238E27FC236}">
                <a16:creationId xmlns:a16="http://schemas.microsoft.com/office/drawing/2014/main" id="{05DCC647-CB16-490F-B3A5-0D2603CF70A4}"/>
              </a:ext>
            </a:extLst>
          </p:cNvPr>
          <p:cNvSpPr>
            <a:spLocks noChangeAspect="1"/>
          </p:cNvSpPr>
          <p:nvPr/>
        </p:nvSpPr>
        <p:spPr>
          <a:xfrm flipH="1" flipV="1">
            <a:off x="13878186" y="11023054"/>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40" name="Ellips 139">
            <a:extLst>
              <a:ext uri="{FF2B5EF4-FFF2-40B4-BE49-F238E27FC236}">
                <a16:creationId xmlns:a16="http://schemas.microsoft.com/office/drawing/2014/main" id="{0E3AA1AD-5D5C-4BCE-A4A6-AC54DAF8CE42}"/>
              </a:ext>
            </a:extLst>
          </p:cNvPr>
          <p:cNvSpPr>
            <a:spLocks noChangeAspect="1"/>
          </p:cNvSpPr>
          <p:nvPr/>
        </p:nvSpPr>
        <p:spPr>
          <a:xfrm flipH="1" flipV="1">
            <a:off x="13068588" y="11023054"/>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41" name="Ellips 140">
            <a:extLst>
              <a:ext uri="{FF2B5EF4-FFF2-40B4-BE49-F238E27FC236}">
                <a16:creationId xmlns:a16="http://schemas.microsoft.com/office/drawing/2014/main" id="{9CE63976-5776-4CB7-AE0E-5A0046280104}"/>
              </a:ext>
            </a:extLst>
          </p:cNvPr>
          <p:cNvSpPr>
            <a:spLocks noChangeAspect="1"/>
          </p:cNvSpPr>
          <p:nvPr/>
        </p:nvSpPr>
        <p:spPr>
          <a:xfrm flipH="1" flipV="1">
            <a:off x="13878186" y="11732995"/>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42" name="Ellips 141">
            <a:extLst>
              <a:ext uri="{FF2B5EF4-FFF2-40B4-BE49-F238E27FC236}">
                <a16:creationId xmlns:a16="http://schemas.microsoft.com/office/drawing/2014/main" id="{F927FB2E-E676-4261-85B2-E20F6D8D0E4C}"/>
              </a:ext>
            </a:extLst>
          </p:cNvPr>
          <p:cNvSpPr>
            <a:spLocks noChangeAspect="1"/>
          </p:cNvSpPr>
          <p:nvPr/>
        </p:nvSpPr>
        <p:spPr>
          <a:xfrm flipH="1" flipV="1">
            <a:off x="13068588" y="11732995"/>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3" name="Rubrik 1">
            <a:extLst>
              <a:ext uri="{FF2B5EF4-FFF2-40B4-BE49-F238E27FC236}">
                <a16:creationId xmlns:a16="http://schemas.microsoft.com/office/drawing/2014/main" id="{6F1B9893-3A6D-5CCD-CB75-7330E0A6F672}"/>
              </a:ext>
            </a:extLst>
          </p:cNvPr>
          <p:cNvSpPr>
            <a:spLocks noGrp="1"/>
          </p:cNvSpPr>
          <p:nvPr>
            <p:ph type="title"/>
          </p:nvPr>
        </p:nvSpPr>
        <p:spPr>
          <a:xfrm>
            <a:off x="1676291" y="1229856"/>
            <a:ext cx="21029831" cy="1124263"/>
          </a:xfrm>
        </p:spPr>
        <p:txBody>
          <a:bodyPr>
            <a:normAutofit/>
          </a:bodyPr>
          <a:lstStyle/>
          <a:p>
            <a:r>
              <a:rPr lang="sv-SE" sz="7200">
                <a:solidFill>
                  <a:srgbClr val="F5EF88"/>
                </a:solidFill>
                <a:latin typeface="Mongoose Regular" panose="02000000000000000000" pitchFamily="2" charset="77"/>
              </a:rPr>
              <a:t>MILJÖ – BOLLTOUCHPRINCIPEN</a:t>
            </a:r>
          </a:p>
        </p:txBody>
      </p:sp>
      <p:grpSp>
        <p:nvGrpSpPr>
          <p:cNvPr id="8" name="Grupp 7">
            <a:extLst>
              <a:ext uri="{FF2B5EF4-FFF2-40B4-BE49-F238E27FC236}">
                <a16:creationId xmlns:a16="http://schemas.microsoft.com/office/drawing/2014/main" id="{934278A9-9A24-EE19-FEEB-8B360B89F4E1}"/>
              </a:ext>
            </a:extLst>
          </p:cNvPr>
          <p:cNvGrpSpPr/>
          <p:nvPr/>
        </p:nvGrpSpPr>
        <p:grpSpPr>
          <a:xfrm>
            <a:off x="17129278" y="2019016"/>
            <a:ext cx="5576844" cy="5396326"/>
            <a:chOff x="15598440" y="3387270"/>
            <a:chExt cx="5576844" cy="5396326"/>
          </a:xfrm>
        </p:grpSpPr>
        <p:pic>
          <p:nvPicPr>
            <p:cNvPr id="7" name="Bildobjekt 6" descr="En bild som visar cirkel, skärmbild, mörker, ljus&#10;&#10;Automatiskt genererad beskrivning">
              <a:extLst>
                <a:ext uri="{FF2B5EF4-FFF2-40B4-BE49-F238E27FC236}">
                  <a16:creationId xmlns:a16="http://schemas.microsoft.com/office/drawing/2014/main" id="{8E1E587D-6D62-9CEF-AA02-C8D2D5620EE2}"/>
                </a:ext>
              </a:extLst>
            </p:cNvPr>
            <p:cNvPicPr>
              <a:picLocks noChangeAspect="1"/>
            </p:cNvPicPr>
            <p:nvPr/>
          </p:nvPicPr>
          <p:blipFill>
            <a:blip r:embed="rId4"/>
            <a:stretch>
              <a:fillRect/>
            </a:stretch>
          </p:blipFill>
          <p:spPr>
            <a:xfrm>
              <a:off x="15750317" y="3387270"/>
              <a:ext cx="5424967" cy="5396326"/>
            </a:xfrm>
            <a:prstGeom prst="rect">
              <a:avLst/>
            </a:prstGeom>
          </p:spPr>
        </p:pic>
        <p:sp>
          <p:nvSpPr>
            <p:cNvPr id="5" name="Rektangel med rundade hörn 11">
              <a:extLst>
                <a:ext uri="{FF2B5EF4-FFF2-40B4-BE49-F238E27FC236}">
                  <a16:creationId xmlns:a16="http://schemas.microsoft.com/office/drawing/2014/main" id="{5CC3C82E-607B-C06E-3E3D-481C178A2472}"/>
                </a:ext>
              </a:extLst>
            </p:cNvPr>
            <p:cNvSpPr/>
            <p:nvPr/>
          </p:nvSpPr>
          <p:spPr>
            <a:xfrm rot="418476">
              <a:off x="15598440" y="5153207"/>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sv-SE" sz="1800" b="1" dirty="0">
                  <a:solidFill>
                    <a:schemeClr val="bg1"/>
                  </a:solidFill>
                  <a:latin typeface="Montserrat SemiBold" pitchFamily="2" charset="77"/>
                </a:rPr>
                <a:t>Hur många spelare har bollen </a:t>
              </a:r>
              <a:br>
                <a:rPr lang="sv-SE" sz="1800" b="1" dirty="0">
                  <a:solidFill>
                    <a:schemeClr val="bg1"/>
                  </a:solidFill>
                  <a:latin typeface="Montserrat SemiBold" pitchFamily="2" charset="77"/>
                </a:rPr>
              </a:br>
              <a:r>
                <a:rPr lang="sv-SE" sz="1800" b="1" dirty="0">
                  <a:solidFill>
                    <a:schemeClr val="bg1"/>
                  </a:solidFill>
                  <a:latin typeface="Montserrat SemiBold" pitchFamily="2" charset="77"/>
                </a:rPr>
                <a:t>vid respektive övning? </a:t>
              </a:r>
            </a:p>
            <a:p>
              <a:pPr algn="ctr"/>
              <a:endParaRPr lang="sv-SE" sz="1800" dirty="0">
                <a:solidFill>
                  <a:schemeClr val="bg1"/>
                </a:solidFill>
                <a:latin typeface="Montserrat" panose="00000500000000000000" pitchFamily="2" charset="0"/>
              </a:endParaRPr>
            </a:p>
            <a:p>
              <a:pPr algn="ctr"/>
              <a:r>
                <a:rPr lang="sv-SE" sz="1800" dirty="0">
                  <a:solidFill>
                    <a:schemeClr val="bg1"/>
                  </a:solidFill>
                  <a:latin typeface="Montserrat Light" pitchFamily="2" charset="77"/>
                </a:rPr>
                <a:t>Skapa möjligheter för att så många </a:t>
              </a:r>
              <a:br>
                <a:rPr lang="sv-SE" sz="1800" dirty="0">
                  <a:solidFill>
                    <a:schemeClr val="bg1"/>
                  </a:solidFill>
                  <a:latin typeface="Montserrat Light" pitchFamily="2" charset="77"/>
                </a:rPr>
              </a:br>
              <a:r>
                <a:rPr lang="sv-SE" sz="1800" dirty="0">
                  <a:solidFill>
                    <a:schemeClr val="bg1"/>
                  </a:solidFill>
                  <a:latin typeface="Montserrat Light" pitchFamily="2" charset="77"/>
                </a:rPr>
                <a:t>som möjligt rör bollen så mycket </a:t>
              </a:r>
              <a:br>
                <a:rPr lang="sv-SE" sz="1800" dirty="0">
                  <a:solidFill>
                    <a:schemeClr val="bg1"/>
                  </a:solidFill>
                  <a:latin typeface="Montserrat Light" pitchFamily="2" charset="77"/>
                </a:rPr>
              </a:br>
              <a:r>
                <a:rPr lang="sv-SE" sz="1800" dirty="0">
                  <a:solidFill>
                    <a:schemeClr val="bg1"/>
                  </a:solidFill>
                  <a:latin typeface="Montserrat Light" pitchFamily="2" charset="77"/>
                </a:rPr>
                <a:t>som möjligt.</a:t>
              </a:r>
              <a:r>
                <a:rPr lang="sv-SE" sz="1800" dirty="0">
                  <a:solidFill>
                    <a:schemeClr val="bg1"/>
                  </a:solidFill>
                  <a:latin typeface="Montserrat" panose="00000500000000000000" pitchFamily="2" charset="0"/>
                </a:rPr>
                <a:t> </a:t>
              </a:r>
            </a:p>
          </p:txBody>
        </p:sp>
      </p:grpSp>
      <p:sp>
        <p:nvSpPr>
          <p:cNvPr id="4" name="Platshållare för bildnummer 3">
            <a:extLst>
              <a:ext uri="{FF2B5EF4-FFF2-40B4-BE49-F238E27FC236}">
                <a16:creationId xmlns:a16="http://schemas.microsoft.com/office/drawing/2014/main" id="{56F0A241-280F-C2D1-226E-9D7425DC7AA8}"/>
              </a:ext>
            </a:extLst>
          </p:cNvPr>
          <p:cNvSpPr>
            <a:spLocks noGrp="1"/>
          </p:cNvSpPr>
          <p:nvPr>
            <p:ph type="sldNum" sz="quarter" idx="12"/>
          </p:nvPr>
        </p:nvSpPr>
        <p:spPr/>
        <p:txBody>
          <a:bodyPr/>
          <a:lstStyle/>
          <a:p>
            <a:fld id="{5F919A4E-C2E9-6148-8511-58460454BFB7}" type="slidenum">
              <a:rPr lang="sv-SE" smtClean="0"/>
              <a:t>17</a:t>
            </a:fld>
            <a:endParaRPr lang="sv-SE"/>
          </a:p>
        </p:txBody>
      </p:sp>
      <p:sp>
        <p:nvSpPr>
          <p:cNvPr id="6" name="textruta 5">
            <a:extLst>
              <a:ext uri="{FF2B5EF4-FFF2-40B4-BE49-F238E27FC236}">
                <a16:creationId xmlns:a16="http://schemas.microsoft.com/office/drawing/2014/main" id="{F6550F16-9E5A-4F60-FFC8-49B2CC6EB5AD}"/>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66682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0" y="4794250"/>
            <a:ext cx="21029613" cy="2649538"/>
          </a:xfrm>
        </p:spPr>
        <p:txBody>
          <a:bodyPr>
            <a:normAutofit/>
          </a:bodyPr>
          <a:lstStyle/>
          <a:p>
            <a:pPr algn="ctr"/>
            <a:r>
              <a:rPr lang="sv-SE" sz="15999">
                <a:solidFill>
                  <a:srgbClr val="F5EF88"/>
                </a:solidFill>
                <a:latin typeface="Mongoose Regular" panose="02000000000000000000" pitchFamily="2" charset="77"/>
              </a:rPr>
              <a:t>FOKUSOMRÅDEN</a:t>
            </a:r>
          </a:p>
        </p:txBody>
      </p:sp>
      <p:sp>
        <p:nvSpPr>
          <p:cNvPr id="2" name="textruta 1">
            <a:extLst>
              <a:ext uri="{FF2B5EF4-FFF2-40B4-BE49-F238E27FC236}">
                <a16:creationId xmlns:a16="http://schemas.microsoft.com/office/drawing/2014/main" id="{F55B31DB-DB10-D8A1-2F4E-34231BB2C20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66101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6EB31F12-1F0B-2D58-02BC-09E8811EEEF2}"/>
              </a:ext>
            </a:extLst>
          </p:cNvPr>
          <p:cNvSpPr>
            <a:spLocks noGrp="1"/>
          </p:cNvSpPr>
          <p:nvPr>
            <p:ph sz="quarter" idx="4"/>
          </p:nvPr>
        </p:nvSpPr>
        <p:spPr>
          <a:xfrm>
            <a:off x="18457976" y="3600157"/>
            <a:ext cx="10365701" cy="7368696"/>
          </a:xfrm>
        </p:spPr>
        <p:txBody>
          <a:bodyPr vert="horz" lIns="91440" tIns="45720" rIns="91440" bIns="45720" rtlCol="0" anchor="t">
            <a:normAutofit/>
          </a:bodyPr>
          <a:lstStyle/>
          <a:p>
            <a:pPr marL="0" indent="0">
              <a:buNone/>
            </a:pPr>
            <a:r>
              <a:rPr lang="sv-SE" sz="3200" b="1">
                <a:solidFill>
                  <a:schemeClr val="bg1"/>
                </a:solidFill>
                <a:latin typeface="Montserrat SemiBold"/>
              </a:rPr>
              <a:t>Målvakter</a:t>
            </a:r>
            <a:endParaRPr lang="sv-SE" sz="3200">
              <a:solidFill>
                <a:schemeClr val="bg1"/>
              </a:solidFill>
            </a:endParaRPr>
          </a:p>
          <a:p>
            <a:pPr marL="490855" indent="-490855">
              <a:buAutoNum type="arabicPeriod"/>
            </a:pPr>
            <a:r>
              <a:rPr lang="sv-SE" sz="3200">
                <a:solidFill>
                  <a:schemeClr val="bg1"/>
                </a:solidFill>
                <a:latin typeface="Montserrat Light"/>
              </a:rPr>
              <a:t>Bollhantering</a:t>
            </a:r>
            <a:endParaRPr lang="sv-SE">
              <a:solidFill>
                <a:schemeClr val="bg1"/>
              </a:solidFill>
              <a:latin typeface="Montserrat Light"/>
            </a:endParaRPr>
          </a:p>
          <a:p>
            <a:pPr marL="490855" indent="-490855">
              <a:buFont typeface="+mj-lt"/>
              <a:buAutoNum type="arabicPeriod"/>
            </a:pPr>
            <a:r>
              <a:rPr lang="sv-SE" sz="3200">
                <a:solidFill>
                  <a:schemeClr val="bg1"/>
                </a:solidFill>
                <a:latin typeface="Montserrat Light"/>
              </a:rPr>
              <a:t>Returer</a:t>
            </a:r>
          </a:p>
          <a:p>
            <a:pPr marL="490855" indent="-490855">
              <a:buFont typeface="+mj-lt"/>
              <a:buAutoNum type="arabicPeriod"/>
            </a:pPr>
            <a:r>
              <a:rPr lang="sv-SE" sz="3200">
                <a:solidFill>
                  <a:schemeClr val="bg1"/>
                </a:solidFill>
                <a:latin typeface="Montserrat Light"/>
              </a:rPr>
              <a:t>Ta bollen framåt</a:t>
            </a:r>
          </a:p>
          <a:p>
            <a:pPr marL="490855" indent="-490855">
              <a:buFont typeface="+mj-lt"/>
              <a:buAutoNum type="arabicPeriod"/>
            </a:pPr>
            <a:r>
              <a:rPr lang="sv-SE" sz="3200">
                <a:solidFill>
                  <a:schemeClr val="bg1"/>
                </a:solidFill>
                <a:latin typeface="Montserrat Light"/>
              </a:rPr>
              <a:t>Förflyttningar</a:t>
            </a:r>
          </a:p>
          <a:p>
            <a:pPr marL="490855" indent="-490855">
              <a:buFont typeface="+mj-lt"/>
              <a:buAutoNum type="arabicPeriod"/>
            </a:pPr>
            <a:r>
              <a:rPr lang="sv-SE" sz="3200">
                <a:solidFill>
                  <a:schemeClr val="bg1"/>
                </a:solidFill>
                <a:latin typeface="Montserrat Light"/>
              </a:rPr>
              <a:t>Positionering</a:t>
            </a:r>
          </a:p>
          <a:p>
            <a:pPr marL="490855" indent="-490855">
              <a:buFont typeface="+mj-lt"/>
              <a:buAutoNum type="arabicPeriod"/>
            </a:pPr>
            <a:r>
              <a:rPr lang="sv-SE" sz="3200">
                <a:solidFill>
                  <a:schemeClr val="bg1"/>
                </a:solidFill>
                <a:latin typeface="Montserrat Light"/>
              </a:rPr>
              <a:t>Utkast</a:t>
            </a:r>
          </a:p>
          <a:p>
            <a:pPr marL="490855" indent="-490855">
              <a:buFont typeface="+mj-lt"/>
              <a:buAutoNum type="arabicPeriod"/>
            </a:pPr>
            <a:r>
              <a:rPr lang="sv-SE" sz="3200">
                <a:solidFill>
                  <a:schemeClr val="bg1"/>
                </a:solidFill>
                <a:latin typeface="Montserrat Light"/>
              </a:rPr>
              <a:t>Aktiv som försvarare</a:t>
            </a:r>
          </a:p>
          <a:p>
            <a:pPr marL="490855" indent="-490855">
              <a:buFont typeface="+mj-lt"/>
              <a:buAutoNum type="arabicPeriod"/>
            </a:pPr>
            <a:r>
              <a:rPr lang="sv-SE" sz="3200">
                <a:solidFill>
                  <a:schemeClr val="bg1"/>
                </a:solidFill>
                <a:latin typeface="Montserrat Light"/>
              </a:rPr>
              <a:t>Trafikhantering</a:t>
            </a:r>
          </a:p>
          <a:p>
            <a:pPr marL="490855" indent="-490855"/>
            <a:endParaRPr lang="sv-SE" sz="3200">
              <a:solidFill>
                <a:schemeClr val="bg1"/>
              </a:solidFill>
            </a:endParaRPr>
          </a:p>
        </p:txBody>
      </p:sp>
      <p:sp>
        <p:nvSpPr>
          <p:cNvPr id="4" name="Platshållare för innehåll 3">
            <a:extLst>
              <a:ext uri="{FF2B5EF4-FFF2-40B4-BE49-F238E27FC236}">
                <a16:creationId xmlns:a16="http://schemas.microsoft.com/office/drawing/2014/main" id="{F3EB2787-2F7C-8A4E-8CE8-005980D73497}"/>
              </a:ext>
            </a:extLst>
          </p:cNvPr>
          <p:cNvSpPr>
            <a:spLocks noGrp="1"/>
          </p:cNvSpPr>
          <p:nvPr>
            <p:ph sz="half" idx="2"/>
          </p:nvPr>
        </p:nvSpPr>
        <p:spPr>
          <a:xfrm>
            <a:off x="13241256" y="3600157"/>
            <a:ext cx="4811978" cy="7368696"/>
          </a:xfrm>
        </p:spPr>
        <p:txBody>
          <a:bodyPr vert="horz" lIns="91440" tIns="45720" rIns="91440" bIns="45720" rtlCol="0" anchor="t">
            <a:normAutofit/>
          </a:bodyPr>
          <a:lstStyle/>
          <a:p>
            <a:pPr marL="0" indent="0">
              <a:buNone/>
            </a:pPr>
            <a:r>
              <a:rPr lang="sv-SE" sz="3200" b="1">
                <a:solidFill>
                  <a:schemeClr val="bg1"/>
                </a:solidFill>
                <a:latin typeface="Montserrat SemiBold"/>
              </a:rPr>
              <a:t>Utespelare</a:t>
            </a:r>
            <a:endParaRPr lang="sv-SE" b="1">
              <a:solidFill>
                <a:schemeClr val="bg1"/>
              </a:solidFill>
              <a:latin typeface="Montserrat SemiBold"/>
            </a:endParaRPr>
          </a:p>
          <a:p>
            <a:pPr marL="490855" indent="-490855">
              <a:buAutoNum type="arabicPeriod"/>
            </a:pPr>
            <a:r>
              <a:rPr lang="sv-SE" sz="3200">
                <a:solidFill>
                  <a:schemeClr val="bg1"/>
                </a:solidFill>
                <a:latin typeface="Montserrat Light"/>
              </a:rPr>
              <a:t>Duellspel med boll</a:t>
            </a:r>
            <a:endParaRPr lang="sv-SE">
              <a:solidFill>
                <a:schemeClr val="bg1"/>
              </a:solidFill>
              <a:latin typeface="Montserrat Light"/>
            </a:endParaRPr>
          </a:p>
          <a:p>
            <a:pPr marL="490855" indent="-490855">
              <a:buFont typeface="+mj-lt"/>
              <a:buAutoNum type="arabicPeriod"/>
            </a:pPr>
            <a:r>
              <a:rPr lang="sv-SE" sz="3200">
                <a:solidFill>
                  <a:schemeClr val="bg1"/>
                </a:solidFill>
                <a:latin typeface="Montserrat Light"/>
              </a:rPr>
              <a:t>Göra mål</a:t>
            </a:r>
          </a:p>
          <a:p>
            <a:pPr marL="490855" indent="-490855">
              <a:buFont typeface="+mj-lt"/>
              <a:buAutoNum type="arabicPeriod"/>
            </a:pPr>
            <a:r>
              <a:rPr lang="sv-SE" sz="3200">
                <a:solidFill>
                  <a:schemeClr val="bg1"/>
                </a:solidFill>
                <a:latin typeface="Montserrat Light"/>
              </a:rPr>
              <a:t>Ta bollen framåt</a:t>
            </a:r>
          </a:p>
          <a:p>
            <a:pPr marL="490855" indent="-490855">
              <a:buFont typeface="+mj-lt"/>
              <a:buAutoNum type="arabicPeriod"/>
            </a:pPr>
            <a:r>
              <a:rPr lang="sv-SE" sz="3200">
                <a:solidFill>
                  <a:schemeClr val="bg1"/>
                </a:solidFill>
                <a:latin typeface="Montserrat Light"/>
              </a:rPr>
              <a:t>Spelbarhet</a:t>
            </a:r>
          </a:p>
          <a:p>
            <a:pPr marL="490855" indent="-490855">
              <a:buFont typeface="+mj-lt"/>
              <a:buAutoNum type="arabicPeriod"/>
            </a:pPr>
            <a:r>
              <a:rPr lang="sv-SE" sz="3200">
                <a:solidFill>
                  <a:schemeClr val="bg1"/>
                </a:solidFill>
                <a:latin typeface="Montserrat Light"/>
              </a:rPr>
              <a:t>Vinna insida</a:t>
            </a:r>
          </a:p>
          <a:p>
            <a:pPr marL="490855" indent="-490855">
              <a:buFont typeface="+mj-lt"/>
              <a:buAutoNum type="arabicPeriod"/>
            </a:pPr>
            <a:r>
              <a:rPr lang="sv-SE" sz="3200">
                <a:solidFill>
                  <a:schemeClr val="bg1"/>
                </a:solidFill>
                <a:latin typeface="Montserrat Light"/>
              </a:rPr>
              <a:t>Passningsspel</a:t>
            </a:r>
          </a:p>
          <a:p>
            <a:pPr marL="490855" indent="-490855">
              <a:buFont typeface="+mj-lt"/>
              <a:buAutoNum type="arabicPeriod"/>
            </a:pPr>
            <a:r>
              <a:rPr lang="sv-SE" sz="3200">
                <a:solidFill>
                  <a:schemeClr val="bg1"/>
                </a:solidFill>
                <a:latin typeface="Montserrat Light"/>
              </a:rPr>
              <a:t>Vinna boll</a:t>
            </a:r>
          </a:p>
          <a:p>
            <a:pPr marL="490855" indent="-490855">
              <a:buFont typeface="+mj-lt"/>
              <a:buAutoNum type="arabicPeriod"/>
            </a:pPr>
            <a:r>
              <a:rPr lang="sv-SE" sz="3200">
                <a:solidFill>
                  <a:schemeClr val="bg1"/>
                </a:solidFill>
                <a:latin typeface="Montserrat Light"/>
              </a:rPr>
              <a:t>Förhindra mål</a:t>
            </a:r>
          </a:p>
          <a:p>
            <a:pPr marL="490855" indent="-490855"/>
            <a:endParaRPr lang="sv-SE" sz="3200">
              <a:solidFill>
                <a:schemeClr val="bg1"/>
              </a:solidFill>
            </a:endParaRPr>
          </a:p>
        </p:txBody>
      </p:sp>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1245285" y="960072"/>
            <a:ext cx="21029831" cy="2651125"/>
          </a:xfrm>
        </p:spPr>
        <p:txBody>
          <a:bodyPr>
            <a:normAutofit/>
          </a:bodyPr>
          <a:lstStyle/>
          <a:p>
            <a:r>
              <a:rPr lang="sv-SE" sz="9000" dirty="0">
                <a:solidFill>
                  <a:srgbClr val="F5EF88"/>
                </a:solidFill>
                <a:latin typeface="Mongoose Regular" panose="02000000000000000000" pitchFamily="2" charset="77"/>
              </a:rPr>
              <a:t>FOKUSOMRÅDEN SPELAREN</a:t>
            </a:r>
          </a:p>
        </p:txBody>
      </p:sp>
      <p:sp>
        <p:nvSpPr>
          <p:cNvPr id="9" name="textruta 8">
            <a:extLst>
              <a:ext uri="{FF2B5EF4-FFF2-40B4-BE49-F238E27FC236}">
                <a16:creationId xmlns:a16="http://schemas.microsoft.com/office/drawing/2014/main" id="{BBFBC7A9-9833-4428-9BF0-4083C8377399}"/>
              </a:ext>
            </a:extLst>
          </p:cNvPr>
          <p:cNvSpPr txBox="1"/>
          <p:nvPr/>
        </p:nvSpPr>
        <p:spPr>
          <a:xfrm>
            <a:off x="1139233" y="3440031"/>
            <a:ext cx="10620968" cy="8463855"/>
          </a:xfrm>
          <a:prstGeom prst="rect">
            <a:avLst/>
          </a:prstGeom>
          <a:noFill/>
        </p:spPr>
        <p:txBody>
          <a:bodyPr wrap="square" lIns="91440" tIns="45720" rIns="91440" bIns="45720" anchor="t">
            <a:spAutoFit/>
          </a:bodyPr>
          <a:lstStyle/>
          <a:p>
            <a:r>
              <a:rPr lang="sv-SE" sz="3200" dirty="0">
                <a:solidFill>
                  <a:schemeClr val="bg1"/>
                </a:solidFill>
                <a:latin typeface="Montserrat Light"/>
              </a:rPr>
              <a:t>Att koppla samman fokusområden för utespelare och målvakter kan vara ett klokt träningssätt att använda sig av. </a:t>
            </a:r>
            <a:endParaRPr lang="sv-SE" sz="3200" dirty="0">
              <a:solidFill>
                <a:schemeClr val="bg1"/>
              </a:solidFill>
              <a:latin typeface="Montserrat Light" pitchFamily="2" charset="77"/>
            </a:endParaRPr>
          </a:p>
          <a:p>
            <a:endParaRPr lang="sv-SE" sz="3200" dirty="0">
              <a:solidFill>
                <a:schemeClr val="bg1"/>
              </a:solidFill>
              <a:latin typeface="Montserrat Light" pitchFamily="2" charset="77"/>
            </a:endParaRPr>
          </a:p>
          <a:p>
            <a:r>
              <a:rPr lang="sv-SE" sz="3200" dirty="0">
                <a:solidFill>
                  <a:schemeClr val="bg1"/>
                </a:solidFill>
                <a:latin typeface="Montserrat Light"/>
              </a:rPr>
              <a:t>I denna spelarutvecklingsplan med utgångspunkt i individen utgår vi ifrån åtta olika arbetsområden/teman. Utespelarens fokusområden kopplas samman med målvakternas områden och på det sättet skapas en tydlighet mellan hur spelets olika delar kan kopplas samman och ses som en helhet.</a:t>
            </a:r>
          </a:p>
          <a:p>
            <a:endParaRPr lang="sv-SE" sz="3200" dirty="0">
              <a:solidFill>
                <a:schemeClr val="bg1"/>
              </a:solidFill>
              <a:latin typeface="Montserrat Light" pitchFamily="2" charset="77"/>
            </a:endParaRPr>
          </a:p>
          <a:p>
            <a:r>
              <a:rPr lang="sv-SE" sz="3200" dirty="0">
                <a:solidFill>
                  <a:schemeClr val="bg1"/>
                </a:solidFill>
                <a:latin typeface="Montserrat Light"/>
              </a:rPr>
              <a:t>Perspektivet som genomsyrar fokusområdena  bygger på fleraktionsprincipen och utgår ifrån de tekniska och fysiska perspektivet men också hur spelförståelse och de mentala delarna kan utvecklas och påverka aktionerna. </a:t>
            </a:r>
            <a:endParaRPr lang="sv-SE" sz="3200" dirty="0">
              <a:solidFill>
                <a:schemeClr val="bg1"/>
              </a:solidFill>
              <a:latin typeface="Montserrat Light" pitchFamily="2" charset="77"/>
            </a:endParaRPr>
          </a:p>
        </p:txBody>
      </p:sp>
      <p:sp>
        <p:nvSpPr>
          <p:cNvPr id="7" name="Platshållare för bildnummer 6">
            <a:extLst>
              <a:ext uri="{FF2B5EF4-FFF2-40B4-BE49-F238E27FC236}">
                <a16:creationId xmlns:a16="http://schemas.microsoft.com/office/drawing/2014/main" id="{C45913F5-690F-6B7A-4F92-BE71C259E91B}"/>
              </a:ext>
            </a:extLst>
          </p:cNvPr>
          <p:cNvSpPr>
            <a:spLocks noGrp="1"/>
          </p:cNvSpPr>
          <p:nvPr>
            <p:ph type="sldNum" sz="quarter" idx="12"/>
          </p:nvPr>
        </p:nvSpPr>
        <p:spPr/>
        <p:txBody>
          <a:bodyPr/>
          <a:lstStyle/>
          <a:p>
            <a:fld id="{5F919A4E-C2E9-6148-8511-58460454BFB7}" type="slidenum">
              <a:rPr lang="sv-SE" smtClean="0"/>
              <a:t>19</a:t>
            </a:fld>
            <a:endParaRPr lang="sv-SE"/>
          </a:p>
        </p:txBody>
      </p:sp>
      <p:sp>
        <p:nvSpPr>
          <p:cNvPr id="3" name="textruta 2">
            <a:extLst>
              <a:ext uri="{FF2B5EF4-FFF2-40B4-BE49-F238E27FC236}">
                <a16:creationId xmlns:a16="http://schemas.microsoft.com/office/drawing/2014/main" id="{6C3FA3D2-5698-6375-4B9F-36260C979424}"/>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415299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01ECFFB-24F7-851C-0E61-AD1E685A1743}"/>
              </a:ext>
            </a:extLst>
          </p:cNvPr>
          <p:cNvSpPr>
            <a:spLocks noGrp="1"/>
          </p:cNvSpPr>
          <p:nvPr>
            <p:ph type="ctrTitle"/>
          </p:nvPr>
        </p:nvSpPr>
        <p:spPr>
          <a:xfrm>
            <a:off x="-5780" y="2101115"/>
            <a:ext cx="24382384" cy="1332591"/>
          </a:xfrm>
        </p:spPr>
        <p:txBody>
          <a:bodyPr>
            <a:normAutofit/>
          </a:bodyPr>
          <a:lstStyle/>
          <a:p>
            <a:r>
              <a:rPr lang="sv-SE" sz="9000">
                <a:solidFill>
                  <a:srgbClr val="F5EF88"/>
                </a:solidFill>
                <a:latin typeface="Mongoose Regular"/>
              </a:rPr>
              <a:t>INTRODUKTION</a:t>
            </a:r>
          </a:p>
        </p:txBody>
      </p:sp>
      <p:pic>
        <p:nvPicPr>
          <p:cNvPr id="5" name="Bildobjekt 4">
            <a:extLst>
              <a:ext uri="{FF2B5EF4-FFF2-40B4-BE49-F238E27FC236}">
                <a16:creationId xmlns:a16="http://schemas.microsoft.com/office/drawing/2014/main" id="{FFF42E4C-CDB8-47D9-E3B0-374E4E6DC8FA}"/>
              </a:ext>
            </a:extLst>
          </p:cNvPr>
          <p:cNvPicPr>
            <a:picLocks noChangeAspect="1"/>
          </p:cNvPicPr>
          <p:nvPr/>
        </p:nvPicPr>
        <p:blipFill>
          <a:blip r:embed="rId3"/>
          <a:stretch>
            <a:fillRect/>
          </a:stretch>
        </p:blipFill>
        <p:spPr>
          <a:xfrm flipV="1">
            <a:off x="1" y="13245684"/>
            <a:ext cx="24395113" cy="469871"/>
          </a:xfrm>
          <a:prstGeom prst="rect">
            <a:avLst/>
          </a:prstGeom>
        </p:spPr>
      </p:pic>
      <p:sp>
        <p:nvSpPr>
          <p:cNvPr id="4" name="Rektangel med rundade hörn 11">
            <a:extLst>
              <a:ext uri="{FF2B5EF4-FFF2-40B4-BE49-F238E27FC236}">
                <a16:creationId xmlns:a16="http://schemas.microsoft.com/office/drawing/2014/main" id="{7F421DF5-CDCD-6B36-90D7-3695D3719036}"/>
              </a:ext>
            </a:extLst>
          </p:cNvPr>
          <p:cNvSpPr/>
          <p:nvPr/>
        </p:nvSpPr>
        <p:spPr>
          <a:xfrm>
            <a:off x="1500581" y="3232701"/>
            <a:ext cx="21134449" cy="1069290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a:solidFill>
                  <a:schemeClr val="bg1"/>
                </a:solidFill>
                <a:latin typeface="Montserrat Light"/>
              </a:rPr>
              <a:t>Svensk Innebandy har tagit fram ett dokument som riktar sig till föreningar som behöver hjälp på vägen att utveckla sin egen spel - &amp; spelarutvecklingsplan. Den ska också kunna vara behjälplig för att skapa en ”röd tråd” genom föreningens ungdomssida. Dokumentet kan användas oavsett lag/serietillhörighet och av alla olika föreningar i landet. </a:t>
            </a:r>
            <a:endParaRPr lang="sv-SE" sz="3200">
              <a:solidFill>
                <a:schemeClr val="bg1"/>
              </a:solidFill>
              <a:latin typeface="Montserrat Light" pitchFamily="2" charset="77"/>
            </a:endParaRPr>
          </a:p>
          <a:p>
            <a:pPr algn="ctr"/>
            <a:endParaRPr lang="sv-SE" sz="3200">
              <a:solidFill>
                <a:schemeClr val="bg1"/>
              </a:solidFill>
              <a:latin typeface="Montserrat Light" pitchFamily="2" charset="77"/>
            </a:endParaRPr>
          </a:p>
          <a:p>
            <a:pPr algn="ctr"/>
            <a:r>
              <a:rPr lang="sv-SE" sz="3200">
                <a:solidFill>
                  <a:schemeClr val="bg1"/>
                </a:solidFill>
                <a:latin typeface="Montserrat Light"/>
              </a:rPr>
              <a:t>Materialet är byggt för ungdomssidan i föreningen och finns i tre (3) olika versioner. Den har sin utgångspunkt och är språkligt uppbyggd utifrån röd nivå men är även nedbrytbar till blå nivå samt att det även finns inslag ner till grön nivå. Samtliga av de tre (3) versioner bör ses som hjälpmallar till att utveckla sin egen unika föreningsmodell kring ämnet. Alla föreningar har olika förutsättningar att skapa underlag för att bygga sin egen spel- &amp; spelarutvecklingsplan. Här skapas möjligheten för att själva kunna bestämma hur mycket tid som kan eller ska läggas för bästa möjliga utveckling av sin egen förening. </a:t>
            </a:r>
            <a:endParaRPr lang="sv-SE" sz="3200">
              <a:solidFill>
                <a:schemeClr val="bg1"/>
              </a:solidFill>
              <a:latin typeface="Montserrat Light" pitchFamily="2" charset="77"/>
            </a:endParaRPr>
          </a:p>
          <a:p>
            <a:pPr algn="ctr"/>
            <a:endParaRPr lang="sv-SE" sz="3200">
              <a:solidFill>
                <a:schemeClr val="bg1"/>
              </a:solidFill>
              <a:latin typeface="Montserrat Light" pitchFamily="2" charset="77"/>
            </a:endParaRPr>
          </a:p>
          <a:p>
            <a:pPr algn="ctr"/>
            <a:r>
              <a:rPr lang="sv-SE" sz="3200">
                <a:solidFill>
                  <a:schemeClr val="bg1"/>
                </a:solidFill>
                <a:latin typeface="Montserrat Light"/>
              </a:rPr>
              <a:t>Observera att spel- &amp; spelarutvecklingsplanen </a:t>
            </a:r>
            <a:r>
              <a:rPr lang="sv-SE" sz="3200">
                <a:solidFill>
                  <a:schemeClr val="accent4"/>
                </a:solidFill>
                <a:latin typeface="Montserrat Light"/>
              </a:rPr>
              <a:t>inte ersätter någon tränarutbildning </a:t>
            </a:r>
            <a:r>
              <a:rPr lang="sv-SE" sz="3200">
                <a:solidFill>
                  <a:schemeClr val="bg1"/>
                </a:solidFill>
                <a:latin typeface="Montserrat Light"/>
              </a:rPr>
              <a:t>utan är ett bakgrundsdokument för att skapa en röd tråd genom sin förenings verksamhet och för att utveckla individ samt speltankar över tid. </a:t>
            </a:r>
            <a:endParaRPr lang="sv-SE" sz="3200">
              <a:solidFill>
                <a:schemeClr val="bg1"/>
              </a:solidFill>
              <a:latin typeface="Montserrat Light" pitchFamily="2" charset="77"/>
            </a:endParaRPr>
          </a:p>
        </p:txBody>
      </p:sp>
      <p:cxnSp>
        <p:nvCxnSpPr>
          <p:cNvPr id="3" name="Rak 16">
            <a:extLst>
              <a:ext uri="{FF2B5EF4-FFF2-40B4-BE49-F238E27FC236}">
                <a16:creationId xmlns:a16="http://schemas.microsoft.com/office/drawing/2014/main" id="{C1749F1A-0AF0-3D49-F6AB-C2B46446EAFA}"/>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Rak 17">
            <a:extLst>
              <a:ext uri="{FF2B5EF4-FFF2-40B4-BE49-F238E27FC236}">
                <a16:creationId xmlns:a16="http://schemas.microsoft.com/office/drawing/2014/main" id="{56639701-9E9E-517E-C0E9-3D72D7D48FB2}"/>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49EF4742-876F-0DD4-C560-4FE688839BBB}"/>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85632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96990" y="4479925"/>
            <a:ext cx="21029613" cy="2649538"/>
          </a:xfrm>
        </p:spPr>
        <p:txBody>
          <a:bodyPr>
            <a:normAutofit/>
          </a:bodyPr>
          <a:lstStyle/>
          <a:p>
            <a:pPr algn="ctr"/>
            <a:r>
              <a:rPr lang="sv-SE" sz="16000" dirty="0">
                <a:solidFill>
                  <a:srgbClr val="F5EF88"/>
                </a:solidFill>
                <a:latin typeface="Mongoose Regular" panose="02000000000000000000" pitchFamily="2" charset="77"/>
              </a:rPr>
              <a:t>UTSPELARE</a:t>
            </a:r>
          </a:p>
        </p:txBody>
      </p:sp>
      <p:sp>
        <p:nvSpPr>
          <p:cNvPr id="2" name="textruta 1">
            <a:extLst>
              <a:ext uri="{FF2B5EF4-FFF2-40B4-BE49-F238E27FC236}">
                <a16:creationId xmlns:a16="http://schemas.microsoft.com/office/drawing/2014/main" id="{322E5929-BF55-EB68-0D21-A4833A68A36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3097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899103" y="461738"/>
            <a:ext cx="21029831" cy="2651125"/>
          </a:xfrm>
        </p:spPr>
        <p:txBody>
          <a:bodyPr>
            <a:normAutofit/>
          </a:bodyPr>
          <a:lstStyle/>
          <a:p>
            <a:r>
              <a:rPr lang="sv-SE" sz="9000" dirty="0">
                <a:solidFill>
                  <a:srgbClr val="F5EF88"/>
                </a:solidFill>
                <a:latin typeface="Mongoose Regular" panose="02000000000000000000" pitchFamily="2" charset="77"/>
              </a:rPr>
              <a:t>DEFINITIONER</a:t>
            </a:r>
          </a:p>
        </p:txBody>
      </p:sp>
      <p:graphicFrame>
        <p:nvGraphicFramePr>
          <p:cNvPr id="9" name="Tabell 9">
            <a:extLst>
              <a:ext uri="{FF2B5EF4-FFF2-40B4-BE49-F238E27FC236}">
                <a16:creationId xmlns:a16="http://schemas.microsoft.com/office/drawing/2014/main" id="{4E9F5B56-155F-492F-9E0A-24A8B8541187}"/>
              </a:ext>
            </a:extLst>
          </p:cNvPr>
          <p:cNvGraphicFramePr>
            <a:graphicFrameLocks noGrp="1"/>
          </p:cNvGraphicFramePr>
          <p:nvPr>
            <p:ph idx="4294967295"/>
            <p:extLst>
              <p:ext uri="{D42A27DB-BD31-4B8C-83A1-F6EECF244321}">
                <p14:modId xmlns:p14="http://schemas.microsoft.com/office/powerpoint/2010/main" val="984613184"/>
              </p:ext>
            </p:extLst>
          </p:nvPr>
        </p:nvGraphicFramePr>
        <p:xfrm>
          <a:off x="844709" y="2738635"/>
          <a:ext cx="22638601" cy="9817344"/>
        </p:xfrm>
        <a:graphic>
          <a:graphicData uri="http://schemas.openxmlformats.org/drawingml/2006/table">
            <a:tbl>
              <a:tblPr>
                <a:tableStyleId>{5C22544A-7EE6-4342-B048-85BDC9FD1C3A}</a:tableStyleId>
              </a:tblPr>
              <a:tblGrid>
                <a:gridCol w="5572291">
                  <a:extLst>
                    <a:ext uri="{9D8B030D-6E8A-4147-A177-3AD203B41FA5}">
                      <a16:colId xmlns:a16="http://schemas.microsoft.com/office/drawing/2014/main" val="1811704518"/>
                    </a:ext>
                  </a:extLst>
                </a:gridCol>
                <a:gridCol w="17066310">
                  <a:extLst>
                    <a:ext uri="{9D8B030D-6E8A-4147-A177-3AD203B41FA5}">
                      <a16:colId xmlns:a16="http://schemas.microsoft.com/office/drawing/2014/main" val="1738969559"/>
                    </a:ext>
                  </a:extLst>
                </a:gridCol>
              </a:tblGrid>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1. Duellspel med boll</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Utmana motståndare och skydda bollen.</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extLst>
                  <a:ext uri="{0D108BD9-81ED-4DB2-BD59-A6C34878D82A}">
                    <a16:rowId xmlns:a16="http://schemas.microsoft.com/office/drawing/2014/main" val="247018135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2. Göra mål</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Avsluta, störa målvakt och ta returer.</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420491"/>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3. Ta bollen framåt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Genom passningar sätta medspelare i bättre situationer än sin egen.</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469168"/>
                  </a:ext>
                </a:extLst>
              </a:tr>
              <a:tr h="1394200">
                <a:tc>
                  <a:txBody>
                    <a:bodyPr/>
                    <a:lstStyle/>
                    <a:p>
                      <a:pPr>
                        <a:lnSpc>
                          <a:spcPct val="150000"/>
                        </a:lnSpc>
                      </a:pPr>
                      <a:r>
                        <a:rPr lang="sv-SE" sz="3200" b="0" i="0">
                          <a:solidFill>
                            <a:schemeClr val="bg1"/>
                          </a:solidFill>
                          <a:latin typeface="Montserrat Light"/>
                        </a:rPr>
                        <a:t>4. Spelbarhet</a:t>
                      </a: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Att vilja, våga och kunna bli spelbar när en medspelare har bollen. Hög spelbarhet betyder att flera spelare lever upp till definitionen.</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79598"/>
                  </a:ext>
                </a:extLst>
              </a:tr>
              <a:tr h="869367">
                <a:tc>
                  <a:txBody>
                    <a:bodyPr/>
                    <a:lstStyle/>
                    <a:p>
                      <a:pPr>
                        <a:lnSpc>
                          <a:spcPct val="150000"/>
                        </a:lnSpc>
                      </a:pPr>
                      <a:r>
                        <a:rPr lang="sv-SE" sz="3200" b="0" i="0">
                          <a:solidFill>
                            <a:schemeClr val="bg1"/>
                          </a:solidFill>
                          <a:latin typeface="Montserrat Light"/>
                        </a:rPr>
                        <a:t>5. Vinna insida</a:t>
                      </a: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I anfallsspelets alla delar ta bollen mot motståndarnas mål i syfte att skapa möjlighet till målchans.</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256038"/>
                  </a:ext>
                </a:extLst>
              </a:tr>
              <a:tr h="1394200">
                <a:tc>
                  <a:txBody>
                    <a:bodyPr/>
                    <a:lstStyle/>
                    <a:p>
                      <a:pPr>
                        <a:lnSpc>
                          <a:spcPct val="150000"/>
                        </a:lnSpc>
                      </a:pPr>
                      <a:r>
                        <a:rPr lang="sv-SE" sz="3200" b="0" i="0">
                          <a:solidFill>
                            <a:schemeClr val="bg1"/>
                          </a:solidFill>
                          <a:latin typeface="Montserrat Light"/>
                        </a:rPr>
                        <a:t>6. Passningsspel</a:t>
                      </a: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Rikta anfallsspelet mot att nå de centrala ytorna på väg framåt samt vinna yta mellan motståndare och respektive mål i anfall och försvar.</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80397"/>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7. Vinna boll</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Stoppa utmanande motståndare och äga yta.</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07128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8. Förhindra mål</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Försvara mål och målvakt samt täcka skott.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7597578"/>
                  </a:ext>
                </a:extLst>
              </a:tr>
            </a:tbl>
          </a:graphicData>
        </a:graphic>
      </p:graphicFrame>
      <p:sp>
        <p:nvSpPr>
          <p:cNvPr id="4" name="Platshållare för bildnummer 3">
            <a:extLst>
              <a:ext uri="{FF2B5EF4-FFF2-40B4-BE49-F238E27FC236}">
                <a16:creationId xmlns:a16="http://schemas.microsoft.com/office/drawing/2014/main" id="{D107C1CC-9E79-C9A4-6EEA-A90BDD109689}"/>
              </a:ext>
            </a:extLst>
          </p:cNvPr>
          <p:cNvSpPr>
            <a:spLocks noGrp="1"/>
          </p:cNvSpPr>
          <p:nvPr>
            <p:ph type="sldNum" sz="quarter" idx="12"/>
          </p:nvPr>
        </p:nvSpPr>
        <p:spPr/>
        <p:txBody>
          <a:bodyPr/>
          <a:lstStyle/>
          <a:p>
            <a:fld id="{5F919A4E-C2E9-6148-8511-58460454BFB7}" type="slidenum">
              <a:rPr lang="sv-SE" smtClean="0"/>
              <a:t>21</a:t>
            </a:fld>
            <a:endParaRPr lang="sv-SE"/>
          </a:p>
        </p:txBody>
      </p:sp>
      <p:sp>
        <p:nvSpPr>
          <p:cNvPr id="3" name="textruta 2">
            <a:extLst>
              <a:ext uri="{FF2B5EF4-FFF2-40B4-BE49-F238E27FC236}">
                <a16:creationId xmlns:a16="http://schemas.microsoft.com/office/drawing/2014/main" id="{46642E8A-B5B0-809C-C417-8B7E77884FA0}"/>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8871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1574800" y="2996657"/>
            <a:ext cx="21464105" cy="584775"/>
          </a:xfrm>
          <a:prstGeom prst="rect">
            <a:avLst/>
          </a:prstGeom>
          <a:noFill/>
          <a:ln>
            <a:noFill/>
          </a:ln>
        </p:spPr>
        <p:txBody>
          <a:bodyPr wrap="square" rtlCol="0">
            <a:spAutoFit/>
          </a:bodyPr>
          <a:lstStyle/>
          <a:p>
            <a:pPr algn="ctr" fontAlgn="base"/>
            <a:r>
              <a:rPr lang="sv-SE" sz="3200" dirty="0">
                <a:solidFill>
                  <a:schemeClr val="bg1"/>
                </a:solidFill>
                <a:latin typeface="Montserrat Light" pitchFamily="2" charset="77"/>
              </a:rPr>
              <a:t>För ett bra duellspel med boll krävs teknik, spelförståelse, fysik och psykologiska/mentala förmågor.</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a:latin typeface="Mongoose Regular" panose="02000000000000000000" pitchFamily="2" charset="77"/>
              </a:rPr>
              <a:t>1. DUELLSPEL MED BOLLEN</a:t>
            </a:r>
          </a:p>
          <a:p>
            <a:pPr algn="ctr"/>
            <a:br>
              <a:rPr lang="sv-SE" sz="4000" b="1">
                <a:latin typeface="Montserrat SemiBold" pitchFamily="2" charset="77"/>
              </a:rPr>
            </a:br>
            <a:r>
              <a:rPr lang="sv-SE" sz="3200" b="1">
                <a:solidFill>
                  <a:srgbClr val="F5EF88"/>
                </a:solidFill>
                <a:latin typeface="Montserrat SemiBold" pitchFamily="2" charset="77"/>
              </a:rPr>
              <a:t>Utmana motståndare och skydda bollen</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689336"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3665200" y="8381636"/>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22</a:t>
            </a:fld>
            <a:endParaRPr lang="sv-SE" sz="1100"/>
          </a:p>
        </p:txBody>
      </p:sp>
      <p:sp>
        <p:nvSpPr>
          <p:cNvPr id="6" name="Rektangel med rundade hörn 11">
            <a:extLst>
              <a:ext uri="{FF2B5EF4-FFF2-40B4-BE49-F238E27FC236}">
                <a16:creationId xmlns:a16="http://schemas.microsoft.com/office/drawing/2014/main" id="{74591FA4-14D3-A8AD-D574-AB6F22B34D0E}"/>
              </a:ext>
            </a:extLst>
          </p:cNvPr>
          <p:cNvSpPr/>
          <p:nvPr/>
        </p:nvSpPr>
        <p:spPr>
          <a:xfrm>
            <a:off x="8977529" y="7838379"/>
            <a:ext cx="6021636" cy="512699"/>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DUELLSPEL </a:t>
            </a:r>
            <a:br>
              <a:rPr lang="sv-SE" sz="3200" b="1" dirty="0">
                <a:solidFill>
                  <a:schemeClr val="bg1"/>
                </a:solidFill>
                <a:latin typeface="Montserrat SemiBold"/>
              </a:rPr>
            </a:br>
            <a:r>
              <a:rPr lang="sv-SE" sz="3200" b="1" dirty="0">
                <a:solidFill>
                  <a:schemeClr val="bg1"/>
                </a:solidFill>
                <a:latin typeface="Montserrat SemiBold"/>
              </a:rPr>
              <a:t>MED BOLLEN</a:t>
            </a:r>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6315149" y="8287671"/>
            <a:ext cx="3946451" cy="3565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400799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4323005" y="436127"/>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2. GÖRA MÅL</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Avsluta, störa målvakt och ta returer</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6099931" y="8266516"/>
            <a:ext cx="6073825"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Spelförståelse</a:t>
            </a:r>
          </a:p>
        </p:txBody>
      </p:sp>
      <p:sp>
        <p:nvSpPr>
          <p:cNvPr id="9" name="Rektangel med rundade hörn 11">
            <a:extLst>
              <a:ext uri="{FF2B5EF4-FFF2-40B4-BE49-F238E27FC236}">
                <a16:creationId xmlns:a16="http://schemas.microsoft.com/office/drawing/2014/main" id="{0F1674E8-C770-4B6B-A3A9-104D3A616116}"/>
              </a:ext>
            </a:extLst>
          </p:cNvPr>
          <p:cNvSpPr/>
          <p:nvPr/>
        </p:nvSpPr>
        <p:spPr>
          <a:xfrm>
            <a:off x="6099931" y="4744229"/>
            <a:ext cx="606760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pitchFamily="2" charset="77"/>
              </a:rPr>
              <a:t>Tekniskt</a:t>
            </a:r>
          </a:p>
        </p:txBody>
      </p:sp>
      <p:sp>
        <p:nvSpPr>
          <p:cNvPr id="12" name="Rektangel med rundade hörn 11">
            <a:extLst>
              <a:ext uri="{FF2B5EF4-FFF2-40B4-BE49-F238E27FC236}">
                <a16:creationId xmlns:a16="http://schemas.microsoft.com/office/drawing/2014/main" id="{241213EC-840F-4B7E-B860-CF0EF7A87834}"/>
              </a:ext>
            </a:extLst>
          </p:cNvPr>
          <p:cNvSpPr/>
          <p:nvPr/>
        </p:nvSpPr>
        <p:spPr>
          <a:xfrm>
            <a:off x="12559175" y="4642629"/>
            <a:ext cx="591401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Fysiskt</a:t>
            </a:r>
          </a:p>
        </p:txBody>
      </p:sp>
      <p:sp>
        <p:nvSpPr>
          <p:cNvPr id="13" name="Rektangel med rundade hörn 11">
            <a:extLst>
              <a:ext uri="{FF2B5EF4-FFF2-40B4-BE49-F238E27FC236}">
                <a16:creationId xmlns:a16="http://schemas.microsoft.com/office/drawing/2014/main" id="{2D618184-323E-4CE9-815F-6D89F0CF3A0D}"/>
              </a:ext>
            </a:extLst>
          </p:cNvPr>
          <p:cNvSpPr/>
          <p:nvPr/>
        </p:nvSpPr>
        <p:spPr>
          <a:xfrm>
            <a:off x="12559175" y="8344327"/>
            <a:ext cx="591401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pitchFamily="2" charset="77"/>
              </a:rPr>
              <a:t>Mentalt</a:t>
            </a:r>
          </a:p>
        </p:txBody>
      </p:sp>
      <p:sp>
        <p:nvSpPr>
          <p:cNvPr id="14" name="Rektangel med rundade hörn 11">
            <a:extLst>
              <a:ext uri="{FF2B5EF4-FFF2-40B4-BE49-F238E27FC236}">
                <a16:creationId xmlns:a16="http://schemas.microsoft.com/office/drawing/2014/main" id="{D1346E93-8D4B-436C-90F7-676F6009A3E7}"/>
              </a:ext>
            </a:extLst>
          </p:cNvPr>
          <p:cNvSpPr/>
          <p:nvPr/>
        </p:nvSpPr>
        <p:spPr>
          <a:xfrm>
            <a:off x="9823939" y="7693615"/>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a:solidFill>
                  <a:schemeClr val="bg1"/>
                </a:solidFill>
                <a:latin typeface="Montserrat SemiBold"/>
              </a:rPr>
              <a:t>GÖRA MÅL</a:t>
            </a:r>
          </a:p>
        </p:txBody>
      </p:sp>
      <p:cxnSp>
        <p:nvCxnSpPr>
          <p:cNvPr id="3" name="Rak 2">
            <a:extLst>
              <a:ext uri="{FF2B5EF4-FFF2-40B4-BE49-F238E27FC236}">
                <a16:creationId xmlns:a16="http://schemas.microsoft.com/office/drawing/2014/main" id="{F8E104C7-AD46-7893-9BC1-D0062C3DA5ED}"/>
              </a:ext>
            </a:extLst>
          </p:cNvPr>
          <p:cNvCxnSpPr>
            <a:cxnSpLocks/>
          </p:cNvCxnSpPr>
          <p:nvPr/>
        </p:nvCxnSpPr>
        <p:spPr>
          <a:xfrm>
            <a:off x="6231467" y="7978699"/>
            <a:ext cx="448733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692D4254-9EC9-CD27-703E-41A946B62C4A}"/>
              </a:ext>
            </a:extLst>
          </p:cNvPr>
          <p:cNvCxnSpPr>
            <a:cxnSpLocks/>
          </p:cNvCxnSpPr>
          <p:nvPr/>
        </p:nvCxnSpPr>
        <p:spPr>
          <a:xfrm flipH="1">
            <a:off x="12106318" y="4876800"/>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1805B10C-873F-440D-B3D5-008698BA5550}"/>
              </a:ext>
            </a:extLst>
          </p:cNvPr>
          <p:cNvSpPr txBox="1"/>
          <p:nvPr/>
        </p:nvSpPr>
        <p:spPr>
          <a:xfrm>
            <a:off x="4185522" y="3198241"/>
            <a:ext cx="15642187"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För att göra mål krävs teknik, spelförståelse, fysik och mentala förmågor. </a:t>
            </a:r>
          </a:p>
        </p:txBody>
      </p:sp>
      <p:cxnSp>
        <p:nvCxnSpPr>
          <p:cNvPr id="15" name="Rak 14">
            <a:extLst>
              <a:ext uri="{FF2B5EF4-FFF2-40B4-BE49-F238E27FC236}">
                <a16:creationId xmlns:a16="http://schemas.microsoft.com/office/drawing/2014/main" id="{9AAA48BE-103F-D03C-8521-6842A36E6D50}"/>
              </a:ext>
            </a:extLst>
          </p:cNvPr>
          <p:cNvCxnSpPr>
            <a:cxnSpLocks/>
          </p:cNvCxnSpPr>
          <p:nvPr/>
        </p:nvCxnSpPr>
        <p:spPr>
          <a:xfrm>
            <a:off x="13563600" y="7978699"/>
            <a:ext cx="465189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C0CAC479-36A2-A877-7314-6D12A0169605}"/>
              </a:ext>
            </a:extLst>
          </p:cNvPr>
          <p:cNvCxnSpPr>
            <a:cxnSpLocks/>
          </p:cNvCxnSpPr>
          <p:nvPr/>
        </p:nvCxnSpPr>
        <p:spPr>
          <a:xfrm>
            <a:off x="12106318" y="8406820"/>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43B1F866-9911-2D6D-D28B-E9E62C563B7F}"/>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4D712635-56E8-25D0-9970-16F9A1B1E3CC}"/>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7E563840-EC49-74B6-CF07-584F429C82D3}"/>
              </a:ext>
            </a:extLst>
          </p:cNvPr>
          <p:cNvSpPr>
            <a:spLocks noGrp="1"/>
          </p:cNvSpPr>
          <p:nvPr>
            <p:ph type="sldNum" sz="quarter" idx="12"/>
          </p:nvPr>
        </p:nvSpPr>
        <p:spPr/>
        <p:txBody>
          <a:bodyPr/>
          <a:lstStyle/>
          <a:p>
            <a:fld id="{5F919A4E-C2E9-6148-8511-58460454BFB7}" type="slidenum">
              <a:rPr lang="sv-SE" sz="1100" smtClean="0"/>
              <a:t>23</a:t>
            </a:fld>
            <a:endParaRPr lang="sv-SE" sz="1100"/>
          </a:p>
        </p:txBody>
      </p:sp>
      <p:sp>
        <p:nvSpPr>
          <p:cNvPr id="10" name="textruta 9">
            <a:extLst>
              <a:ext uri="{FF2B5EF4-FFF2-40B4-BE49-F238E27FC236}">
                <a16:creationId xmlns:a16="http://schemas.microsoft.com/office/drawing/2014/main" id="{BEE50F00-ABFE-267D-5303-8ECEB3EC6EDD}"/>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86047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B73A5FBC-6C7A-27C6-D490-EAA9343E0BF5}"/>
              </a:ext>
            </a:extLst>
          </p:cNvPr>
          <p:cNvSpPr txBox="1"/>
          <p:nvPr/>
        </p:nvSpPr>
        <p:spPr>
          <a:xfrm>
            <a:off x="4323005" y="415626"/>
            <a:ext cx="15642187" cy="3000821"/>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3. TA BOLLEN FRAMÅT</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I anfallsspelets alla delar ta bollen mot motståndarnas mål i syfte </a:t>
            </a:r>
            <a:br>
              <a:rPr lang="sv-SE" sz="3200" b="1">
                <a:solidFill>
                  <a:srgbClr val="F5EF88"/>
                </a:solidFill>
                <a:latin typeface="Montserrat SemiBold" pitchFamily="2" charset="77"/>
              </a:rPr>
            </a:br>
            <a:r>
              <a:rPr lang="sv-SE" sz="3200" b="1">
                <a:solidFill>
                  <a:srgbClr val="F5EF88"/>
                </a:solidFill>
                <a:latin typeface="Montserrat SemiBold" pitchFamily="2" charset="77"/>
              </a:rPr>
              <a:t>att skapa möjlighet till målchans.</a:t>
            </a:r>
          </a:p>
        </p:txBody>
      </p:sp>
      <p:sp>
        <p:nvSpPr>
          <p:cNvPr id="6" name="textruta 5">
            <a:extLst>
              <a:ext uri="{FF2B5EF4-FFF2-40B4-BE49-F238E27FC236}">
                <a16:creationId xmlns:a16="http://schemas.microsoft.com/office/drawing/2014/main" id="{B99387FF-1C98-5906-3B83-005B5FFB9419}"/>
              </a:ext>
            </a:extLst>
          </p:cNvPr>
          <p:cNvSpPr txBox="1"/>
          <p:nvPr/>
        </p:nvSpPr>
        <p:spPr>
          <a:xfrm>
            <a:off x="2743200" y="3733660"/>
            <a:ext cx="19050000"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För att på ett bra sätt ta bollen framåt krävs teknik, spelförståelse, fysik och mentala förmågor.</a:t>
            </a:r>
          </a:p>
        </p:txBody>
      </p:sp>
      <p:sp>
        <p:nvSpPr>
          <p:cNvPr id="7" name="Rektangel med rundade hörn 11">
            <a:extLst>
              <a:ext uri="{FF2B5EF4-FFF2-40B4-BE49-F238E27FC236}">
                <a16:creationId xmlns:a16="http://schemas.microsoft.com/office/drawing/2014/main" id="{0A41396D-CC0B-B08F-5E72-8B78ADC1BFED}"/>
              </a:ext>
            </a:extLst>
          </p:cNvPr>
          <p:cNvSpPr/>
          <p:nvPr/>
        </p:nvSpPr>
        <p:spPr>
          <a:xfrm>
            <a:off x="5448134" y="8459138"/>
            <a:ext cx="610497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a:p>
            <a:r>
              <a:rPr lang="sv-SE" sz="2800" dirty="0">
                <a:solidFill>
                  <a:schemeClr val="bg1"/>
                </a:solidFill>
                <a:latin typeface="Montserrat Light" pitchFamily="2" charset="77"/>
              </a:rPr>
              <a:t>.</a:t>
            </a:r>
          </a:p>
        </p:txBody>
      </p:sp>
      <p:sp>
        <p:nvSpPr>
          <p:cNvPr id="8" name="Rektangel med rundade hörn 11">
            <a:extLst>
              <a:ext uri="{FF2B5EF4-FFF2-40B4-BE49-F238E27FC236}">
                <a16:creationId xmlns:a16="http://schemas.microsoft.com/office/drawing/2014/main" id="{D238EE74-EFAA-3705-E6C4-2C3CF47315F3}"/>
              </a:ext>
            </a:extLst>
          </p:cNvPr>
          <p:cNvSpPr/>
          <p:nvPr/>
        </p:nvSpPr>
        <p:spPr>
          <a:xfrm>
            <a:off x="5454358" y="5299040"/>
            <a:ext cx="609875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15" name="Rektangel med rundade hörn 14">
            <a:extLst>
              <a:ext uri="{FF2B5EF4-FFF2-40B4-BE49-F238E27FC236}">
                <a16:creationId xmlns:a16="http://schemas.microsoft.com/office/drawing/2014/main" id="{82C964A3-DBEA-88FB-83A1-C53C281898EA}"/>
              </a:ext>
            </a:extLst>
          </p:cNvPr>
          <p:cNvSpPr/>
          <p:nvPr/>
        </p:nvSpPr>
        <p:spPr>
          <a:xfrm>
            <a:off x="12885690" y="5275251"/>
            <a:ext cx="609875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16" name="Rektangel med rundade hörn 11">
            <a:extLst>
              <a:ext uri="{FF2B5EF4-FFF2-40B4-BE49-F238E27FC236}">
                <a16:creationId xmlns:a16="http://schemas.microsoft.com/office/drawing/2014/main" id="{20E131FF-608B-588F-40A8-45D75FE8D89E}"/>
              </a:ext>
            </a:extLst>
          </p:cNvPr>
          <p:cNvSpPr/>
          <p:nvPr/>
        </p:nvSpPr>
        <p:spPr>
          <a:xfrm>
            <a:off x="12907173" y="8459138"/>
            <a:ext cx="610497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17" name="Rektangel med rundade hörn 11">
            <a:extLst>
              <a:ext uri="{FF2B5EF4-FFF2-40B4-BE49-F238E27FC236}">
                <a16:creationId xmlns:a16="http://schemas.microsoft.com/office/drawing/2014/main" id="{CFCF3A13-2189-19A8-24BA-E749C1B29BEA}"/>
              </a:ext>
            </a:extLst>
          </p:cNvPr>
          <p:cNvSpPr/>
          <p:nvPr/>
        </p:nvSpPr>
        <p:spPr>
          <a:xfrm>
            <a:off x="9820508" y="6722875"/>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TA BOLLEN FRAMÅT</a:t>
            </a:r>
          </a:p>
        </p:txBody>
      </p:sp>
      <p:cxnSp>
        <p:nvCxnSpPr>
          <p:cNvPr id="18" name="Rak 17">
            <a:extLst>
              <a:ext uri="{FF2B5EF4-FFF2-40B4-BE49-F238E27FC236}">
                <a16:creationId xmlns:a16="http://schemas.microsoft.com/office/drawing/2014/main" id="{92FD74F1-E33D-45FD-F90E-FA2E3EC54080}"/>
              </a:ext>
            </a:extLst>
          </p:cNvPr>
          <p:cNvCxnSpPr>
            <a:cxnSpLocks/>
          </p:cNvCxnSpPr>
          <p:nvPr/>
        </p:nvCxnSpPr>
        <p:spPr>
          <a:xfrm>
            <a:off x="5475001" y="8004300"/>
            <a:ext cx="44725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F238F0E2-94B2-25D1-E003-85D4F1537775}"/>
              </a:ext>
            </a:extLst>
          </p:cNvPr>
          <p:cNvCxnSpPr>
            <a:cxnSpLocks/>
          </p:cNvCxnSpPr>
          <p:nvPr/>
        </p:nvCxnSpPr>
        <p:spPr>
          <a:xfrm flipH="1">
            <a:off x="12106318" y="5602457"/>
            <a:ext cx="15656" cy="1848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234E7C3D-331B-6A45-83C4-F3A89E6D832B}"/>
              </a:ext>
            </a:extLst>
          </p:cNvPr>
          <p:cNvCxnSpPr>
            <a:cxnSpLocks/>
          </p:cNvCxnSpPr>
          <p:nvPr/>
        </p:nvCxnSpPr>
        <p:spPr>
          <a:xfrm>
            <a:off x="14198600" y="8004300"/>
            <a:ext cx="43387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09DEA36C-FBAC-C817-FCA3-FEC5DA77D00C}"/>
              </a:ext>
            </a:extLst>
          </p:cNvPr>
          <p:cNvCxnSpPr>
            <a:cxnSpLocks/>
          </p:cNvCxnSpPr>
          <p:nvPr/>
        </p:nvCxnSpPr>
        <p:spPr>
          <a:xfrm>
            <a:off x="12106318" y="8559421"/>
            <a:ext cx="0" cy="24339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E3B1609A-DFD9-7708-136B-F7398D37E0F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E9826403-A9CF-0DC7-DF52-6ED215761531}"/>
              </a:ext>
            </a:extLst>
          </p:cNvPr>
          <p:cNvCxnSpPr>
            <a:cxnSpLocks/>
          </p:cNvCxnSpPr>
          <p:nvPr/>
        </p:nvCxnSpPr>
        <p:spPr>
          <a:xfrm>
            <a:off x="-264695" y="495750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D7D624EA-7E7B-87F6-FD80-4F7E6AAC2DF8}"/>
              </a:ext>
            </a:extLst>
          </p:cNvPr>
          <p:cNvSpPr>
            <a:spLocks noGrp="1"/>
          </p:cNvSpPr>
          <p:nvPr>
            <p:ph type="sldNum" sz="quarter" idx="12"/>
          </p:nvPr>
        </p:nvSpPr>
        <p:spPr/>
        <p:txBody>
          <a:bodyPr/>
          <a:lstStyle/>
          <a:p>
            <a:fld id="{5F919A4E-C2E9-6148-8511-58460454BFB7}" type="slidenum">
              <a:rPr lang="sv-SE" smtClean="0"/>
              <a:t>24</a:t>
            </a:fld>
            <a:endParaRPr lang="sv-SE"/>
          </a:p>
        </p:txBody>
      </p:sp>
      <p:sp>
        <p:nvSpPr>
          <p:cNvPr id="9" name="textruta 8">
            <a:extLst>
              <a:ext uri="{FF2B5EF4-FFF2-40B4-BE49-F238E27FC236}">
                <a16:creationId xmlns:a16="http://schemas.microsoft.com/office/drawing/2014/main" id="{C712ECAC-8DE3-F7BC-59EA-C6D4AC085D2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28820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ABFD5CB2-96CA-9DCB-C98D-DBF0AEFBD3CA}"/>
              </a:ext>
            </a:extLst>
          </p:cNvPr>
          <p:cNvSpPr txBox="1"/>
          <p:nvPr/>
        </p:nvSpPr>
        <p:spPr>
          <a:xfrm>
            <a:off x="4323005" y="419108"/>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4. SPELBARHET</a:t>
            </a:r>
            <a:r>
              <a:rPr lang="sv-SE" sz="4000" b="1">
                <a:solidFill>
                  <a:schemeClr val="bg1"/>
                </a:solidFill>
                <a:latin typeface="Montserrat SemiBold" pitchFamily="2" charset="77"/>
              </a:rPr>
              <a:t> </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Att vilja, våga och kunna bli spelbar när en medspelare har bollen</a:t>
            </a:r>
          </a:p>
        </p:txBody>
      </p:sp>
      <p:sp>
        <p:nvSpPr>
          <p:cNvPr id="8" name="textruta 7">
            <a:extLst>
              <a:ext uri="{FF2B5EF4-FFF2-40B4-BE49-F238E27FC236}">
                <a16:creationId xmlns:a16="http://schemas.microsoft.com/office/drawing/2014/main" id="{BFE728CE-38FD-E26C-403F-C1D59D70B1A3}"/>
              </a:ext>
            </a:extLst>
          </p:cNvPr>
          <p:cNvSpPr txBox="1"/>
          <p:nvPr/>
        </p:nvSpPr>
        <p:spPr>
          <a:xfrm>
            <a:off x="3632577" y="3181891"/>
            <a:ext cx="16953935"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För bra passningsspel krävs teknik, spelförståelse, fysik och mentala förmågor.</a:t>
            </a:r>
          </a:p>
        </p:txBody>
      </p:sp>
      <p:sp>
        <p:nvSpPr>
          <p:cNvPr id="15" name="Rektangel med rundade hörn 11">
            <a:extLst>
              <a:ext uri="{FF2B5EF4-FFF2-40B4-BE49-F238E27FC236}">
                <a16:creationId xmlns:a16="http://schemas.microsoft.com/office/drawing/2014/main" id="{478D744C-B330-1364-FB76-0F156B6E98CF}"/>
              </a:ext>
            </a:extLst>
          </p:cNvPr>
          <p:cNvSpPr/>
          <p:nvPr/>
        </p:nvSpPr>
        <p:spPr>
          <a:xfrm>
            <a:off x="3835400" y="7998502"/>
            <a:ext cx="7717710"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p:txBody>
      </p:sp>
      <p:sp>
        <p:nvSpPr>
          <p:cNvPr id="16" name="Rektangel med rundade hörn 11">
            <a:extLst>
              <a:ext uri="{FF2B5EF4-FFF2-40B4-BE49-F238E27FC236}">
                <a16:creationId xmlns:a16="http://schemas.microsoft.com/office/drawing/2014/main" id="{885D1127-8ECB-A1DD-2DD5-9E63A2468291}"/>
              </a:ext>
            </a:extLst>
          </p:cNvPr>
          <p:cNvSpPr/>
          <p:nvPr/>
        </p:nvSpPr>
        <p:spPr>
          <a:xfrm>
            <a:off x="3835400" y="4806186"/>
            <a:ext cx="7717710"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17" name="Rektangel med rundade hörn 16">
            <a:extLst>
              <a:ext uri="{FF2B5EF4-FFF2-40B4-BE49-F238E27FC236}">
                <a16:creationId xmlns:a16="http://schemas.microsoft.com/office/drawing/2014/main" id="{21F07E73-169A-51F0-675B-6C5F05C10712}"/>
              </a:ext>
            </a:extLst>
          </p:cNvPr>
          <p:cNvSpPr/>
          <p:nvPr/>
        </p:nvSpPr>
        <p:spPr>
          <a:xfrm>
            <a:off x="12999989" y="4629997"/>
            <a:ext cx="8475523"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a:p>
            <a:endParaRPr lang="sv-SE" sz="2800" dirty="0">
              <a:solidFill>
                <a:schemeClr val="bg1"/>
              </a:solidFill>
              <a:latin typeface="Montserrat Light" pitchFamily="2" charset="77"/>
            </a:endParaRPr>
          </a:p>
        </p:txBody>
      </p:sp>
      <p:sp>
        <p:nvSpPr>
          <p:cNvPr id="18" name="Rektangel med rundade hörn 11">
            <a:extLst>
              <a:ext uri="{FF2B5EF4-FFF2-40B4-BE49-F238E27FC236}">
                <a16:creationId xmlns:a16="http://schemas.microsoft.com/office/drawing/2014/main" id="{24D9D6E9-B08C-6104-9448-C98E70F89F5A}"/>
              </a:ext>
            </a:extLst>
          </p:cNvPr>
          <p:cNvSpPr/>
          <p:nvPr/>
        </p:nvSpPr>
        <p:spPr>
          <a:xfrm>
            <a:off x="13021473" y="7998502"/>
            <a:ext cx="610497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a:p>
            <a:endParaRPr lang="sv-SE" sz="2800" dirty="0">
              <a:solidFill>
                <a:schemeClr val="bg1"/>
              </a:solidFill>
              <a:latin typeface="Montserrat Light" pitchFamily="2" charset="77"/>
            </a:endParaRPr>
          </a:p>
        </p:txBody>
      </p:sp>
      <p:sp>
        <p:nvSpPr>
          <p:cNvPr id="19" name="Rektangel med rundade hörn 11">
            <a:extLst>
              <a:ext uri="{FF2B5EF4-FFF2-40B4-BE49-F238E27FC236}">
                <a16:creationId xmlns:a16="http://schemas.microsoft.com/office/drawing/2014/main" id="{61925195-D9B9-C948-E509-82CD644A60B4}"/>
              </a:ext>
            </a:extLst>
          </p:cNvPr>
          <p:cNvSpPr/>
          <p:nvPr/>
        </p:nvSpPr>
        <p:spPr>
          <a:xfrm>
            <a:off x="9833208" y="6084439"/>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SPELBARHET</a:t>
            </a:r>
          </a:p>
        </p:txBody>
      </p:sp>
      <p:cxnSp>
        <p:nvCxnSpPr>
          <p:cNvPr id="20" name="Rak 19">
            <a:extLst>
              <a:ext uri="{FF2B5EF4-FFF2-40B4-BE49-F238E27FC236}">
                <a16:creationId xmlns:a16="http://schemas.microsoft.com/office/drawing/2014/main" id="{84989162-8D69-7D61-7CD4-4C28BFA37F46}"/>
              </a:ext>
            </a:extLst>
          </p:cNvPr>
          <p:cNvCxnSpPr>
            <a:cxnSpLocks/>
          </p:cNvCxnSpPr>
          <p:nvPr/>
        </p:nvCxnSpPr>
        <p:spPr>
          <a:xfrm>
            <a:off x="4064000" y="7492864"/>
            <a:ext cx="6273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5458CCC7-F377-5D0A-C3D5-51B7D35190E5}"/>
              </a:ext>
            </a:extLst>
          </p:cNvPr>
          <p:cNvCxnSpPr>
            <a:cxnSpLocks/>
          </p:cNvCxnSpPr>
          <p:nvPr/>
        </p:nvCxnSpPr>
        <p:spPr>
          <a:xfrm flipH="1">
            <a:off x="12106318" y="4806186"/>
            <a:ext cx="19144" cy="22602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7EA4764E-8B3E-FD80-C39D-ED59239FBDDE}"/>
              </a:ext>
            </a:extLst>
          </p:cNvPr>
          <p:cNvCxnSpPr>
            <a:cxnSpLocks/>
          </p:cNvCxnSpPr>
          <p:nvPr/>
        </p:nvCxnSpPr>
        <p:spPr>
          <a:xfrm>
            <a:off x="12106318" y="7920985"/>
            <a:ext cx="0" cy="24811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18BE5B2-A9B8-61AD-101B-8B47B7F2E0B5}"/>
              </a:ext>
            </a:extLst>
          </p:cNvPr>
          <p:cNvCxnSpPr>
            <a:cxnSpLocks/>
          </p:cNvCxnSpPr>
          <p:nvPr/>
        </p:nvCxnSpPr>
        <p:spPr>
          <a:xfrm>
            <a:off x="13817600" y="7492864"/>
            <a:ext cx="711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FCD654D4-6120-748F-F4C2-AB2EE074E722}"/>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DC784780-8F97-DAF7-1226-ACC73406CFAB}"/>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BE7F334F-D0D6-F62B-587E-1D13AC05E1E3}"/>
              </a:ext>
            </a:extLst>
          </p:cNvPr>
          <p:cNvSpPr>
            <a:spLocks noGrp="1"/>
          </p:cNvSpPr>
          <p:nvPr>
            <p:ph type="sldNum" sz="quarter" idx="12"/>
          </p:nvPr>
        </p:nvSpPr>
        <p:spPr/>
        <p:txBody>
          <a:bodyPr/>
          <a:lstStyle/>
          <a:p>
            <a:fld id="{5F919A4E-C2E9-6148-8511-58460454BFB7}" type="slidenum">
              <a:rPr lang="sv-SE" smtClean="0"/>
              <a:t>25</a:t>
            </a:fld>
            <a:endParaRPr lang="sv-SE"/>
          </a:p>
        </p:txBody>
      </p:sp>
      <p:sp>
        <p:nvSpPr>
          <p:cNvPr id="9" name="textruta 8">
            <a:extLst>
              <a:ext uri="{FF2B5EF4-FFF2-40B4-BE49-F238E27FC236}">
                <a16:creationId xmlns:a16="http://schemas.microsoft.com/office/drawing/2014/main" id="{27815110-0AC4-3F2F-1C4C-81DE112D5F04}"/>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426760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4347068" y="8700354"/>
            <a:ext cx="729541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Spelförståelse</a:t>
            </a:r>
          </a:p>
          <a:p>
            <a:endParaRPr lang="sv-SE" sz="2800" b="1" dirty="0">
              <a:solidFill>
                <a:schemeClr val="bg1"/>
              </a:solidFill>
              <a:latin typeface="Montserrat Light"/>
            </a:endParaRP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4165600" y="5043326"/>
            <a:ext cx="747688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75065" y="5121137"/>
            <a:ext cx="8168691"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Fysiskt</a:t>
            </a:r>
          </a:p>
          <a:p>
            <a:endParaRPr lang="sv-SE" sz="2800" dirty="0">
              <a:solidFill>
                <a:schemeClr val="bg1"/>
              </a:solidFill>
              <a:latin typeface="Montserrat Light"/>
            </a:endParaRP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96548" y="8700354"/>
            <a:ext cx="778064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Mentalt</a:t>
            </a: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92506" y="67100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3200" b="1" dirty="0">
                <a:solidFill>
                  <a:schemeClr val="bg1"/>
                </a:solidFill>
                <a:latin typeface="Montserrat SemiBold" pitchFamily="2" charset="77"/>
              </a:rPr>
              <a:t>VINNA INSIDA</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3616375"/>
          </a:xfrm>
          <a:prstGeom prst="rect">
            <a:avLst/>
          </a:prstGeom>
          <a:noFill/>
          <a:ln w="12700">
            <a:noFill/>
          </a:ln>
        </p:spPr>
        <p:txBody>
          <a:bodyPr wrap="square" rtlCol="0">
            <a:spAutoFit/>
          </a:bodyPr>
          <a:lstStyle/>
          <a:p>
            <a:pPr algn="ctr" fontAlgn="base"/>
            <a:r>
              <a:rPr lang="sv-SE" sz="8500" dirty="0">
                <a:solidFill>
                  <a:schemeClr val="bg1"/>
                </a:solidFill>
                <a:latin typeface="Mongoose Regular" panose="02000000000000000000" pitchFamily="2" charset="77"/>
              </a:rPr>
              <a:t>5. VINNA INSIDA</a:t>
            </a:r>
          </a:p>
          <a:p>
            <a:pPr algn="ctr" fontAlgn="base"/>
            <a:endParaRPr lang="sv-SE" sz="4000" b="1" dirty="0">
              <a:solidFill>
                <a:schemeClr val="bg1"/>
              </a:solidFill>
              <a:latin typeface="Montserrat SemiBold" pitchFamily="2" charset="77"/>
            </a:endParaRPr>
          </a:p>
          <a:p>
            <a:pPr algn="ctr" fontAlgn="base"/>
            <a:r>
              <a:rPr lang="sv-SE" sz="3200" b="1" dirty="0">
                <a:solidFill>
                  <a:srgbClr val="F5EF88"/>
                </a:solidFill>
                <a:latin typeface="Montserrat SemiBold" pitchFamily="2" charset="77"/>
              </a:rPr>
              <a:t>Rikta spelet mot att nå centrala ytor på vår väg framåt samt vinna ytan mellan motspelare och respektive mål i anfall och försvar.</a:t>
            </a:r>
            <a:br>
              <a:rPr lang="sv-SE" sz="4000" b="1" dirty="0">
                <a:solidFill>
                  <a:srgbClr val="F5EF88"/>
                </a:solidFill>
                <a:latin typeface="Montserrat SemiBold" pitchFamily="2" charset="77"/>
              </a:rPr>
            </a:br>
            <a:endParaRPr lang="sv-SE" sz="4000" b="1" dirty="0">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3835400" y="3641305"/>
            <a:ext cx="16738599"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För att vinna insida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4347068" y="8118516"/>
            <a:ext cx="611773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93402" y="487223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999218" y="8118516"/>
            <a:ext cx="660018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95694" y="8546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452437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B3A87DA4-7FFF-315C-8A0A-A9EA43D012D9}"/>
              </a:ext>
            </a:extLst>
          </p:cNvPr>
          <p:cNvSpPr>
            <a:spLocks noGrp="1"/>
          </p:cNvSpPr>
          <p:nvPr>
            <p:ph type="sldNum" sz="quarter" idx="12"/>
          </p:nvPr>
        </p:nvSpPr>
        <p:spPr/>
        <p:txBody>
          <a:bodyPr/>
          <a:lstStyle/>
          <a:p>
            <a:fld id="{5F919A4E-C2E9-6148-8511-58460454BFB7}" type="slidenum">
              <a:rPr lang="sv-SE" sz="1100" smtClean="0"/>
              <a:t>26</a:t>
            </a:fld>
            <a:endParaRPr lang="sv-SE" sz="1100"/>
          </a:p>
        </p:txBody>
      </p:sp>
      <p:sp>
        <p:nvSpPr>
          <p:cNvPr id="11" name="textruta 10">
            <a:extLst>
              <a:ext uri="{FF2B5EF4-FFF2-40B4-BE49-F238E27FC236}">
                <a16:creationId xmlns:a16="http://schemas.microsoft.com/office/drawing/2014/main" id="{8B81917F-EB66-92F7-89FF-AD672BD72F80}"/>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86652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2709583" y="8259381"/>
            <a:ext cx="884352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p:txBody>
      </p:sp>
      <p:sp>
        <p:nvSpPr>
          <p:cNvPr id="9" name="Rektangel med rundade hörn 11">
            <a:extLst>
              <a:ext uri="{FF2B5EF4-FFF2-40B4-BE49-F238E27FC236}">
                <a16:creationId xmlns:a16="http://schemas.microsoft.com/office/drawing/2014/main" id="{0F1674E8-C770-4B6B-A3A9-104D3A616116}"/>
              </a:ext>
            </a:extLst>
          </p:cNvPr>
          <p:cNvSpPr/>
          <p:nvPr/>
        </p:nvSpPr>
        <p:spPr>
          <a:xfrm>
            <a:off x="2709583" y="4666148"/>
            <a:ext cx="884352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12" name="Rektangel med rundade hörn 11">
            <a:extLst>
              <a:ext uri="{FF2B5EF4-FFF2-40B4-BE49-F238E27FC236}">
                <a16:creationId xmlns:a16="http://schemas.microsoft.com/office/drawing/2014/main" id="{241213EC-840F-4B7E-B860-CF0EF7A87834}"/>
              </a:ext>
            </a:extLst>
          </p:cNvPr>
          <p:cNvSpPr/>
          <p:nvPr/>
        </p:nvSpPr>
        <p:spPr>
          <a:xfrm>
            <a:off x="12885689" y="4743959"/>
            <a:ext cx="906538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13" name="Rektangel med rundade hörn 11">
            <a:extLst>
              <a:ext uri="{FF2B5EF4-FFF2-40B4-BE49-F238E27FC236}">
                <a16:creationId xmlns:a16="http://schemas.microsoft.com/office/drawing/2014/main" id="{2D618184-323E-4CE9-815F-6D89F0CF3A0D}"/>
              </a:ext>
            </a:extLst>
          </p:cNvPr>
          <p:cNvSpPr/>
          <p:nvPr/>
        </p:nvSpPr>
        <p:spPr>
          <a:xfrm>
            <a:off x="12907172" y="8259381"/>
            <a:ext cx="862612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14" name="Rektangel med rundade hörn 11">
            <a:extLst>
              <a:ext uri="{FF2B5EF4-FFF2-40B4-BE49-F238E27FC236}">
                <a16:creationId xmlns:a16="http://schemas.microsoft.com/office/drawing/2014/main" id="{D1346E93-8D4B-436C-90F7-676F6009A3E7}"/>
              </a:ext>
            </a:extLst>
          </p:cNvPr>
          <p:cNvSpPr/>
          <p:nvPr/>
        </p:nvSpPr>
        <p:spPr>
          <a:xfrm>
            <a:off x="9947508" y="6269118"/>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PASSNINGSSPEL</a:t>
            </a:r>
          </a:p>
        </p:txBody>
      </p:sp>
      <p:sp>
        <p:nvSpPr>
          <p:cNvPr id="7" name="textruta 6">
            <a:extLst>
              <a:ext uri="{FF2B5EF4-FFF2-40B4-BE49-F238E27FC236}">
                <a16:creationId xmlns:a16="http://schemas.microsoft.com/office/drawing/2014/main" id="{33F398AA-E903-3C80-5769-678A896B02B0}"/>
              </a:ext>
            </a:extLst>
          </p:cNvPr>
          <p:cNvSpPr txBox="1"/>
          <p:nvPr/>
        </p:nvSpPr>
        <p:spPr>
          <a:xfrm>
            <a:off x="4323005" y="403403"/>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6. PASSNINGSSPEL</a:t>
            </a:r>
            <a:r>
              <a:rPr lang="sv-SE" sz="4000" b="1">
                <a:solidFill>
                  <a:schemeClr val="bg1"/>
                </a:solidFill>
                <a:latin typeface="Montserrat SemiBold" pitchFamily="2" charset="77"/>
              </a:rPr>
              <a:t> </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Genom passningar sätta andra i bättre situationer än sig själv.</a:t>
            </a:r>
          </a:p>
        </p:txBody>
      </p:sp>
      <p:sp>
        <p:nvSpPr>
          <p:cNvPr id="8" name="textruta 7">
            <a:extLst>
              <a:ext uri="{FF2B5EF4-FFF2-40B4-BE49-F238E27FC236}">
                <a16:creationId xmlns:a16="http://schemas.microsoft.com/office/drawing/2014/main" id="{DACB8280-11AD-D22B-1C57-5A35E74F8A2C}"/>
              </a:ext>
            </a:extLst>
          </p:cNvPr>
          <p:cNvSpPr txBox="1"/>
          <p:nvPr/>
        </p:nvSpPr>
        <p:spPr>
          <a:xfrm>
            <a:off x="3176159" y="3095555"/>
            <a:ext cx="17832379"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För bra passningsspel krävs teknik, spelförståelse, fysik och mentala förmågor.</a:t>
            </a:r>
          </a:p>
        </p:txBody>
      </p:sp>
      <p:cxnSp>
        <p:nvCxnSpPr>
          <p:cNvPr id="15" name="Rak 14">
            <a:extLst>
              <a:ext uri="{FF2B5EF4-FFF2-40B4-BE49-F238E27FC236}">
                <a16:creationId xmlns:a16="http://schemas.microsoft.com/office/drawing/2014/main" id="{B9F8EAD4-43D1-2DFA-95E6-123986417AE2}"/>
              </a:ext>
            </a:extLst>
          </p:cNvPr>
          <p:cNvCxnSpPr>
            <a:cxnSpLocks/>
          </p:cNvCxnSpPr>
          <p:nvPr/>
        </p:nvCxnSpPr>
        <p:spPr>
          <a:xfrm>
            <a:off x="2971800" y="7677543"/>
            <a:ext cx="751147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0321B493-EC51-9793-307D-C7F9A67FBD62}"/>
              </a:ext>
            </a:extLst>
          </p:cNvPr>
          <p:cNvCxnSpPr>
            <a:cxnSpLocks/>
          </p:cNvCxnSpPr>
          <p:nvPr/>
        </p:nvCxnSpPr>
        <p:spPr>
          <a:xfrm flipH="1">
            <a:off x="12106318" y="4575644"/>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16">
            <a:extLst>
              <a:ext uri="{FF2B5EF4-FFF2-40B4-BE49-F238E27FC236}">
                <a16:creationId xmlns:a16="http://schemas.microsoft.com/office/drawing/2014/main" id="{9B7953F3-E0F6-EC03-5735-4DDA0CC65BAF}"/>
              </a:ext>
            </a:extLst>
          </p:cNvPr>
          <p:cNvCxnSpPr>
            <a:cxnSpLocks/>
          </p:cNvCxnSpPr>
          <p:nvPr/>
        </p:nvCxnSpPr>
        <p:spPr>
          <a:xfrm>
            <a:off x="14030036" y="7677543"/>
            <a:ext cx="733136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B3EA4DC2-F3A7-370D-5822-8B23E936D5AD}"/>
              </a:ext>
            </a:extLst>
          </p:cNvPr>
          <p:cNvCxnSpPr>
            <a:cxnSpLocks/>
          </p:cNvCxnSpPr>
          <p:nvPr/>
        </p:nvCxnSpPr>
        <p:spPr>
          <a:xfrm>
            <a:off x="12106318" y="8105664"/>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EC1AF8AB-AFE9-11D9-B298-5B1AC08D583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7832F81-039E-BDFB-DAEC-119F92FD4F0D}"/>
              </a:ext>
            </a:extLst>
          </p:cNvPr>
          <p:cNvCxnSpPr>
            <a:cxnSpLocks/>
          </p:cNvCxnSpPr>
          <p:nvPr/>
        </p:nvCxnSpPr>
        <p:spPr>
          <a:xfrm>
            <a:off x="-132348" y="3946980"/>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D3673FF8-D6AD-946C-9C5A-10C2448EC01F}"/>
              </a:ext>
            </a:extLst>
          </p:cNvPr>
          <p:cNvSpPr>
            <a:spLocks noGrp="1"/>
          </p:cNvSpPr>
          <p:nvPr>
            <p:ph type="sldNum" sz="quarter" idx="12"/>
          </p:nvPr>
        </p:nvSpPr>
        <p:spPr/>
        <p:txBody>
          <a:bodyPr/>
          <a:lstStyle/>
          <a:p>
            <a:fld id="{5F919A4E-C2E9-6148-8511-58460454BFB7}" type="slidenum">
              <a:rPr lang="sv-SE" smtClean="0"/>
              <a:t>27</a:t>
            </a:fld>
            <a:endParaRPr lang="sv-SE"/>
          </a:p>
        </p:txBody>
      </p:sp>
      <p:sp>
        <p:nvSpPr>
          <p:cNvPr id="6" name="textruta 5">
            <a:extLst>
              <a:ext uri="{FF2B5EF4-FFF2-40B4-BE49-F238E27FC236}">
                <a16:creationId xmlns:a16="http://schemas.microsoft.com/office/drawing/2014/main" id="{BC9BBE35-07A9-454F-3F8E-47849C3EACC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394366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3479800" y="8700354"/>
            <a:ext cx="818445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3479800" y="5043326"/>
            <a:ext cx="818445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96836" y="5121137"/>
            <a:ext cx="9151964"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3018318" y="8700354"/>
            <a:ext cx="872406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914277" y="67100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VINNA BOLL</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3123932"/>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7. VINNA BOLL</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Pressa/stoppa motståndare och vinna lösa bollar och äga yta.</a:t>
            </a:r>
            <a:br>
              <a:rPr lang="sv-SE" sz="4000" b="1">
                <a:solidFill>
                  <a:srgbClr val="F5EF88"/>
                </a:solidFill>
                <a:latin typeface="Montserrat SemiBold" pitchFamily="2" charset="77"/>
              </a:rPr>
            </a:b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3657600" y="3044391"/>
            <a:ext cx="16418731" cy="584775"/>
          </a:xfrm>
          <a:prstGeom prst="rect">
            <a:avLst/>
          </a:prstGeom>
          <a:noFill/>
        </p:spPr>
        <p:txBody>
          <a:bodyPr wrap="square">
            <a:spAutoFit/>
          </a:bodyPr>
          <a:lstStyle/>
          <a:p>
            <a:pPr algn="ctr" fontAlgn="base"/>
            <a:r>
              <a:rPr lang="sv-SE" sz="3200">
                <a:solidFill>
                  <a:schemeClr val="bg1"/>
                </a:solidFill>
                <a:latin typeface="Montserrat Light" pitchFamily="2" charset="77"/>
              </a:rPr>
              <a:t>För att vinna boll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3657600" y="8118516"/>
            <a:ext cx="724036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93402" y="487223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538389" y="8118516"/>
            <a:ext cx="820399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217465" y="8546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958314"/>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C421DB35-AF33-0BA3-ADF1-5FF44365C5E2}"/>
              </a:ext>
            </a:extLst>
          </p:cNvPr>
          <p:cNvSpPr>
            <a:spLocks noGrp="1"/>
          </p:cNvSpPr>
          <p:nvPr>
            <p:ph type="sldNum" sz="quarter" idx="12"/>
          </p:nvPr>
        </p:nvSpPr>
        <p:spPr/>
        <p:txBody>
          <a:bodyPr/>
          <a:lstStyle/>
          <a:p>
            <a:fld id="{5F919A4E-C2E9-6148-8511-58460454BFB7}" type="slidenum">
              <a:rPr lang="sv-SE" smtClean="0"/>
              <a:t>28</a:t>
            </a:fld>
            <a:endParaRPr lang="sv-SE"/>
          </a:p>
        </p:txBody>
      </p:sp>
      <p:sp>
        <p:nvSpPr>
          <p:cNvPr id="10" name="textruta 9">
            <a:extLst>
              <a:ext uri="{FF2B5EF4-FFF2-40B4-BE49-F238E27FC236}">
                <a16:creationId xmlns:a16="http://schemas.microsoft.com/office/drawing/2014/main" id="{CA2C6C3A-BBD4-4905-598D-D1A4EA425981}"/>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56746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3683001" y="8700354"/>
            <a:ext cx="782198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3683001" y="4453781"/>
            <a:ext cx="832846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2" y="4531592"/>
            <a:ext cx="832846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4" y="8700354"/>
            <a:ext cx="832845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67100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FÖRHINDRA MÅL</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8. FÖRHINDRA MÅL</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Förhindra mål= försvara mål och målvakt samt täcka skott.</a:t>
            </a: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5450938" y="3150793"/>
            <a:ext cx="13321573" cy="461665"/>
          </a:xfrm>
          <a:prstGeom prst="rect">
            <a:avLst/>
          </a:prstGeom>
          <a:noFill/>
        </p:spPr>
        <p:txBody>
          <a:bodyPr wrap="square">
            <a:spAutoFit/>
          </a:bodyPr>
          <a:lstStyle/>
          <a:p>
            <a:pPr algn="ctr" fontAlgn="base"/>
            <a:r>
              <a:rPr lang="sv-SE" sz="2400">
                <a:solidFill>
                  <a:schemeClr val="bg1"/>
                </a:solidFill>
                <a:latin typeface="Montserrat Light" pitchFamily="2" charset="77"/>
              </a:rPr>
              <a:t>För att förhindra mål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3962400" y="8118516"/>
            <a:ext cx="6273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a:off x="12106318" y="4657569"/>
            <a:ext cx="0" cy="28901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919200" y="8118516"/>
            <a:ext cx="6654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8546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408622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53E7E060-A0ED-93A7-01A3-B53E789EC4DD}"/>
              </a:ext>
            </a:extLst>
          </p:cNvPr>
          <p:cNvSpPr>
            <a:spLocks noGrp="1"/>
          </p:cNvSpPr>
          <p:nvPr>
            <p:ph type="sldNum" sz="quarter" idx="12"/>
          </p:nvPr>
        </p:nvSpPr>
        <p:spPr/>
        <p:txBody>
          <a:bodyPr/>
          <a:lstStyle/>
          <a:p>
            <a:fld id="{5F919A4E-C2E9-6148-8511-58460454BFB7}" type="slidenum">
              <a:rPr lang="sv-SE" smtClean="0"/>
              <a:t>29</a:t>
            </a:fld>
            <a:endParaRPr lang="sv-SE"/>
          </a:p>
        </p:txBody>
      </p:sp>
      <p:sp>
        <p:nvSpPr>
          <p:cNvPr id="11" name="textruta 10">
            <a:extLst>
              <a:ext uri="{FF2B5EF4-FFF2-40B4-BE49-F238E27FC236}">
                <a16:creationId xmlns:a16="http://schemas.microsoft.com/office/drawing/2014/main" id="{85268509-DF68-4803-0BE7-6313B04BA754}"/>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94040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A4CA983F-22E1-CFC2-F45A-04EBDD7E7C47}"/>
              </a:ext>
            </a:extLst>
          </p:cNvPr>
          <p:cNvSpPr txBox="1"/>
          <p:nvPr/>
        </p:nvSpPr>
        <p:spPr>
          <a:xfrm>
            <a:off x="1533700" y="3677315"/>
            <a:ext cx="12487731" cy="5509200"/>
          </a:xfrm>
          <a:prstGeom prst="rect">
            <a:avLst/>
          </a:prstGeom>
          <a:noFill/>
        </p:spPr>
        <p:txBody>
          <a:bodyPr wrap="square">
            <a:spAutoFit/>
          </a:bodyPr>
          <a:lstStyle/>
          <a:p>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”färdig” version där SIBF lagt in sina rubriksättningar och värderingar kring hur och vad som kan tränas samt på vilket sätt. </a:t>
            </a:r>
          </a:p>
          <a:p>
            <a:pPr marL="571500" indent="-571500">
              <a:buFont typeface="Arial" panose="020B0604020202020204" pitchFamily="34" charset="0"/>
              <a:buChar char="•"/>
            </a:pPr>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”halvfärdig” version där SIBF använt sina rubriksättningar och vissa värderingar kring spel &amp; spelarutveckling.</a:t>
            </a:r>
          </a:p>
          <a:p>
            <a:pPr marL="571500" indent="-571500">
              <a:buFont typeface="Arial" panose="020B0604020202020204" pitchFamily="34" charset="0"/>
              <a:buChar char="•"/>
            </a:pPr>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”tom” version där endast rubriksättning finns tillgänglig. </a:t>
            </a:r>
          </a:p>
        </p:txBody>
      </p:sp>
      <p:sp>
        <p:nvSpPr>
          <p:cNvPr id="7" name="Rubrik 7">
            <a:extLst>
              <a:ext uri="{FF2B5EF4-FFF2-40B4-BE49-F238E27FC236}">
                <a16:creationId xmlns:a16="http://schemas.microsoft.com/office/drawing/2014/main" id="{CA0C5A2B-B25A-1480-1E24-5DEBDA29F7D1}"/>
              </a:ext>
            </a:extLst>
          </p:cNvPr>
          <p:cNvSpPr>
            <a:spLocks noGrp="1"/>
          </p:cNvSpPr>
          <p:nvPr>
            <p:ph type="ctrTitle"/>
          </p:nvPr>
        </p:nvSpPr>
        <p:spPr>
          <a:xfrm>
            <a:off x="-5780" y="2101115"/>
            <a:ext cx="24382384" cy="1332591"/>
          </a:xfrm>
        </p:spPr>
        <p:txBody>
          <a:bodyPr>
            <a:normAutofit/>
          </a:bodyPr>
          <a:lstStyle/>
          <a:p>
            <a:r>
              <a:rPr lang="sv-SE" sz="9000">
                <a:solidFill>
                  <a:srgbClr val="F5EF88"/>
                </a:solidFill>
                <a:latin typeface="Mongoose Regular"/>
              </a:rPr>
              <a:t>TRE OLIKA VERSIONER</a:t>
            </a:r>
          </a:p>
        </p:txBody>
      </p:sp>
      <p:cxnSp>
        <p:nvCxnSpPr>
          <p:cNvPr id="8" name="Rak 16">
            <a:extLst>
              <a:ext uri="{FF2B5EF4-FFF2-40B4-BE49-F238E27FC236}">
                <a16:creationId xmlns:a16="http://schemas.microsoft.com/office/drawing/2014/main" id="{217E3E38-FF04-FD03-8379-A22B4EC2AA49}"/>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ak 17">
            <a:extLst>
              <a:ext uri="{FF2B5EF4-FFF2-40B4-BE49-F238E27FC236}">
                <a16:creationId xmlns:a16="http://schemas.microsoft.com/office/drawing/2014/main" id="{931A7B7C-F86B-6B86-1783-3BC62D28500E}"/>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ktangel med rundade hörn 11">
            <a:extLst>
              <a:ext uri="{FF2B5EF4-FFF2-40B4-BE49-F238E27FC236}">
                <a16:creationId xmlns:a16="http://schemas.microsoft.com/office/drawing/2014/main" id="{7BEA7AC8-056C-6D51-4AED-6E2889DBDBCF}"/>
              </a:ext>
            </a:extLst>
          </p:cNvPr>
          <p:cNvSpPr/>
          <p:nvPr/>
        </p:nvSpPr>
        <p:spPr>
          <a:xfrm rot="418476">
            <a:off x="17220578" y="6158551"/>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2000" b="1">
                <a:solidFill>
                  <a:schemeClr val="bg1"/>
                </a:solidFill>
                <a:latin typeface="Montserrat SemiBold"/>
              </a:rPr>
              <a:t>Den färdiga versionen är </a:t>
            </a:r>
            <a:r>
              <a:rPr lang="sv-SE" sz="2000" b="1">
                <a:solidFill>
                  <a:schemeClr val="accent4"/>
                </a:solidFill>
                <a:latin typeface="Montserrat SemiBold"/>
              </a:rPr>
              <a:t>ett förslag </a:t>
            </a:r>
            <a:r>
              <a:rPr lang="sv-SE" sz="2000" b="1">
                <a:solidFill>
                  <a:schemeClr val="bg1"/>
                </a:solidFill>
                <a:latin typeface="Montserrat SemiBold"/>
              </a:rPr>
              <a:t>på hur föreningen kan jobba med sin spelarutveckling. Den bör ses som ett stödunderlag och inspiration för att starta igång ert arbete. </a:t>
            </a:r>
            <a:endParaRPr lang="sv-SE" sz="2000" b="1">
              <a:solidFill>
                <a:schemeClr val="bg1"/>
              </a:solidFill>
              <a:latin typeface="Montserrat SemiBold" pitchFamily="2" charset="77"/>
            </a:endParaRPr>
          </a:p>
          <a:p>
            <a:pPr algn="ctr"/>
            <a:endParaRPr lang="sv-SE" sz="2000" b="1">
              <a:solidFill>
                <a:schemeClr val="bg1"/>
              </a:solidFill>
              <a:latin typeface="Montserrat SemiBold" pitchFamily="2" charset="77"/>
            </a:endParaRPr>
          </a:p>
          <a:p>
            <a:pPr algn="ctr"/>
            <a:r>
              <a:rPr lang="sv-SE" sz="2000" b="1">
                <a:solidFill>
                  <a:schemeClr val="bg1"/>
                </a:solidFill>
                <a:latin typeface="Montserrat SemiBold"/>
              </a:rPr>
              <a:t>VI rekommenderar föreningarna att använda den ”tomma versionen”. </a:t>
            </a:r>
            <a:endParaRPr lang="sv-SE" sz="2000">
              <a:solidFill>
                <a:schemeClr val="bg1"/>
              </a:solidFill>
              <a:latin typeface="Montserrat" panose="00000500000000000000" pitchFamily="2" charset="0"/>
            </a:endParaRPr>
          </a:p>
        </p:txBody>
      </p:sp>
      <p:pic>
        <p:nvPicPr>
          <p:cNvPr id="4" name="Bildobjekt 3" descr="En bild som visar cirkel, skärmbild, Färggrann, mörker&#10;&#10;Automatiskt genererad beskrivning">
            <a:extLst>
              <a:ext uri="{FF2B5EF4-FFF2-40B4-BE49-F238E27FC236}">
                <a16:creationId xmlns:a16="http://schemas.microsoft.com/office/drawing/2014/main" id="{CABCC2AA-DC46-E8C9-0E3B-17D576DE00D4}"/>
              </a:ext>
            </a:extLst>
          </p:cNvPr>
          <p:cNvPicPr>
            <a:picLocks noChangeAspect="1"/>
          </p:cNvPicPr>
          <p:nvPr/>
        </p:nvPicPr>
        <p:blipFill>
          <a:blip r:embed="rId3"/>
          <a:stretch>
            <a:fillRect/>
          </a:stretch>
        </p:blipFill>
        <p:spPr>
          <a:xfrm>
            <a:off x="16654702" y="4241800"/>
            <a:ext cx="6604000" cy="6604000"/>
          </a:xfrm>
          <a:prstGeom prst="rect">
            <a:avLst/>
          </a:prstGeom>
        </p:spPr>
      </p:pic>
      <p:sp>
        <p:nvSpPr>
          <p:cNvPr id="12" name="textruta 11">
            <a:extLst>
              <a:ext uri="{FF2B5EF4-FFF2-40B4-BE49-F238E27FC236}">
                <a16:creationId xmlns:a16="http://schemas.microsoft.com/office/drawing/2014/main" id="{AEABBB1F-8DA9-D7B0-45F4-A0F90DD4B6BB}"/>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714373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131608F7-E985-7F08-12C8-E8A81C0A0CE3}"/>
              </a:ext>
            </a:extLst>
          </p:cNvPr>
          <p:cNvSpPr>
            <a:spLocks noGrp="1"/>
          </p:cNvSpPr>
          <p:nvPr>
            <p:ph type="title" idx="4294967295"/>
          </p:nvPr>
        </p:nvSpPr>
        <p:spPr>
          <a:xfrm>
            <a:off x="1677193" y="4695393"/>
            <a:ext cx="21029613" cy="2649538"/>
          </a:xfrm>
        </p:spPr>
        <p:txBody>
          <a:bodyPr>
            <a:normAutofit/>
          </a:bodyPr>
          <a:lstStyle/>
          <a:p>
            <a:pPr algn="ctr"/>
            <a:r>
              <a:rPr lang="sv-SE" sz="16000" dirty="0">
                <a:solidFill>
                  <a:srgbClr val="F5EF88"/>
                </a:solidFill>
                <a:latin typeface="Mongoose Regular" panose="02000000000000000000" pitchFamily="2" charset="77"/>
              </a:rPr>
              <a:t>MÅLVAKT</a:t>
            </a:r>
          </a:p>
        </p:txBody>
      </p:sp>
      <p:sp>
        <p:nvSpPr>
          <p:cNvPr id="2" name="textruta 1">
            <a:extLst>
              <a:ext uri="{FF2B5EF4-FFF2-40B4-BE49-F238E27FC236}">
                <a16:creationId xmlns:a16="http://schemas.microsoft.com/office/drawing/2014/main" id="{32C2DEAA-7266-3890-2E53-12FBE6CD3F56}"/>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625809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1676291" y="501652"/>
            <a:ext cx="21029831" cy="2651125"/>
          </a:xfrm>
        </p:spPr>
        <p:txBody>
          <a:bodyPr>
            <a:normAutofit/>
          </a:bodyPr>
          <a:lstStyle/>
          <a:p>
            <a:r>
              <a:rPr lang="sv-SE" sz="9000">
                <a:solidFill>
                  <a:srgbClr val="F5EF88"/>
                </a:solidFill>
                <a:latin typeface="Mongoose Regular" panose="02000000000000000000" pitchFamily="2" charset="77"/>
              </a:rPr>
              <a:t>DEFINITIONER</a:t>
            </a:r>
          </a:p>
        </p:txBody>
      </p:sp>
      <p:graphicFrame>
        <p:nvGraphicFramePr>
          <p:cNvPr id="9" name="Tabell 9">
            <a:extLst>
              <a:ext uri="{FF2B5EF4-FFF2-40B4-BE49-F238E27FC236}">
                <a16:creationId xmlns:a16="http://schemas.microsoft.com/office/drawing/2014/main" id="{4E9F5B56-155F-492F-9E0A-24A8B8541187}"/>
              </a:ext>
            </a:extLst>
          </p:cNvPr>
          <p:cNvGraphicFramePr>
            <a:graphicFrameLocks noGrp="1"/>
          </p:cNvGraphicFramePr>
          <p:nvPr>
            <p:ph idx="4294967295"/>
            <p:extLst>
              <p:ext uri="{D42A27DB-BD31-4B8C-83A1-F6EECF244321}">
                <p14:modId xmlns:p14="http://schemas.microsoft.com/office/powerpoint/2010/main" val="3695324907"/>
              </p:ext>
            </p:extLst>
          </p:nvPr>
        </p:nvGraphicFramePr>
        <p:xfrm>
          <a:off x="1676400" y="2965453"/>
          <a:ext cx="21029612" cy="8752518"/>
        </p:xfrm>
        <a:graphic>
          <a:graphicData uri="http://schemas.openxmlformats.org/drawingml/2006/table">
            <a:tbl>
              <a:tblPr>
                <a:tableStyleId>{5C22544A-7EE6-4342-B048-85BDC9FD1C3A}</a:tableStyleId>
              </a:tblPr>
              <a:tblGrid>
                <a:gridCol w="5176254">
                  <a:extLst>
                    <a:ext uri="{9D8B030D-6E8A-4147-A177-3AD203B41FA5}">
                      <a16:colId xmlns:a16="http://schemas.microsoft.com/office/drawing/2014/main" val="1811704518"/>
                    </a:ext>
                  </a:extLst>
                </a:gridCol>
                <a:gridCol w="15853358">
                  <a:extLst>
                    <a:ext uri="{9D8B030D-6E8A-4147-A177-3AD203B41FA5}">
                      <a16:colId xmlns:a16="http://schemas.microsoft.com/office/drawing/2014/main" val="1738969559"/>
                    </a:ext>
                  </a:extLst>
                </a:gridCol>
              </a:tblGrid>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1. Bollhantering</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Öga-hand-koordination samt bekvämlighet med boll.</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extLst>
                  <a:ext uri="{0D108BD9-81ED-4DB2-BD59-A6C34878D82A}">
                    <a16:rowId xmlns:a16="http://schemas.microsoft.com/office/drawing/2014/main" val="247018135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2. Returer</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Kunna följa och hitta bollen efter räddning samt hantera efterföljande sekvens situationsanpassat.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420491"/>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3. Ta bollen framåt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I anfallsspelets alla delar ta bollen mot motståndarnas mål i syfte att skapa möjlighet till målchans.</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469168"/>
                  </a:ext>
                </a:extLst>
              </a:tr>
              <a:tr h="1133987">
                <a:tc>
                  <a:txBody>
                    <a:bodyPr/>
                    <a:lstStyle/>
                    <a:p>
                      <a:pPr>
                        <a:lnSpc>
                          <a:spcPct val="150000"/>
                        </a:lnSpc>
                      </a:pPr>
                      <a:r>
                        <a:rPr lang="sv-SE" sz="2400" b="0" i="0">
                          <a:solidFill>
                            <a:schemeClr val="bg1"/>
                          </a:solidFill>
                          <a:latin typeface="Montserrat Light"/>
                        </a:rPr>
                        <a:t>4. Förflyttningar</a:t>
                      </a: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olika tekniker kunna förflytta sig situationsanpassat.</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79598"/>
                  </a:ext>
                </a:extLst>
              </a:tr>
              <a:tr h="1010653">
                <a:tc>
                  <a:txBody>
                    <a:bodyPr/>
                    <a:lstStyle/>
                    <a:p>
                      <a:pPr>
                        <a:lnSpc>
                          <a:spcPct val="150000"/>
                        </a:lnSpc>
                      </a:pPr>
                      <a:r>
                        <a:rPr lang="sv-SE" sz="2400" b="0" i="0">
                          <a:solidFill>
                            <a:schemeClr val="bg1"/>
                          </a:solidFill>
                          <a:latin typeface="Montserrat Light"/>
                        </a:rPr>
                        <a:t>5. Positionering</a:t>
                      </a: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såväl kroppsposition som placering i målet kunna spela blockande och räddande.</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256038"/>
                  </a:ext>
                </a:extLst>
              </a:tr>
              <a:tr h="1082842">
                <a:tc>
                  <a:txBody>
                    <a:bodyPr/>
                    <a:lstStyle/>
                    <a:p>
                      <a:pPr>
                        <a:lnSpc>
                          <a:spcPct val="150000"/>
                        </a:lnSpc>
                      </a:pPr>
                      <a:r>
                        <a:rPr lang="sv-SE" sz="2400" b="0" i="0">
                          <a:solidFill>
                            <a:schemeClr val="bg1"/>
                          </a:solidFill>
                          <a:latin typeface="Montserrat Light"/>
                        </a:rPr>
                        <a:t>6. Utkast</a:t>
                      </a: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olika tekniker kunna sätta utespelare i bättre lägen än sig själv.</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80397"/>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7. Aktiv som försvarare</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Med kommunikation och agerande kunna bidra till ett kollektivt bra spel. Vid behov kunna täcka bakyta för ”Bollvinst 3”.</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07128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8. Trafikhantering</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Hantera såväl med- som motspelare i närområdet med intag av information och lämplig positionering.</a:t>
                      </a: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7597578"/>
                  </a:ext>
                </a:extLst>
              </a:tr>
            </a:tbl>
          </a:graphicData>
        </a:graphic>
      </p:graphicFrame>
      <p:sp>
        <p:nvSpPr>
          <p:cNvPr id="4" name="Platshållare för bildnummer 3">
            <a:extLst>
              <a:ext uri="{FF2B5EF4-FFF2-40B4-BE49-F238E27FC236}">
                <a16:creationId xmlns:a16="http://schemas.microsoft.com/office/drawing/2014/main" id="{122AE610-C96B-EBF8-5B98-08F8F75E23A9}"/>
              </a:ext>
            </a:extLst>
          </p:cNvPr>
          <p:cNvSpPr>
            <a:spLocks noGrp="1"/>
          </p:cNvSpPr>
          <p:nvPr>
            <p:ph type="sldNum" sz="quarter" idx="12"/>
          </p:nvPr>
        </p:nvSpPr>
        <p:spPr/>
        <p:txBody>
          <a:bodyPr/>
          <a:lstStyle/>
          <a:p>
            <a:fld id="{5F919A4E-C2E9-6148-8511-58460454BFB7}" type="slidenum">
              <a:rPr lang="sv-SE" smtClean="0"/>
              <a:t>31</a:t>
            </a:fld>
            <a:endParaRPr lang="sv-SE"/>
          </a:p>
        </p:txBody>
      </p:sp>
      <p:sp>
        <p:nvSpPr>
          <p:cNvPr id="3" name="textruta 2">
            <a:extLst>
              <a:ext uri="{FF2B5EF4-FFF2-40B4-BE49-F238E27FC236}">
                <a16:creationId xmlns:a16="http://schemas.microsoft.com/office/drawing/2014/main" id="{1E30B8B2-14A2-2544-3B74-2C7D10CA4B0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335199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5329088" y="3035801"/>
            <a:ext cx="13590566" cy="584775"/>
          </a:xfrm>
          <a:prstGeom prst="rect">
            <a:avLst/>
          </a:prstGeom>
          <a:noFill/>
          <a:ln>
            <a:noFill/>
          </a:ln>
        </p:spPr>
        <p:txBody>
          <a:bodyPr wrap="square" rtlCol="0">
            <a:spAutoFit/>
          </a:bodyPr>
          <a:lstStyle/>
          <a:p>
            <a:pPr algn="ctr" fontAlgn="base"/>
            <a:r>
              <a:rPr lang="sv-SE" sz="3200" dirty="0">
                <a:solidFill>
                  <a:schemeClr val="bg1"/>
                </a:solidFill>
                <a:latin typeface="Montserrat Light" pitchFamily="2" charset="77"/>
              </a:rPr>
              <a:t>Öga-hand-koordination samt bekvämlighet med boll.</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1. BOLLHANTERING</a:t>
            </a:r>
          </a:p>
          <a:p>
            <a:pPr algn="ctr"/>
            <a:br>
              <a:rPr lang="sv-SE" sz="4000" b="1" dirty="0">
                <a:latin typeface="Montserrat SemiBold" pitchFamily="2" charset="77"/>
              </a:rPr>
            </a:br>
            <a:r>
              <a:rPr lang="sv-SE" sz="3200" b="1" dirty="0">
                <a:solidFill>
                  <a:srgbClr val="F5EF88"/>
                </a:solidFill>
                <a:latin typeface="Montserrat SemiBold" pitchFamily="2" charset="77"/>
              </a:rPr>
              <a:t>Skapa trygghet i olika moment utifrån bollens position och läge.</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463750" y="8686746"/>
            <a:ext cx="6891047"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ctr"/>
          <a:lstStyle/>
          <a:p>
            <a:r>
              <a:rPr lang="sv-SE" sz="2800" b="1" dirty="0">
                <a:solidFill>
                  <a:srgbClr val="F5EF88"/>
                </a:solidFill>
                <a:latin typeface="Montserrat SemiBold" pitchFamily="2" charset="77"/>
              </a:rPr>
              <a:t>Mentalt</a:t>
            </a:r>
          </a:p>
          <a:p>
            <a:endParaRPr lang="sv-SE" sz="2800" b="1" dirty="0">
              <a:solidFill>
                <a:schemeClr val="bg1"/>
              </a:solidFill>
              <a:latin typeface="Montserrat SemiBold" pitchFamily="2" charset="77"/>
            </a:endParaRP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4558305" y="8858659"/>
            <a:ext cx="7407214"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4572011" y="4783460"/>
            <a:ext cx="7407214"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63751" y="4768170"/>
            <a:ext cx="7346645"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dirty="0">
                <a:solidFill>
                  <a:srgbClr val="F5EF88"/>
                </a:solidFill>
                <a:latin typeface="Montserrat SemiBold" pitchFamily="2" charset="77"/>
              </a:rPr>
              <a:t>Fysiskt</a:t>
            </a:r>
          </a:p>
          <a:p>
            <a:endParaRPr lang="sv-SE" sz="2800" b="1" dirty="0">
              <a:solidFill>
                <a:schemeClr val="bg1"/>
              </a:solidFill>
              <a:latin typeface="Montserrat SemiBold" pitchFamily="2" charset="77"/>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4927600" y="8305436"/>
            <a:ext cx="1442719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4737454"/>
            <a:ext cx="0" cy="7238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7C4C581E-2790-5AD0-651F-0E4624EBC15F}"/>
              </a:ext>
            </a:extLst>
          </p:cNvPr>
          <p:cNvSpPr>
            <a:spLocks noGrp="1"/>
          </p:cNvSpPr>
          <p:nvPr>
            <p:ph type="sldNum" sz="quarter" idx="12"/>
          </p:nvPr>
        </p:nvSpPr>
        <p:spPr/>
        <p:txBody>
          <a:bodyPr/>
          <a:lstStyle/>
          <a:p>
            <a:fld id="{5F919A4E-C2E9-6148-8511-58460454BFB7}" type="slidenum">
              <a:rPr lang="sv-SE" smtClean="0"/>
              <a:t>32</a:t>
            </a:fld>
            <a:endParaRPr lang="sv-SE"/>
          </a:p>
        </p:txBody>
      </p:sp>
      <p:sp>
        <p:nvSpPr>
          <p:cNvPr id="6" name="textruta 5">
            <a:extLst>
              <a:ext uri="{FF2B5EF4-FFF2-40B4-BE49-F238E27FC236}">
                <a16:creationId xmlns:a16="http://schemas.microsoft.com/office/drawing/2014/main" id="{03A445A9-C362-A7E7-A302-8FE200C9B475}"/>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2709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2132281" y="596740"/>
            <a:ext cx="19993395"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2. RETURER</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Kontrollera kroppshållning och balans vid returtagning samt styra bollen bort från målet</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601349" y="8511622"/>
            <a:ext cx="822995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dirty="0">
              <a:solidFill>
                <a:schemeClr val="bg1"/>
              </a:solidFill>
              <a:latin typeface="Montserrat Light" pitchFamily="2" charset="77"/>
            </a:endParaRPr>
          </a:p>
        </p:txBody>
      </p:sp>
      <p:sp>
        <p:nvSpPr>
          <p:cNvPr id="9" name="Rektangel med rundade hörn 11">
            <a:extLst>
              <a:ext uri="{FF2B5EF4-FFF2-40B4-BE49-F238E27FC236}">
                <a16:creationId xmlns:a16="http://schemas.microsoft.com/office/drawing/2014/main" id="{0F1674E8-C770-4B6B-A3A9-104D3A616116}"/>
              </a:ext>
            </a:extLst>
          </p:cNvPr>
          <p:cNvSpPr/>
          <p:nvPr/>
        </p:nvSpPr>
        <p:spPr>
          <a:xfrm>
            <a:off x="3604063" y="4770391"/>
            <a:ext cx="822102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Tekniskt</a:t>
            </a:r>
          </a:p>
        </p:txBody>
      </p:sp>
      <p:sp>
        <p:nvSpPr>
          <p:cNvPr id="12" name="Rektangel med rundade hörn 11">
            <a:extLst>
              <a:ext uri="{FF2B5EF4-FFF2-40B4-BE49-F238E27FC236}">
                <a16:creationId xmlns:a16="http://schemas.microsoft.com/office/drawing/2014/main" id="{241213EC-840F-4B7E-B860-CF0EF7A87834}"/>
              </a:ext>
            </a:extLst>
          </p:cNvPr>
          <p:cNvSpPr/>
          <p:nvPr/>
        </p:nvSpPr>
        <p:spPr>
          <a:xfrm>
            <a:off x="12734829" y="4770391"/>
            <a:ext cx="8229955"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13" name="Rektangel med rundade hörn 11">
            <a:extLst>
              <a:ext uri="{FF2B5EF4-FFF2-40B4-BE49-F238E27FC236}">
                <a16:creationId xmlns:a16="http://schemas.microsoft.com/office/drawing/2014/main" id="{2D618184-323E-4CE9-815F-6D89F0CF3A0D}"/>
              </a:ext>
            </a:extLst>
          </p:cNvPr>
          <p:cNvSpPr/>
          <p:nvPr/>
        </p:nvSpPr>
        <p:spPr>
          <a:xfrm>
            <a:off x="12734829" y="8589433"/>
            <a:ext cx="8229955"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14" name="Rektangel med rundade hörn 11">
            <a:extLst>
              <a:ext uri="{FF2B5EF4-FFF2-40B4-BE49-F238E27FC236}">
                <a16:creationId xmlns:a16="http://schemas.microsoft.com/office/drawing/2014/main" id="{D1346E93-8D4B-436C-90F7-676F6009A3E7}"/>
              </a:ext>
            </a:extLst>
          </p:cNvPr>
          <p:cNvSpPr/>
          <p:nvPr/>
        </p:nvSpPr>
        <p:spPr>
          <a:xfrm>
            <a:off x="9823939" y="7824241"/>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2700" b="1" dirty="0">
                <a:solidFill>
                  <a:schemeClr val="bg1"/>
                </a:solidFill>
                <a:latin typeface="Montserrat SemiBold"/>
              </a:rPr>
              <a:t>RETURER</a:t>
            </a:r>
          </a:p>
        </p:txBody>
      </p:sp>
      <p:cxnSp>
        <p:nvCxnSpPr>
          <p:cNvPr id="3" name="Rak 2">
            <a:extLst>
              <a:ext uri="{FF2B5EF4-FFF2-40B4-BE49-F238E27FC236}">
                <a16:creationId xmlns:a16="http://schemas.microsoft.com/office/drawing/2014/main" id="{F8E104C7-AD46-7893-9BC1-D0062C3DA5ED}"/>
              </a:ext>
            </a:extLst>
          </p:cNvPr>
          <p:cNvCxnSpPr>
            <a:cxnSpLocks/>
          </p:cNvCxnSpPr>
          <p:nvPr/>
        </p:nvCxnSpPr>
        <p:spPr>
          <a:xfrm>
            <a:off x="3952568" y="8109325"/>
            <a:ext cx="707103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692D4254-9EC9-CD27-703E-41A946B62C4A}"/>
              </a:ext>
            </a:extLst>
          </p:cNvPr>
          <p:cNvCxnSpPr>
            <a:cxnSpLocks/>
          </p:cNvCxnSpPr>
          <p:nvPr/>
        </p:nvCxnSpPr>
        <p:spPr>
          <a:xfrm flipH="1">
            <a:off x="12106318" y="5007426"/>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1805B10C-873F-440D-B3D5-008698BA5550}"/>
              </a:ext>
            </a:extLst>
          </p:cNvPr>
          <p:cNvSpPr txBox="1"/>
          <p:nvPr/>
        </p:nvSpPr>
        <p:spPr>
          <a:xfrm>
            <a:off x="1292663" y="3196112"/>
            <a:ext cx="21746242" cy="747705"/>
          </a:xfrm>
          <a:prstGeom prst="rect">
            <a:avLst/>
          </a:prstGeom>
          <a:noFill/>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sv-SE" sz="3200" dirty="0">
                <a:solidFill>
                  <a:schemeClr val="bg1"/>
                </a:solidFill>
                <a:latin typeface="Montserrat Light" pitchFamily="2" charset="77"/>
              </a:rPr>
              <a:t>Kunna följa och hitta bollen efter räddning samt hantera efterföljande sekvens </a:t>
            </a:r>
            <a:r>
              <a:rPr lang="sv-SE" sz="3200" dirty="0" err="1">
                <a:solidFill>
                  <a:schemeClr val="bg1"/>
                </a:solidFill>
                <a:latin typeface="Montserrat Light" pitchFamily="2" charset="77"/>
              </a:rPr>
              <a:t>situationsanpassat</a:t>
            </a:r>
            <a:r>
              <a:rPr lang="sv-SE" sz="3200" dirty="0">
                <a:solidFill>
                  <a:schemeClr val="bg1"/>
                </a:solidFill>
                <a:latin typeface="Montserrat Light" pitchFamily="2" charset="77"/>
              </a:rPr>
              <a:t>.</a:t>
            </a:r>
          </a:p>
        </p:txBody>
      </p:sp>
      <p:cxnSp>
        <p:nvCxnSpPr>
          <p:cNvPr id="15" name="Rak 14">
            <a:extLst>
              <a:ext uri="{FF2B5EF4-FFF2-40B4-BE49-F238E27FC236}">
                <a16:creationId xmlns:a16="http://schemas.microsoft.com/office/drawing/2014/main" id="{9AAA48BE-103F-D03C-8521-6842A36E6D50}"/>
              </a:ext>
            </a:extLst>
          </p:cNvPr>
          <p:cNvCxnSpPr>
            <a:cxnSpLocks/>
          </p:cNvCxnSpPr>
          <p:nvPr/>
        </p:nvCxnSpPr>
        <p:spPr>
          <a:xfrm>
            <a:off x="13173718" y="8109325"/>
            <a:ext cx="720855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C0CAC479-36A2-A877-7314-6D12A0169605}"/>
              </a:ext>
            </a:extLst>
          </p:cNvPr>
          <p:cNvCxnSpPr>
            <a:cxnSpLocks/>
          </p:cNvCxnSpPr>
          <p:nvPr/>
        </p:nvCxnSpPr>
        <p:spPr>
          <a:xfrm>
            <a:off x="12106318" y="8537446"/>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43B1F866-9911-2D6D-D28B-E9E62C563B7F}"/>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4D712635-56E8-25D0-9970-16F9A1B1E3CC}"/>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D26B09F9-0A5F-060F-0FAC-3E8EFA666B34}"/>
              </a:ext>
            </a:extLst>
          </p:cNvPr>
          <p:cNvSpPr>
            <a:spLocks noGrp="1"/>
          </p:cNvSpPr>
          <p:nvPr>
            <p:ph type="sldNum" sz="quarter" idx="12"/>
          </p:nvPr>
        </p:nvSpPr>
        <p:spPr/>
        <p:txBody>
          <a:bodyPr/>
          <a:lstStyle/>
          <a:p>
            <a:fld id="{5F919A4E-C2E9-6148-8511-58460454BFB7}" type="slidenum">
              <a:rPr lang="sv-SE" smtClean="0"/>
              <a:t>33</a:t>
            </a:fld>
            <a:endParaRPr lang="sv-SE"/>
          </a:p>
        </p:txBody>
      </p:sp>
      <p:sp>
        <p:nvSpPr>
          <p:cNvPr id="6" name="textruta 5">
            <a:extLst>
              <a:ext uri="{FF2B5EF4-FFF2-40B4-BE49-F238E27FC236}">
                <a16:creationId xmlns:a16="http://schemas.microsoft.com/office/drawing/2014/main" id="{7CF436AB-BA14-123D-EFD4-3EB93ED25AB9}"/>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394495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1981203" y="3136742"/>
            <a:ext cx="20294589" cy="584775"/>
          </a:xfrm>
          <a:prstGeom prst="rect">
            <a:avLst/>
          </a:prstGeom>
          <a:noFill/>
          <a:ln>
            <a:noFill/>
          </a:ln>
        </p:spPr>
        <p:txBody>
          <a:bodyPr wrap="square" rtlCol="0">
            <a:spAutoFit/>
          </a:bodyPr>
          <a:lstStyle/>
          <a:p>
            <a:pPr algn="ctr" fontAlgn="base"/>
            <a:r>
              <a:rPr lang="sv-SE" sz="3200" dirty="0">
                <a:solidFill>
                  <a:schemeClr val="bg1"/>
                </a:solidFill>
                <a:latin typeface="Montserrat Light" pitchFamily="2" charset="77"/>
              </a:rPr>
              <a:t>Att ta bollen framåt för en målvakt i ett tidigt skede är ofta ett underskattat moment.</a:t>
            </a:r>
          </a:p>
        </p:txBody>
      </p:sp>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3. TA BOLLEN FRAMÅT</a:t>
            </a:r>
          </a:p>
          <a:p>
            <a:pPr algn="ctr"/>
            <a:br>
              <a:rPr lang="sv-SE" sz="4000" b="1" dirty="0">
                <a:latin typeface="Montserrat SemiBold" pitchFamily="2" charset="77"/>
              </a:rPr>
            </a:br>
            <a:r>
              <a:rPr lang="sv-SE" sz="3200" b="1" dirty="0">
                <a:solidFill>
                  <a:srgbClr val="F5EF88"/>
                </a:solidFill>
                <a:latin typeface="Montserrat SemiBold" pitchFamily="2" charset="77"/>
              </a:rPr>
              <a:t>Utmana motståndare genom ett snabbt spel.</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672261" y="7957050"/>
            <a:ext cx="7788216"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ctr"/>
          <a:lstStyle/>
          <a:p>
            <a:r>
              <a:rPr lang="sv-SE" sz="2800" b="1" dirty="0">
                <a:solidFill>
                  <a:srgbClr val="F5EF88"/>
                </a:solidFill>
                <a:latin typeface="Montserrat SemiBold" pitchFamily="2" charset="77"/>
              </a:rPr>
              <a:t>Mentalt</a:t>
            </a:r>
          </a:p>
          <a:p>
            <a:endParaRPr lang="sv-SE" sz="2800" b="1" dirty="0">
              <a:solidFill>
                <a:schemeClr val="bg1"/>
              </a:solidFill>
              <a:latin typeface="Montserrat SemiBold" pitchFamily="2" charset="77"/>
            </a:endParaRP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4047835" y="7740722"/>
            <a:ext cx="7788216"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dirty="0">
                <a:solidFill>
                  <a:srgbClr val="F5EF88"/>
                </a:solidFill>
                <a:latin typeface="Montserrat SemiBold" pitchFamily="2" charset="77"/>
              </a:rPr>
              <a:t>Spelförståelse</a:t>
            </a:r>
          </a:p>
          <a:p>
            <a:endParaRPr lang="sv-SE" sz="2800" b="1" dirty="0">
              <a:solidFill>
                <a:schemeClr val="bg1"/>
              </a:solidFill>
              <a:latin typeface="Montserrat SemiBold" pitchFamily="2" charset="77"/>
            </a:endParaRP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4256729" y="3923561"/>
            <a:ext cx="7788216"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672261" y="3943655"/>
            <a:ext cx="7788216"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800" b="1" dirty="0">
                <a:solidFill>
                  <a:srgbClr val="F5EF88"/>
                </a:solidFill>
                <a:latin typeface="Montserrat SemiBold" pitchFamily="2" charset="77"/>
              </a:rPr>
              <a:t>Fysiskt</a:t>
            </a:r>
          </a:p>
          <a:p>
            <a:endParaRPr lang="sv-SE" sz="2800" b="1" dirty="0">
              <a:solidFill>
                <a:schemeClr val="bg1"/>
              </a:solidFill>
              <a:latin typeface="Montserrat SemiBold" pitchFamily="2" charset="77"/>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4267209" y="8305436"/>
            <a:ext cx="1567179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4737454"/>
            <a:ext cx="0" cy="7238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3982382"/>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8DC794F8-C8A3-7DBC-2B7D-F7B5C07CDC4A}"/>
              </a:ext>
            </a:extLst>
          </p:cNvPr>
          <p:cNvSpPr>
            <a:spLocks noGrp="1"/>
          </p:cNvSpPr>
          <p:nvPr>
            <p:ph type="sldNum" sz="quarter" idx="12"/>
          </p:nvPr>
        </p:nvSpPr>
        <p:spPr/>
        <p:txBody>
          <a:bodyPr/>
          <a:lstStyle/>
          <a:p>
            <a:fld id="{5F919A4E-C2E9-6148-8511-58460454BFB7}" type="slidenum">
              <a:rPr lang="sv-SE" smtClean="0"/>
              <a:t>34</a:t>
            </a:fld>
            <a:endParaRPr lang="sv-SE"/>
          </a:p>
        </p:txBody>
      </p:sp>
      <p:sp>
        <p:nvSpPr>
          <p:cNvPr id="6" name="textruta 5">
            <a:extLst>
              <a:ext uri="{FF2B5EF4-FFF2-40B4-BE49-F238E27FC236}">
                <a16:creationId xmlns:a16="http://schemas.microsoft.com/office/drawing/2014/main" id="{5203B5D3-1B5F-3855-392A-7EA30F1FFE6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596632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ABFD5CB2-96CA-9DCB-C98D-DBF0AEFBD3CA}"/>
              </a:ext>
            </a:extLst>
          </p:cNvPr>
          <p:cNvSpPr txBox="1"/>
          <p:nvPr/>
        </p:nvSpPr>
        <p:spPr>
          <a:xfrm>
            <a:off x="4323005" y="419108"/>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4. FÖRFLYTTNINGAR</a:t>
            </a:r>
            <a:r>
              <a:rPr lang="sv-SE" sz="4000">
                <a:solidFill>
                  <a:schemeClr val="bg1"/>
                </a:solidFill>
                <a:latin typeface="Montserrat SemiBold" pitchFamily="2" charset="77"/>
              </a:rPr>
              <a:t> </a:t>
            </a:r>
          </a:p>
          <a:p>
            <a:pPr algn="ctr" fontAlgn="base"/>
            <a:endParaRPr lang="sv-SE" sz="4000">
              <a:solidFill>
                <a:schemeClr val="bg1"/>
              </a:solidFill>
              <a:latin typeface="Montserrat SemiBold" pitchFamily="2" charset="77"/>
            </a:endParaRPr>
          </a:p>
          <a:p>
            <a:pPr algn="ctr" fontAlgn="base"/>
            <a:r>
              <a:rPr lang="sv-SE" sz="3200">
                <a:solidFill>
                  <a:srgbClr val="F5EF88"/>
                </a:solidFill>
                <a:latin typeface="Montserrat SemiBold" pitchFamily="2" charset="77"/>
              </a:rPr>
              <a:t>Förflyttningar kräver bra teknik, balans och bra spelförståelse</a:t>
            </a:r>
          </a:p>
        </p:txBody>
      </p:sp>
      <p:sp>
        <p:nvSpPr>
          <p:cNvPr id="8" name="textruta 7">
            <a:extLst>
              <a:ext uri="{FF2B5EF4-FFF2-40B4-BE49-F238E27FC236}">
                <a16:creationId xmlns:a16="http://schemas.microsoft.com/office/drawing/2014/main" id="{BFE728CE-38FD-E26C-403F-C1D59D70B1A3}"/>
              </a:ext>
            </a:extLst>
          </p:cNvPr>
          <p:cNvSpPr txBox="1"/>
          <p:nvPr/>
        </p:nvSpPr>
        <p:spPr>
          <a:xfrm>
            <a:off x="5475001" y="3094807"/>
            <a:ext cx="13321573"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Bra förflyttningar krävs, fysiska och mentala förmågor.</a:t>
            </a:r>
          </a:p>
        </p:txBody>
      </p:sp>
      <p:sp>
        <p:nvSpPr>
          <p:cNvPr id="15" name="Rektangel med rundade hörn 11">
            <a:extLst>
              <a:ext uri="{FF2B5EF4-FFF2-40B4-BE49-F238E27FC236}">
                <a16:creationId xmlns:a16="http://schemas.microsoft.com/office/drawing/2014/main" id="{478D744C-B330-1364-FB76-0F156B6E98CF}"/>
              </a:ext>
            </a:extLst>
          </p:cNvPr>
          <p:cNvSpPr/>
          <p:nvPr/>
        </p:nvSpPr>
        <p:spPr>
          <a:xfrm>
            <a:off x="3052221" y="7998502"/>
            <a:ext cx="850088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p:txBody>
      </p:sp>
      <p:sp>
        <p:nvSpPr>
          <p:cNvPr id="16" name="Rektangel med rundade hörn 11">
            <a:extLst>
              <a:ext uri="{FF2B5EF4-FFF2-40B4-BE49-F238E27FC236}">
                <a16:creationId xmlns:a16="http://schemas.microsoft.com/office/drawing/2014/main" id="{885D1127-8ECB-A1DD-2DD5-9E63A2468291}"/>
              </a:ext>
            </a:extLst>
          </p:cNvPr>
          <p:cNvSpPr/>
          <p:nvPr/>
        </p:nvSpPr>
        <p:spPr>
          <a:xfrm>
            <a:off x="3060888" y="4552186"/>
            <a:ext cx="8492222"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Tekniskt</a:t>
            </a:r>
          </a:p>
          <a:p>
            <a:endParaRPr lang="sv-SE" sz="2800" b="1" dirty="0">
              <a:solidFill>
                <a:schemeClr val="bg1"/>
              </a:solidFill>
              <a:latin typeface="Montserrat SemiBold" pitchFamily="2" charset="77"/>
            </a:endParaRPr>
          </a:p>
          <a:p>
            <a:endParaRPr lang="sv-SE" sz="2800" dirty="0">
              <a:solidFill>
                <a:schemeClr val="bg1"/>
              </a:solidFill>
              <a:latin typeface="Montserrat Light" pitchFamily="2" charset="77"/>
            </a:endParaRPr>
          </a:p>
        </p:txBody>
      </p:sp>
      <p:sp>
        <p:nvSpPr>
          <p:cNvPr id="17" name="Rektangel med rundade hörn 16">
            <a:extLst>
              <a:ext uri="{FF2B5EF4-FFF2-40B4-BE49-F238E27FC236}">
                <a16:creationId xmlns:a16="http://schemas.microsoft.com/office/drawing/2014/main" id="{21F07E73-169A-51F0-675B-6C5F05C10712}"/>
              </a:ext>
            </a:extLst>
          </p:cNvPr>
          <p:cNvSpPr/>
          <p:nvPr/>
        </p:nvSpPr>
        <p:spPr>
          <a:xfrm>
            <a:off x="12999989" y="4629997"/>
            <a:ext cx="9192979" cy="1974003"/>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18" name="Rektangel med rundade hörn 11">
            <a:extLst>
              <a:ext uri="{FF2B5EF4-FFF2-40B4-BE49-F238E27FC236}">
                <a16:creationId xmlns:a16="http://schemas.microsoft.com/office/drawing/2014/main" id="{24D9D6E9-B08C-6104-9448-C98E70F89F5A}"/>
              </a:ext>
            </a:extLst>
          </p:cNvPr>
          <p:cNvSpPr/>
          <p:nvPr/>
        </p:nvSpPr>
        <p:spPr>
          <a:xfrm>
            <a:off x="13021472" y="7998502"/>
            <a:ext cx="872092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Mentalt</a:t>
            </a:r>
          </a:p>
          <a:p>
            <a:endParaRPr lang="sv-SE" sz="2800" dirty="0">
              <a:solidFill>
                <a:schemeClr val="bg1"/>
              </a:solidFill>
              <a:latin typeface="Montserrat Light" pitchFamily="2" charset="77"/>
            </a:endParaRPr>
          </a:p>
        </p:txBody>
      </p:sp>
      <p:sp>
        <p:nvSpPr>
          <p:cNvPr id="19" name="Rektangel med rundade hörn 11">
            <a:extLst>
              <a:ext uri="{FF2B5EF4-FFF2-40B4-BE49-F238E27FC236}">
                <a16:creationId xmlns:a16="http://schemas.microsoft.com/office/drawing/2014/main" id="{61925195-D9B9-C948-E509-82CD644A60B4}"/>
              </a:ext>
            </a:extLst>
          </p:cNvPr>
          <p:cNvSpPr/>
          <p:nvPr/>
        </p:nvSpPr>
        <p:spPr>
          <a:xfrm>
            <a:off x="9833208" y="6084439"/>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FÖRFLYTTNINGAR</a:t>
            </a:r>
          </a:p>
        </p:txBody>
      </p:sp>
      <p:cxnSp>
        <p:nvCxnSpPr>
          <p:cNvPr id="20" name="Rak 19">
            <a:extLst>
              <a:ext uri="{FF2B5EF4-FFF2-40B4-BE49-F238E27FC236}">
                <a16:creationId xmlns:a16="http://schemas.microsoft.com/office/drawing/2014/main" id="{84989162-8D69-7D61-7CD4-4C28BFA37F46}"/>
              </a:ext>
            </a:extLst>
          </p:cNvPr>
          <p:cNvCxnSpPr>
            <a:cxnSpLocks/>
          </p:cNvCxnSpPr>
          <p:nvPr/>
        </p:nvCxnSpPr>
        <p:spPr>
          <a:xfrm>
            <a:off x="3060888" y="7492864"/>
            <a:ext cx="706101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5458CCC7-F377-5D0A-C3D5-51B7D35190E5}"/>
              </a:ext>
            </a:extLst>
          </p:cNvPr>
          <p:cNvCxnSpPr>
            <a:cxnSpLocks/>
          </p:cNvCxnSpPr>
          <p:nvPr/>
        </p:nvCxnSpPr>
        <p:spPr>
          <a:xfrm flipH="1">
            <a:off x="12106318" y="4806186"/>
            <a:ext cx="19144" cy="22602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7EA4764E-8B3E-FD80-C39D-ED59239FBDDE}"/>
              </a:ext>
            </a:extLst>
          </p:cNvPr>
          <p:cNvCxnSpPr>
            <a:cxnSpLocks/>
          </p:cNvCxnSpPr>
          <p:nvPr/>
        </p:nvCxnSpPr>
        <p:spPr>
          <a:xfrm>
            <a:off x="12106318" y="7920985"/>
            <a:ext cx="0" cy="24811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18BE5B2-A9B8-61AD-101B-8B47B7F2E0B5}"/>
              </a:ext>
            </a:extLst>
          </p:cNvPr>
          <p:cNvCxnSpPr>
            <a:cxnSpLocks/>
          </p:cNvCxnSpPr>
          <p:nvPr/>
        </p:nvCxnSpPr>
        <p:spPr>
          <a:xfrm>
            <a:off x="14091951" y="7492864"/>
            <a:ext cx="765044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FCD654D4-6120-748F-F4C2-AB2EE074E722}"/>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DC784780-8F97-DAF7-1226-ACC73406CFAB}"/>
              </a:ext>
            </a:extLst>
          </p:cNvPr>
          <p:cNvCxnSpPr>
            <a:cxnSpLocks/>
          </p:cNvCxnSpPr>
          <p:nvPr/>
        </p:nvCxnSpPr>
        <p:spPr>
          <a:xfrm>
            <a:off x="-264695" y="396061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53114E2D-0C5E-5559-31C0-65C2E9F78879}"/>
              </a:ext>
            </a:extLst>
          </p:cNvPr>
          <p:cNvSpPr>
            <a:spLocks noGrp="1"/>
          </p:cNvSpPr>
          <p:nvPr>
            <p:ph type="sldNum" sz="quarter" idx="12"/>
          </p:nvPr>
        </p:nvSpPr>
        <p:spPr/>
        <p:txBody>
          <a:bodyPr/>
          <a:lstStyle/>
          <a:p>
            <a:fld id="{5F919A4E-C2E9-6148-8511-58460454BFB7}" type="slidenum">
              <a:rPr lang="sv-SE" smtClean="0"/>
              <a:t>35</a:t>
            </a:fld>
            <a:endParaRPr lang="sv-SE"/>
          </a:p>
        </p:txBody>
      </p:sp>
    </p:spTree>
    <p:extLst>
      <p:ext uri="{BB962C8B-B14F-4D97-AF65-F5344CB8AC3E}">
        <p14:creationId xmlns:p14="http://schemas.microsoft.com/office/powerpoint/2010/main" val="555948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B73A5FBC-6C7A-27C6-D490-EAA9343E0BF5}"/>
              </a:ext>
            </a:extLst>
          </p:cNvPr>
          <p:cNvSpPr txBox="1"/>
          <p:nvPr/>
        </p:nvSpPr>
        <p:spPr>
          <a:xfrm>
            <a:off x="609600" y="364827"/>
            <a:ext cx="22987000" cy="2508379"/>
          </a:xfrm>
          <a:prstGeom prst="rect">
            <a:avLst/>
          </a:prstGeom>
          <a:noFill/>
          <a:ln w="12700">
            <a:noFill/>
          </a:ln>
        </p:spPr>
        <p:txBody>
          <a:bodyPr wrap="square" rtlCol="0">
            <a:spAutoFit/>
          </a:bodyPr>
          <a:lstStyle/>
          <a:p>
            <a:pPr algn="ctr" fontAlgn="base"/>
            <a:r>
              <a:rPr lang="sv-SE" sz="8500" dirty="0">
                <a:solidFill>
                  <a:schemeClr val="bg1"/>
                </a:solidFill>
                <a:latin typeface="Mongoose Regular" panose="02000000000000000000" pitchFamily="2" charset="77"/>
              </a:rPr>
              <a:t>5. POSITIONERING</a:t>
            </a:r>
          </a:p>
          <a:p>
            <a:pPr algn="ctr" fontAlgn="base"/>
            <a:endParaRPr lang="sv-SE" sz="4000" b="1" dirty="0">
              <a:solidFill>
                <a:schemeClr val="bg1"/>
              </a:solidFill>
              <a:latin typeface="Montserrat SemiBold" pitchFamily="2" charset="77"/>
            </a:endParaRPr>
          </a:p>
          <a:p>
            <a:pPr algn="ctr" fontAlgn="base"/>
            <a:r>
              <a:rPr lang="sv-SE" sz="3200" b="1" dirty="0">
                <a:solidFill>
                  <a:srgbClr val="F5EF88"/>
                </a:solidFill>
                <a:latin typeface="Montserrat SemiBold" pitchFamily="2" charset="77"/>
              </a:rPr>
              <a:t>För en positionering krävs en bra balans och förståelse för situationen under match.</a:t>
            </a:r>
          </a:p>
        </p:txBody>
      </p:sp>
      <p:sp>
        <p:nvSpPr>
          <p:cNvPr id="6" name="textruta 5">
            <a:extLst>
              <a:ext uri="{FF2B5EF4-FFF2-40B4-BE49-F238E27FC236}">
                <a16:creationId xmlns:a16="http://schemas.microsoft.com/office/drawing/2014/main" id="{B99387FF-1C98-5906-3B83-005B5FFB9419}"/>
              </a:ext>
            </a:extLst>
          </p:cNvPr>
          <p:cNvSpPr txBox="1"/>
          <p:nvPr/>
        </p:nvSpPr>
        <p:spPr>
          <a:xfrm>
            <a:off x="3086100" y="3058441"/>
            <a:ext cx="18241107"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En bra positionering krävs teknik, spelförståelse, fysik och mentala förmågor.</a:t>
            </a:r>
          </a:p>
        </p:txBody>
      </p:sp>
      <p:sp>
        <p:nvSpPr>
          <p:cNvPr id="7" name="Rektangel med rundade hörn 11">
            <a:extLst>
              <a:ext uri="{FF2B5EF4-FFF2-40B4-BE49-F238E27FC236}">
                <a16:creationId xmlns:a16="http://schemas.microsoft.com/office/drawing/2014/main" id="{0A41396D-CC0B-B08F-5E72-8B78ADC1BFED}"/>
              </a:ext>
            </a:extLst>
          </p:cNvPr>
          <p:cNvSpPr/>
          <p:nvPr/>
        </p:nvSpPr>
        <p:spPr>
          <a:xfrm>
            <a:off x="990610" y="8383878"/>
            <a:ext cx="10232300" cy="3307241"/>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p:txBody>
      </p:sp>
      <p:sp>
        <p:nvSpPr>
          <p:cNvPr id="8" name="Rektangel med rundade hörn 11">
            <a:extLst>
              <a:ext uri="{FF2B5EF4-FFF2-40B4-BE49-F238E27FC236}">
                <a16:creationId xmlns:a16="http://schemas.microsoft.com/office/drawing/2014/main" id="{D238EE74-EFAA-3705-E6C4-2C3CF47315F3}"/>
              </a:ext>
            </a:extLst>
          </p:cNvPr>
          <p:cNvSpPr/>
          <p:nvPr/>
        </p:nvSpPr>
        <p:spPr>
          <a:xfrm>
            <a:off x="990610" y="4460844"/>
            <a:ext cx="11131364"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Tekniskt</a:t>
            </a:r>
          </a:p>
          <a:p>
            <a:endParaRPr lang="sv-SE" sz="2800" b="1" dirty="0">
              <a:solidFill>
                <a:schemeClr val="bg1"/>
              </a:solidFill>
              <a:latin typeface="Montserrat SemiBold" pitchFamily="2" charset="77"/>
            </a:endParaRPr>
          </a:p>
          <a:p>
            <a:endParaRPr lang="sv-SE" sz="2800" dirty="0">
              <a:solidFill>
                <a:schemeClr val="bg1"/>
              </a:solidFill>
              <a:latin typeface="Montserrat Light"/>
            </a:endParaRPr>
          </a:p>
        </p:txBody>
      </p:sp>
      <p:sp>
        <p:nvSpPr>
          <p:cNvPr id="15" name="Rektangel med rundade hörn 14">
            <a:extLst>
              <a:ext uri="{FF2B5EF4-FFF2-40B4-BE49-F238E27FC236}">
                <a16:creationId xmlns:a16="http://schemas.microsoft.com/office/drawing/2014/main" id="{82C964A3-DBEA-88FB-83A1-C53C281898EA}"/>
              </a:ext>
            </a:extLst>
          </p:cNvPr>
          <p:cNvSpPr/>
          <p:nvPr/>
        </p:nvSpPr>
        <p:spPr>
          <a:xfrm>
            <a:off x="13021155" y="4572521"/>
            <a:ext cx="913530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16" name="Rektangel med rundade hörn 11">
            <a:extLst>
              <a:ext uri="{FF2B5EF4-FFF2-40B4-BE49-F238E27FC236}">
                <a16:creationId xmlns:a16="http://schemas.microsoft.com/office/drawing/2014/main" id="{20E131FF-608B-588F-40A8-45D75FE8D89E}"/>
              </a:ext>
            </a:extLst>
          </p:cNvPr>
          <p:cNvSpPr/>
          <p:nvPr/>
        </p:nvSpPr>
        <p:spPr>
          <a:xfrm>
            <a:off x="13042637" y="8382939"/>
            <a:ext cx="902995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17" name="Rektangel med rundade hörn 11">
            <a:extLst>
              <a:ext uri="{FF2B5EF4-FFF2-40B4-BE49-F238E27FC236}">
                <a16:creationId xmlns:a16="http://schemas.microsoft.com/office/drawing/2014/main" id="{CFCF3A13-2189-19A8-24BA-E749C1B29BEA}"/>
              </a:ext>
            </a:extLst>
          </p:cNvPr>
          <p:cNvSpPr/>
          <p:nvPr/>
        </p:nvSpPr>
        <p:spPr>
          <a:xfrm>
            <a:off x="9947508" y="6418075"/>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a:solidFill>
                  <a:schemeClr val="bg1"/>
                </a:solidFill>
                <a:latin typeface="Montserrat SemiBold" pitchFamily="2" charset="77"/>
              </a:rPr>
              <a:t>Positionering</a:t>
            </a:r>
          </a:p>
        </p:txBody>
      </p:sp>
      <p:cxnSp>
        <p:nvCxnSpPr>
          <p:cNvPr id="18" name="Rak 17">
            <a:extLst>
              <a:ext uri="{FF2B5EF4-FFF2-40B4-BE49-F238E27FC236}">
                <a16:creationId xmlns:a16="http://schemas.microsoft.com/office/drawing/2014/main" id="{92FD74F1-E33D-45FD-F90E-FA2E3EC54080}"/>
              </a:ext>
            </a:extLst>
          </p:cNvPr>
          <p:cNvCxnSpPr>
            <a:cxnSpLocks/>
          </p:cNvCxnSpPr>
          <p:nvPr/>
        </p:nvCxnSpPr>
        <p:spPr>
          <a:xfrm>
            <a:off x="1320810" y="7833578"/>
            <a:ext cx="923719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F238F0E2-94B2-25D1-E003-85D4F1537775}"/>
              </a:ext>
            </a:extLst>
          </p:cNvPr>
          <p:cNvCxnSpPr>
            <a:cxnSpLocks/>
          </p:cNvCxnSpPr>
          <p:nvPr/>
        </p:nvCxnSpPr>
        <p:spPr>
          <a:xfrm flipH="1">
            <a:off x="12106318" y="5246858"/>
            <a:ext cx="15656" cy="1848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234E7C3D-331B-6A45-83C4-F3A89E6D832B}"/>
              </a:ext>
            </a:extLst>
          </p:cNvPr>
          <p:cNvCxnSpPr>
            <a:cxnSpLocks/>
          </p:cNvCxnSpPr>
          <p:nvPr/>
        </p:nvCxnSpPr>
        <p:spPr>
          <a:xfrm>
            <a:off x="13800917" y="7786078"/>
            <a:ext cx="78144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09DEA36C-FBAC-C817-FCA3-FEC5DA77D00C}"/>
              </a:ext>
            </a:extLst>
          </p:cNvPr>
          <p:cNvCxnSpPr>
            <a:cxnSpLocks/>
          </p:cNvCxnSpPr>
          <p:nvPr/>
        </p:nvCxnSpPr>
        <p:spPr>
          <a:xfrm>
            <a:off x="12106318" y="8271551"/>
            <a:ext cx="0" cy="24339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E3B1609A-DFD9-7708-136B-F7398D37E0F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E9826403-A9CF-0DC7-DF52-6ED215761531}"/>
              </a:ext>
            </a:extLst>
          </p:cNvPr>
          <p:cNvCxnSpPr>
            <a:cxnSpLocks/>
          </p:cNvCxnSpPr>
          <p:nvPr/>
        </p:nvCxnSpPr>
        <p:spPr>
          <a:xfrm>
            <a:off x="-264695" y="421349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035DD07D-1F5A-ABF3-286E-71837CDAA37E}"/>
              </a:ext>
            </a:extLst>
          </p:cNvPr>
          <p:cNvSpPr>
            <a:spLocks noGrp="1"/>
          </p:cNvSpPr>
          <p:nvPr>
            <p:ph type="sldNum" sz="quarter" idx="12"/>
          </p:nvPr>
        </p:nvSpPr>
        <p:spPr/>
        <p:txBody>
          <a:bodyPr/>
          <a:lstStyle/>
          <a:p>
            <a:fld id="{5F919A4E-C2E9-6148-8511-58460454BFB7}" type="slidenum">
              <a:rPr lang="sv-SE" smtClean="0"/>
              <a:t>36</a:t>
            </a:fld>
            <a:endParaRPr lang="sv-SE"/>
          </a:p>
        </p:txBody>
      </p:sp>
      <p:sp>
        <p:nvSpPr>
          <p:cNvPr id="3" name="textruta 2">
            <a:extLst>
              <a:ext uri="{FF2B5EF4-FFF2-40B4-BE49-F238E27FC236}">
                <a16:creationId xmlns:a16="http://schemas.microsoft.com/office/drawing/2014/main" id="{5E64C925-864F-3841-2E16-174FB1A69876}"/>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438095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1457405" y="8187434"/>
            <a:ext cx="1011976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Spelförståelse</a:t>
            </a:r>
          </a:p>
          <a:p>
            <a:endParaRPr lang="sv-SE" sz="2800" b="1" dirty="0">
              <a:solidFill>
                <a:srgbClr val="F5EF88"/>
              </a:solidFill>
              <a:latin typeface="Montserrat SemiBold" pitchFamily="2" charset="77"/>
            </a:endParaRP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1467722" y="4352606"/>
            <a:ext cx="10109451"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Tekniskt</a:t>
            </a:r>
          </a:p>
          <a:p>
            <a:endParaRPr lang="sv-SE" sz="2800" b="1" dirty="0">
              <a:solidFill>
                <a:schemeClr val="bg1"/>
              </a:solidFill>
              <a:latin typeface="Montserrat SemiBold" pitchFamily="2" charset="77"/>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3" y="4430417"/>
            <a:ext cx="9481348"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6" y="8187434"/>
            <a:ext cx="894367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619717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UTKAST</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2508379"/>
          </a:xfrm>
          <a:prstGeom prst="rect">
            <a:avLst/>
          </a:prstGeom>
          <a:noFill/>
          <a:ln w="12700">
            <a:noFill/>
          </a:ln>
        </p:spPr>
        <p:txBody>
          <a:bodyPr wrap="square" rtlCol="0">
            <a:spAutoFit/>
          </a:bodyPr>
          <a:lstStyle/>
          <a:p>
            <a:pPr algn="ctr" fontAlgn="base"/>
            <a:r>
              <a:rPr lang="sv-SE" sz="8500">
                <a:solidFill>
                  <a:schemeClr val="bg1"/>
                </a:solidFill>
                <a:latin typeface="Mongoose Regular" panose="02000000000000000000" pitchFamily="2" charset="77"/>
              </a:rPr>
              <a:t>6. UTKAST</a:t>
            </a:r>
          </a:p>
          <a:p>
            <a:pPr algn="ctr" fontAlgn="base"/>
            <a:endParaRPr lang="sv-SE" sz="4000" b="1">
              <a:solidFill>
                <a:schemeClr val="bg1"/>
              </a:solidFill>
              <a:latin typeface="Montserrat SemiBold" pitchFamily="2" charset="77"/>
            </a:endParaRPr>
          </a:p>
          <a:p>
            <a:pPr algn="ctr" fontAlgn="base"/>
            <a:r>
              <a:rPr lang="sv-SE" sz="3200" b="1">
                <a:solidFill>
                  <a:srgbClr val="F5EF88"/>
                </a:solidFill>
                <a:latin typeface="Montserrat SemiBold" pitchFamily="2" charset="77"/>
              </a:rPr>
              <a:t>Målvaktens första agerande ska vara att hitta en offensiv lösning</a:t>
            </a:r>
            <a:endParaRPr lang="sv-SE" sz="4000" b="1">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4150096" y="3024928"/>
            <a:ext cx="16226182"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Ett utkast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1727200" y="7605596"/>
            <a:ext cx="90836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06318" y="435931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3451305" y="7605596"/>
            <a:ext cx="803709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803371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830104"/>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1B44F4CA-65ED-EA49-AB63-2D6BC47817EC}"/>
              </a:ext>
            </a:extLst>
          </p:cNvPr>
          <p:cNvSpPr>
            <a:spLocks noGrp="1"/>
          </p:cNvSpPr>
          <p:nvPr>
            <p:ph type="sldNum" sz="quarter" idx="12"/>
          </p:nvPr>
        </p:nvSpPr>
        <p:spPr/>
        <p:txBody>
          <a:bodyPr/>
          <a:lstStyle/>
          <a:p>
            <a:fld id="{5F919A4E-C2E9-6148-8511-58460454BFB7}" type="slidenum">
              <a:rPr lang="sv-SE" smtClean="0"/>
              <a:t>37</a:t>
            </a:fld>
            <a:endParaRPr lang="sv-SE"/>
          </a:p>
        </p:txBody>
      </p:sp>
      <p:sp>
        <p:nvSpPr>
          <p:cNvPr id="4" name="textruta 3">
            <a:extLst>
              <a:ext uri="{FF2B5EF4-FFF2-40B4-BE49-F238E27FC236}">
                <a16:creationId xmlns:a16="http://schemas.microsoft.com/office/drawing/2014/main" id="{4A7A4C34-1A05-C746-1D9E-B5A7A54B25F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5485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1264524" y="9182954"/>
            <a:ext cx="1031264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a:p>
            <a:r>
              <a:rPr lang="sv-SE" sz="2800" dirty="0">
                <a:solidFill>
                  <a:schemeClr val="bg1"/>
                </a:solidFill>
                <a:latin typeface="Montserrat Light" pitchFamily="2" charset="77"/>
              </a:rPr>
              <a:t>.</a:t>
            </a: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1264524" y="4138256"/>
            <a:ext cx="1030642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r>
              <a:rPr lang="sv-SE" sz="2800" b="1" dirty="0">
                <a:solidFill>
                  <a:srgbClr val="F5EF88"/>
                </a:solidFill>
                <a:latin typeface="Montserrat SemiBold"/>
              </a:rPr>
              <a:t>Tekniskt</a:t>
            </a:r>
          </a:p>
          <a:p>
            <a:endParaRPr lang="sv-SE" sz="2800" b="1" dirty="0">
              <a:solidFill>
                <a:schemeClr val="bg1"/>
              </a:solidFill>
              <a:latin typeface="Montserrat SemiBold" pitchFamily="2" charset="77"/>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2" y="4138256"/>
            <a:ext cx="10306426"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4" y="9182954"/>
            <a:ext cx="1030642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704029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AKTIV SOM FÖRSVARARE</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4347068" y="424652"/>
            <a:ext cx="15642187" cy="3000821"/>
          </a:xfrm>
          <a:prstGeom prst="rect">
            <a:avLst/>
          </a:prstGeom>
          <a:noFill/>
          <a:ln w="12700">
            <a:noFill/>
          </a:ln>
        </p:spPr>
        <p:txBody>
          <a:bodyPr wrap="square" rtlCol="0">
            <a:spAutoFit/>
          </a:bodyPr>
          <a:lstStyle/>
          <a:p>
            <a:pPr algn="ctr" fontAlgn="base"/>
            <a:r>
              <a:rPr lang="sv-SE" sz="8500" dirty="0">
                <a:solidFill>
                  <a:schemeClr val="bg1"/>
                </a:solidFill>
                <a:latin typeface="Mongoose Regular" panose="02000000000000000000" pitchFamily="2" charset="77"/>
              </a:rPr>
              <a:t>7. AKTIV SOM FÖRSVARARE</a:t>
            </a:r>
            <a:endParaRPr lang="sv-SE" sz="4000" b="1" dirty="0">
              <a:solidFill>
                <a:schemeClr val="bg1"/>
              </a:solidFill>
              <a:latin typeface="Montserrat SemiBold" pitchFamily="2" charset="77"/>
            </a:endParaRPr>
          </a:p>
          <a:p>
            <a:pPr algn="ctr" fontAlgn="base"/>
            <a:endParaRPr lang="sv-SE" sz="3200" b="1" dirty="0">
              <a:solidFill>
                <a:srgbClr val="F5EF88"/>
              </a:solidFill>
              <a:latin typeface="Montserrat SemiBold" pitchFamily="2" charset="77"/>
            </a:endParaRPr>
          </a:p>
          <a:p>
            <a:pPr algn="ctr" fontAlgn="base"/>
            <a:r>
              <a:rPr lang="sv-SE" sz="3200" b="1" dirty="0">
                <a:solidFill>
                  <a:srgbClr val="F5EF88"/>
                </a:solidFill>
                <a:latin typeface="Montserrat SemiBold" pitchFamily="2" charset="77"/>
              </a:rPr>
              <a:t>Rädd/stoppa motståndare och bollar ta lösa bollar och äga din yta.</a:t>
            </a:r>
            <a:br>
              <a:rPr lang="sv-SE" sz="4000" b="1" dirty="0">
                <a:solidFill>
                  <a:srgbClr val="F5EF88"/>
                </a:solidFill>
                <a:latin typeface="Montserrat SemiBold" pitchFamily="2" charset="77"/>
              </a:rPr>
            </a:br>
            <a:endParaRPr lang="sv-SE" sz="4000" b="1" dirty="0">
              <a:solidFill>
                <a:srgbClr val="F5EF88"/>
              </a:solidFill>
              <a:latin typeface="Montserrat SemiBold" pitchFamily="2" charset="77"/>
            </a:endParaRPr>
          </a:p>
        </p:txBody>
      </p:sp>
      <p:sp>
        <p:nvSpPr>
          <p:cNvPr id="17" name="textruta 16">
            <a:extLst>
              <a:ext uri="{FF2B5EF4-FFF2-40B4-BE49-F238E27FC236}">
                <a16:creationId xmlns:a16="http://schemas.microsoft.com/office/drawing/2014/main" id="{AC13B56D-DD64-A6BF-69F0-86C6B45109E5}"/>
              </a:ext>
            </a:extLst>
          </p:cNvPr>
          <p:cNvSpPr txBox="1"/>
          <p:nvPr/>
        </p:nvSpPr>
        <p:spPr>
          <a:xfrm>
            <a:off x="1309846" y="2934208"/>
            <a:ext cx="21473954" cy="584775"/>
          </a:xfrm>
          <a:prstGeom prst="rect">
            <a:avLst/>
          </a:prstGeom>
          <a:noFill/>
        </p:spPr>
        <p:txBody>
          <a:bodyPr wrap="square">
            <a:spAutoFit/>
          </a:bodyPr>
          <a:lstStyle/>
          <a:p>
            <a:pPr algn="ctr" fontAlgn="base"/>
            <a:r>
              <a:rPr lang="sv-SE" sz="3200" dirty="0">
                <a:solidFill>
                  <a:schemeClr val="bg1"/>
                </a:solidFill>
                <a:latin typeface="Montserrat Light" pitchFamily="2" charset="77"/>
              </a:rPr>
              <a:t>För att vara aktiv försvarare som målvakt krävs teknik, spelförståelse, fysik och mentala förmågor.</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1498600" y="8397916"/>
            <a:ext cx="83953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06318" y="487223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4240933" y="8397916"/>
            <a:ext cx="854286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905463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17236" y="181414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74543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A1398C72-DAE8-D05C-DF43-C11E72CEA2CD}"/>
              </a:ext>
            </a:extLst>
          </p:cNvPr>
          <p:cNvSpPr>
            <a:spLocks noGrp="1"/>
          </p:cNvSpPr>
          <p:nvPr>
            <p:ph type="sldNum" sz="quarter" idx="12"/>
          </p:nvPr>
        </p:nvSpPr>
        <p:spPr/>
        <p:txBody>
          <a:bodyPr/>
          <a:lstStyle/>
          <a:p>
            <a:fld id="{5F919A4E-C2E9-6148-8511-58460454BFB7}" type="slidenum">
              <a:rPr lang="sv-SE" smtClean="0"/>
              <a:t>38</a:t>
            </a:fld>
            <a:endParaRPr lang="sv-SE"/>
          </a:p>
        </p:txBody>
      </p:sp>
      <p:sp>
        <p:nvSpPr>
          <p:cNvPr id="4" name="textruta 3">
            <a:extLst>
              <a:ext uri="{FF2B5EF4-FFF2-40B4-BE49-F238E27FC236}">
                <a16:creationId xmlns:a16="http://schemas.microsoft.com/office/drawing/2014/main" id="{D97DBFF6-5B25-BC25-2D30-91F0ED43EFC4}"/>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523879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11">
            <a:extLst>
              <a:ext uri="{FF2B5EF4-FFF2-40B4-BE49-F238E27FC236}">
                <a16:creationId xmlns:a16="http://schemas.microsoft.com/office/drawing/2014/main" id="{0171177D-ECED-78B2-67C8-D37569083E80}"/>
              </a:ext>
            </a:extLst>
          </p:cNvPr>
          <p:cNvSpPr/>
          <p:nvPr/>
        </p:nvSpPr>
        <p:spPr>
          <a:xfrm>
            <a:off x="2099987" y="8477789"/>
            <a:ext cx="9160817"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Spelförståelse</a:t>
            </a:r>
          </a:p>
          <a:p>
            <a:endParaRPr lang="sv-SE" sz="2800" b="1" dirty="0">
              <a:solidFill>
                <a:srgbClr val="F5EF88"/>
              </a:solidFill>
              <a:latin typeface="Montserrat SemiBold" pitchFamily="2" charset="77"/>
            </a:endParaRPr>
          </a:p>
        </p:txBody>
      </p:sp>
      <p:sp>
        <p:nvSpPr>
          <p:cNvPr id="5" name="Rektangel med rundade hörn 11">
            <a:extLst>
              <a:ext uri="{FF2B5EF4-FFF2-40B4-BE49-F238E27FC236}">
                <a16:creationId xmlns:a16="http://schemas.microsoft.com/office/drawing/2014/main" id="{5D1D88A5-CC57-EEAE-F9CB-BBE5A04382EE}"/>
              </a:ext>
            </a:extLst>
          </p:cNvPr>
          <p:cNvSpPr/>
          <p:nvPr/>
        </p:nvSpPr>
        <p:spPr>
          <a:xfrm>
            <a:off x="2099987" y="4235341"/>
            <a:ext cx="9911480"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Tekniskt</a:t>
            </a:r>
          </a:p>
          <a:p>
            <a:endParaRPr lang="sv-SE" sz="2800" b="1" dirty="0">
              <a:solidFill>
                <a:schemeClr val="bg1"/>
              </a:solidFill>
              <a:latin typeface="Montserrat SemiBold" pitchFamily="2" charset="77"/>
            </a:endParaRPr>
          </a:p>
        </p:txBody>
      </p:sp>
      <p:sp>
        <p:nvSpPr>
          <p:cNvPr id="6" name="Rektangel med rundade hörn 5">
            <a:extLst>
              <a:ext uri="{FF2B5EF4-FFF2-40B4-BE49-F238E27FC236}">
                <a16:creationId xmlns:a16="http://schemas.microsoft.com/office/drawing/2014/main" id="{C61EF0F2-5A85-A5F9-E4EB-6237D724A0FE}"/>
              </a:ext>
            </a:extLst>
          </p:cNvPr>
          <p:cNvSpPr/>
          <p:nvPr/>
        </p:nvSpPr>
        <p:spPr>
          <a:xfrm>
            <a:off x="12909752" y="4262352"/>
            <a:ext cx="10129153"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Fysiskt</a:t>
            </a:r>
          </a:p>
          <a:p>
            <a:endParaRPr lang="sv-SE" sz="2800" dirty="0">
              <a:solidFill>
                <a:schemeClr val="bg1"/>
              </a:solidFill>
              <a:latin typeface="Montserrat Light" pitchFamily="2" charset="77"/>
            </a:endParaRPr>
          </a:p>
        </p:txBody>
      </p:sp>
      <p:sp>
        <p:nvSpPr>
          <p:cNvPr id="7" name="Rektangel med rundade hörn 11">
            <a:extLst>
              <a:ext uri="{FF2B5EF4-FFF2-40B4-BE49-F238E27FC236}">
                <a16:creationId xmlns:a16="http://schemas.microsoft.com/office/drawing/2014/main" id="{6F96B4E9-3CEB-60E1-FAF2-CEA68DF0FE1D}"/>
              </a:ext>
            </a:extLst>
          </p:cNvPr>
          <p:cNvSpPr/>
          <p:nvPr/>
        </p:nvSpPr>
        <p:spPr>
          <a:xfrm>
            <a:off x="12931234" y="8456514"/>
            <a:ext cx="9573162"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800" b="1" dirty="0">
                <a:solidFill>
                  <a:srgbClr val="F5EF88"/>
                </a:solidFill>
                <a:latin typeface="Montserrat SemiBold" pitchFamily="2" charset="77"/>
              </a:rPr>
              <a:t>Mentalt</a:t>
            </a:r>
          </a:p>
          <a:p>
            <a:endParaRPr lang="sv-SE" sz="2800" dirty="0">
              <a:solidFill>
                <a:schemeClr val="bg1"/>
              </a:solidFill>
              <a:latin typeface="Montserrat Light" pitchFamily="2" charset="77"/>
            </a:endParaRPr>
          </a:p>
        </p:txBody>
      </p:sp>
      <p:sp>
        <p:nvSpPr>
          <p:cNvPr id="8" name="Rektangel med rundade hörn 11">
            <a:extLst>
              <a:ext uri="{FF2B5EF4-FFF2-40B4-BE49-F238E27FC236}">
                <a16:creationId xmlns:a16="http://schemas.microsoft.com/office/drawing/2014/main" id="{D0C9D6FD-F00E-0663-8DEE-DDE71BC12F5D}"/>
              </a:ext>
            </a:extLst>
          </p:cNvPr>
          <p:cNvSpPr/>
          <p:nvPr/>
        </p:nvSpPr>
        <p:spPr>
          <a:xfrm>
            <a:off x="9827193" y="646625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701" b="1" dirty="0">
                <a:solidFill>
                  <a:schemeClr val="bg1"/>
                </a:solidFill>
                <a:latin typeface="Montserrat SemiBold" pitchFamily="2" charset="77"/>
              </a:rPr>
              <a:t>TRAFIKHANTERING</a:t>
            </a:r>
          </a:p>
        </p:txBody>
      </p:sp>
      <p:sp>
        <p:nvSpPr>
          <p:cNvPr id="16" name="textruta 15">
            <a:extLst>
              <a:ext uri="{FF2B5EF4-FFF2-40B4-BE49-F238E27FC236}">
                <a16:creationId xmlns:a16="http://schemas.microsoft.com/office/drawing/2014/main" id="{87CE734D-10A9-7D59-01B3-0199F8F3922B}"/>
              </a:ext>
            </a:extLst>
          </p:cNvPr>
          <p:cNvSpPr txBox="1"/>
          <p:nvPr/>
        </p:nvSpPr>
        <p:spPr>
          <a:xfrm>
            <a:off x="3426539" y="578092"/>
            <a:ext cx="17169855" cy="2200602"/>
          </a:xfrm>
          <a:prstGeom prst="rect">
            <a:avLst/>
          </a:prstGeom>
          <a:noFill/>
          <a:ln w="12700">
            <a:noFill/>
          </a:ln>
        </p:spPr>
        <p:txBody>
          <a:bodyPr wrap="square" rtlCol="0">
            <a:spAutoFit/>
          </a:bodyPr>
          <a:lstStyle/>
          <a:p>
            <a:pPr algn="ctr" fontAlgn="base"/>
            <a:r>
              <a:rPr lang="sv-SE" sz="8500" dirty="0">
                <a:solidFill>
                  <a:schemeClr val="bg1"/>
                </a:solidFill>
                <a:latin typeface="Mongoose Regular" panose="02000000000000000000" pitchFamily="2" charset="77"/>
              </a:rPr>
              <a:t>8. TRAFIKHANTERING</a:t>
            </a:r>
          </a:p>
          <a:p>
            <a:pPr rtl="0"/>
            <a:r>
              <a:rPr lang="sv-SE" sz="2000" dirty="0">
                <a:effectLst/>
                <a:latin typeface="-apple-system"/>
              </a:rPr>
              <a:t>[11:26] Niklas Nordén (SIBF)</a:t>
            </a:r>
          </a:p>
          <a:p>
            <a:pPr algn="ctr" rtl="0"/>
            <a:r>
              <a:rPr lang="sv-SE" sz="3200" b="1" dirty="0">
                <a:solidFill>
                  <a:srgbClr val="F5EF88"/>
                </a:solidFill>
                <a:latin typeface="Montserrat SemiBold" pitchFamily="2" charset="77"/>
              </a:rPr>
              <a:t>Trafikhantering= få koll på motståndarhot samt ta hjälp av egna utespelare.</a:t>
            </a:r>
          </a:p>
        </p:txBody>
      </p:sp>
      <p:sp>
        <p:nvSpPr>
          <p:cNvPr id="17" name="textruta 16">
            <a:extLst>
              <a:ext uri="{FF2B5EF4-FFF2-40B4-BE49-F238E27FC236}">
                <a16:creationId xmlns:a16="http://schemas.microsoft.com/office/drawing/2014/main" id="{AC13B56D-DD64-A6BF-69F0-86C6B45109E5}"/>
              </a:ext>
            </a:extLst>
          </p:cNvPr>
          <p:cNvSpPr txBox="1"/>
          <p:nvPr/>
        </p:nvSpPr>
        <p:spPr>
          <a:xfrm>
            <a:off x="1470462" y="2808715"/>
            <a:ext cx="21523119" cy="1077218"/>
          </a:xfrm>
          <a:prstGeom prst="rect">
            <a:avLst/>
          </a:prstGeom>
          <a:noFill/>
        </p:spPr>
        <p:txBody>
          <a:bodyPr wrap="square">
            <a:spAutoFit/>
          </a:bodyPr>
          <a:lstStyle/>
          <a:p>
            <a:pPr algn="ctr" fontAlgn="base"/>
            <a:r>
              <a:rPr lang="sv-SE" sz="3200" dirty="0">
                <a:solidFill>
                  <a:schemeClr val="bg1"/>
                </a:solidFill>
                <a:latin typeface="Montserrat" pitchFamily="2" charset="77"/>
              </a:rPr>
              <a:t>För att kunna läsa av och förflytta sig krävs tekniska och fysiologiska egenskaper men även spelförståelsemässig och mental kompetens.</a:t>
            </a:r>
          </a:p>
        </p:txBody>
      </p:sp>
      <p:cxnSp>
        <p:nvCxnSpPr>
          <p:cNvPr id="18" name="Rak 17">
            <a:extLst>
              <a:ext uri="{FF2B5EF4-FFF2-40B4-BE49-F238E27FC236}">
                <a16:creationId xmlns:a16="http://schemas.microsoft.com/office/drawing/2014/main" id="{3B95D73C-0EF8-82B8-F4CC-7D65758D5403}"/>
              </a:ext>
            </a:extLst>
          </p:cNvPr>
          <p:cNvCxnSpPr>
            <a:cxnSpLocks/>
          </p:cNvCxnSpPr>
          <p:nvPr/>
        </p:nvCxnSpPr>
        <p:spPr>
          <a:xfrm>
            <a:off x="2344167" y="7874676"/>
            <a:ext cx="758188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66CEEE74-6B5C-219E-ADF0-4FD46D2630A4}"/>
              </a:ext>
            </a:extLst>
          </p:cNvPr>
          <p:cNvCxnSpPr>
            <a:cxnSpLocks/>
          </p:cNvCxnSpPr>
          <p:nvPr/>
        </p:nvCxnSpPr>
        <p:spPr>
          <a:xfrm flipH="1">
            <a:off x="12106318" y="4628399"/>
            <a:ext cx="22661" cy="267546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6262B41D-FEE4-C751-9C46-3C03315551D6}"/>
              </a:ext>
            </a:extLst>
          </p:cNvPr>
          <p:cNvCxnSpPr>
            <a:cxnSpLocks/>
          </p:cNvCxnSpPr>
          <p:nvPr/>
        </p:nvCxnSpPr>
        <p:spPr>
          <a:xfrm>
            <a:off x="14252074" y="7874676"/>
            <a:ext cx="825232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89895643-22AC-AA11-BE87-B0C9B06F2A3B}"/>
              </a:ext>
            </a:extLst>
          </p:cNvPr>
          <p:cNvCxnSpPr>
            <a:cxnSpLocks/>
          </p:cNvCxnSpPr>
          <p:nvPr/>
        </p:nvCxnSpPr>
        <p:spPr>
          <a:xfrm>
            <a:off x="12130381" y="8302797"/>
            <a:ext cx="0" cy="31642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709135E9-F416-8178-A42A-296D2356977E}"/>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A1EB8EFB-FC98-ED94-B9BA-969BD3FA6DF4}"/>
              </a:ext>
            </a:extLst>
          </p:cNvPr>
          <p:cNvCxnSpPr>
            <a:cxnSpLocks/>
          </p:cNvCxnSpPr>
          <p:nvPr/>
        </p:nvCxnSpPr>
        <p:spPr>
          <a:xfrm>
            <a:off x="-264695" y="389996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A032A068-712E-4338-71D7-924953A0A9D2}"/>
              </a:ext>
            </a:extLst>
          </p:cNvPr>
          <p:cNvSpPr>
            <a:spLocks noGrp="1"/>
          </p:cNvSpPr>
          <p:nvPr>
            <p:ph type="sldNum" sz="quarter" idx="12"/>
          </p:nvPr>
        </p:nvSpPr>
        <p:spPr/>
        <p:txBody>
          <a:bodyPr/>
          <a:lstStyle/>
          <a:p>
            <a:fld id="{5F919A4E-C2E9-6148-8511-58460454BFB7}" type="slidenum">
              <a:rPr lang="sv-SE" smtClean="0"/>
              <a:t>39</a:t>
            </a:fld>
            <a:endParaRPr lang="sv-SE"/>
          </a:p>
        </p:txBody>
      </p:sp>
      <p:sp>
        <p:nvSpPr>
          <p:cNvPr id="4" name="textruta 3">
            <a:extLst>
              <a:ext uri="{FF2B5EF4-FFF2-40B4-BE49-F238E27FC236}">
                <a16:creationId xmlns:a16="http://schemas.microsoft.com/office/drawing/2014/main" id="{A913327B-E08C-2F11-650B-F892256CB321}"/>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70940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1A8D7-70B9-6D55-7A18-626CF524A8ED}"/>
              </a:ext>
            </a:extLst>
          </p:cNvPr>
          <p:cNvSpPr>
            <a:spLocks noGrp="1"/>
          </p:cNvSpPr>
          <p:nvPr>
            <p:ph type="title"/>
          </p:nvPr>
        </p:nvSpPr>
        <p:spPr>
          <a:xfrm>
            <a:off x="1676291" y="1256990"/>
            <a:ext cx="21029831" cy="2650953"/>
          </a:xfrm>
        </p:spPr>
        <p:txBody>
          <a:bodyPr>
            <a:normAutofit/>
          </a:bodyPr>
          <a:lstStyle/>
          <a:p>
            <a:r>
              <a:rPr lang="sv-SE" sz="9000">
                <a:solidFill>
                  <a:srgbClr val="F5EF88"/>
                </a:solidFill>
                <a:latin typeface="Mongoose Regular" panose="02000000000000000000" pitchFamily="2" charset="77"/>
              </a:rPr>
              <a:t>BAKGRUND</a:t>
            </a:r>
          </a:p>
        </p:txBody>
      </p:sp>
      <p:sp>
        <p:nvSpPr>
          <p:cNvPr id="3" name="Platshållare för innehåll 2">
            <a:extLst>
              <a:ext uri="{FF2B5EF4-FFF2-40B4-BE49-F238E27FC236}">
                <a16:creationId xmlns:a16="http://schemas.microsoft.com/office/drawing/2014/main" id="{C8F491DC-6673-FD82-603C-5C73EC68EC54}"/>
              </a:ext>
            </a:extLst>
          </p:cNvPr>
          <p:cNvSpPr>
            <a:spLocks noGrp="1"/>
          </p:cNvSpPr>
          <p:nvPr>
            <p:ph sz="half" idx="1"/>
          </p:nvPr>
        </p:nvSpPr>
        <p:spPr>
          <a:xfrm>
            <a:off x="1676289" y="3610739"/>
            <a:ext cx="12082357" cy="8702111"/>
          </a:xfrm>
        </p:spPr>
        <p:txBody>
          <a:bodyPr vert="horz" lIns="91440" tIns="45720" rIns="91440" bIns="45720" rtlCol="0" anchor="t">
            <a:normAutofit/>
          </a:bodyPr>
          <a:lstStyle/>
          <a:p>
            <a:pPr marL="0" indent="0">
              <a:buNone/>
            </a:pPr>
            <a:r>
              <a:rPr lang="sv-SE" sz="3200">
                <a:solidFill>
                  <a:schemeClr val="bg1"/>
                </a:solidFill>
                <a:latin typeface="Montserrat Light"/>
              </a:rPr>
              <a:t>Vi vill skapa en glädjerik, utvecklande och aktiv innebandy för alla. Där spelaren får stimulans oavsett ambitionsnivå. Spelarutvecklingsplanen är tänkt att hjälpa föreningar och lag att uppnå det.</a:t>
            </a:r>
          </a:p>
          <a:p>
            <a:pPr marL="456565" indent="-456565"/>
            <a:endParaRPr lang="sv-SE" sz="3200">
              <a:solidFill>
                <a:schemeClr val="bg1"/>
              </a:solidFill>
            </a:endParaRPr>
          </a:p>
          <a:p>
            <a:pPr marL="0" indent="0">
              <a:buNone/>
            </a:pPr>
            <a:r>
              <a:rPr lang="sv-SE" sz="3200" b="1">
                <a:solidFill>
                  <a:schemeClr val="bg1"/>
                </a:solidFill>
                <a:latin typeface="Montserrat SemiBold"/>
              </a:rPr>
              <a:t>För att kunna arbeta med spelarutveckling på ett optimalt sätt behövs framförallt dessa förutsättningar kopplat till utvecklingsmiljöer</a:t>
            </a:r>
          </a:p>
          <a:p>
            <a:pPr marL="0" indent="0">
              <a:buNone/>
            </a:pPr>
            <a:endParaRPr lang="sv-SE" sz="3200" b="1">
              <a:solidFill>
                <a:schemeClr val="bg1"/>
              </a:solidFill>
              <a:latin typeface="Montserrat SemiBold"/>
            </a:endParaRPr>
          </a:p>
          <a:p>
            <a:pPr marL="490855" indent="-490855">
              <a:buFont typeface="+mj-lt"/>
              <a:buAutoNum type="arabicPeriod"/>
            </a:pPr>
            <a:r>
              <a:rPr lang="sv-SE" sz="3200">
                <a:solidFill>
                  <a:schemeClr val="bg1"/>
                </a:solidFill>
                <a:latin typeface="Montserrat Light"/>
              </a:rPr>
              <a:t>Tillgång till spelytor</a:t>
            </a:r>
          </a:p>
          <a:p>
            <a:pPr marL="490855" indent="-490855">
              <a:buFont typeface="+mj-lt"/>
              <a:buAutoNum type="arabicPeriod"/>
            </a:pPr>
            <a:r>
              <a:rPr lang="sv-SE" sz="3200">
                <a:solidFill>
                  <a:schemeClr val="bg1"/>
                </a:solidFill>
                <a:latin typeface="Montserrat Light"/>
              </a:rPr>
              <a:t>Ledares idrottsliga och pedagogiska kompetens</a:t>
            </a:r>
          </a:p>
          <a:p>
            <a:pPr marL="490855" indent="-490855">
              <a:buFont typeface="+mj-lt"/>
              <a:buAutoNum type="arabicPeriod"/>
            </a:pPr>
            <a:r>
              <a:rPr lang="sv-SE" sz="3200">
                <a:solidFill>
                  <a:schemeClr val="bg1"/>
                </a:solidFill>
                <a:latin typeface="Montserrat Light"/>
              </a:rPr>
              <a:t>”Röd tråd”</a:t>
            </a:r>
            <a:endParaRPr lang="sv-SE" sz="3200">
              <a:solidFill>
                <a:schemeClr val="accent4"/>
              </a:solidFill>
              <a:latin typeface="Montserrat Light"/>
            </a:endParaRPr>
          </a:p>
          <a:p>
            <a:pPr marL="456565" indent="-456565"/>
            <a:endParaRPr lang="sv-SE" sz="3200">
              <a:solidFill>
                <a:schemeClr val="bg1"/>
              </a:solidFill>
            </a:endParaRPr>
          </a:p>
        </p:txBody>
      </p:sp>
      <p:pic>
        <p:nvPicPr>
          <p:cNvPr id="4" name="Bildobjekt 3">
            <a:extLst>
              <a:ext uri="{FF2B5EF4-FFF2-40B4-BE49-F238E27FC236}">
                <a16:creationId xmlns:a16="http://schemas.microsoft.com/office/drawing/2014/main" id="{1D220FE9-5FD1-52BA-AB1C-393CCA7261F6}"/>
              </a:ext>
            </a:extLst>
          </p:cNvPr>
          <p:cNvPicPr>
            <a:picLocks noChangeAspect="1"/>
          </p:cNvPicPr>
          <p:nvPr/>
        </p:nvPicPr>
        <p:blipFill>
          <a:blip r:embed="rId4"/>
          <a:stretch>
            <a:fillRect/>
          </a:stretch>
        </p:blipFill>
        <p:spPr>
          <a:xfrm flipV="1">
            <a:off x="1" y="13245684"/>
            <a:ext cx="24395113" cy="469871"/>
          </a:xfrm>
          <a:prstGeom prst="rect">
            <a:avLst/>
          </a:prstGeom>
        </p:spPr>
      </p:pic>
      <p:pic>
        <p:nvPicPr>
          <p:cNvPr id="9" name="Platshållare för innehåll 8" descr="En bild som visar innebandy, person, klädsel, sportutrustning&#10;&#10;Automatiskt genererad beskrivning">
            <a:extLst>
              <a:ext uri="{FF2B5EF4-FFF2-40B4-BE49-F238E27FC236}">
                <a16:creationId xmlns:a16="http://schemas.microsoft.com/office/drawing/2014/main" id="{1FE0C9FB-0BDD-1842-DCAA-1AD20731AEF0}"/>
              </a:ext>
            </a:extLst>
          </p:cNvPr>
          <p:cNvPicPr>
            <a:picLocks noGrp="1" noChangeAspect="1"/>
          </p:cNvPicPr>
          <p:nvPr>
            <p:ph sz="half" idx="2"/>
          </p:nvPr>
        </p:nvPicPr>
        <p:blipFill rotWithShape="1">
          <a:blip r:embed="rId5"/>
          <a:srcRect l="24064" t="170" r="23470" b="-240"/>
          <a:stretch/>
        </p:blipFill>
        <p:spPr>
          <a:xfrm>
            <a:off x="14027596" y="-2"/>
            <a:ext cx="10416772" cy="13245685"/>
          </a:xfrm>
        </p:spPr>
      </p:pic>
      <p:sp>
        <p:nvSpPr>
          <p:cNvPr id="5" name="textruta 4">
            <a:extLst>
              <a:ext uri="{FF2B5EF4-FFF2-40B4-BE49-F238E27FC236}">
                <a16:creationId xmlns:a16="http://schemas.microsoft.com/office/drawing/2014/main" id="{C9D8A9D5-7B3B-3261-9081-44DE00A874E6}"/>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60598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75606" y="4694238"/>
            <a:ext cx="21029613" cy="2651125"/>
          </a:xfrm>
        </p:spPr>
        <p:txBody>
          <a:bodyPr>
            <a:normAutofit/>
          </a:bodyPr>
          <a:lstStyle/>
          <a:p>
            <a:pPr algn="ctr"/>
            <a:r>
              <a:rPr lang="sv-SE" sz="15999">
                <a:solidFill>
                  <a:srgbClr val="F5EF88"/>
                </a:solidFill>
                <a:latin typeface="Mongoose Regular" panose="02000000000000000000" pitchFamily="2" charset="77"/>
              </a:rPr>
              <a:t>SPELSYSTEM</a:t>
            </a:r>
          </a:p>
        </p:txBody>
      </p:sp>
      <p:sp>
        <p:nvSpPr>
          <p:cNvPr id="2" name="textruta 1">
            <a:extLst>
              <a:ext uri="{FF2B5EF4-FFF2-40B4-BE49-F238E27FC236}">
                <a16:creationId xmlns:a16="http://schemas.microsoft.com/office/drawing/2014/main" id="{2413767D-1784-CAEA-F70B-0D947AFDBC99}"/>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792930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1824CAD6-3EEE-A116-7355-3068C7174301}"/>
              </a:ext>
            </a:extLst>
          </p:cNvPr>
          <p:cNvSpPr txBox="1"/>
          <p:nvPr/>
        </p:nvSpPr>
        <p:spPr>
          <a:xfrm>
            <a:off x="4347068" y="2830968"/>
            <a:ext cx="15642187" cy="1938992"/>
          </a:xfrm>
          <a:prstGeom prst="rect">
            <a:avLst/>
          </a:prstGeom>
          <a:noFill/>
          <a:ln w="12700">
            <a:noFill/>
          </a:ln>
        </p:spPr>
        <p:txBody>
          <a:bodyPr wrap="square" rtlCol="0">
            <a:spAutoFit/>
          </a:bodyPr>
          <a:lstStyle/>
          <a:p>
            <a:pPr algn="ctr" fontAlgn="base"/>
            <a:r>
              <a:rPr lang="sv-SE" sz="8800">
                <a:solidFill>
                  <a:schemeClr val="bg1"/>
                </a:solidFill>
                <a:latin typeface="Mongoose Regular" panose="02000000000000000000" pitchFamily="2" charset="77"/>
              </a:rPr>
              <a:t>PRINCIPSTYRT SPELSYSTEM</a:t>
            </a:r>
            <a:endParaRPr lang="sv-SE" sz="8500">
              <a:solidFill>
                <a:schemeClr val="bg1"/>
              </a:solidFill>
              <a:latin typeface="Mongoose Regular" panose="02000000000000000000" pitchFamily="2" charset="77"/>
            </a:endParaRPr>
          </a:p>
          <a:p>
            <a:pPr algn="ctr" fontAlgn="base"/>
            <a:r>
              <a:rPr lang="sv-SE" sz="3200" b="1">
                <a:solidFill>
                  <a:srgbClr val="F5EF88"/>
                </a:solidFill>
                <a:latin typeface="Montserrat SemiBold" pitchFamily="2" charset="77"/>
              </a:rPr>
              <a:t>Spelet styrs av principer snarare än positioner</a:t>
            </a:r>
            <a:endParaRPr lang="sv-SE" sz="4000" b="1">
              <a:solidFill>
                <a:srgbClr val="F5EF88"/>
              </a:solidFill>
              <a:latin typeface="Montserrat SemiBold" pitchFamily="2" charset="77"/>
            </a:endParaRPr>
          </a:p>
        </p:txBody>
      </p:sp>
      <p:sp>
        <p:nvSpPr>
          <p:cNvPr id="6" name="textruta 5">
            <a:extLst>
              <a:ext uri="{FF2B5EF4-FFF2-40B4-BE49-F238E27FC236}">
                <a16:creationId xmlns:a16="http://schemas.microsoft.com/office/drawing/2014/main" id="{6B3B283D-608A-4AE1-80F5-73FDB207CE2D}"/>
              </a:ext>
            </a:extLst>
          </p:cNvPr>
          <p:cNvSpPr txBox="1"/>
          <p:nvPr/>
        </p:nvSpPr>
        <p:spPr>
          <a:xfrm>
            <a:off x="5225459" y="5269955"/>
            <a:ext cx="13968030" cy="3785652"/>
          </a:xfrm>
          <a:prstGeom prst="rect">
            <a:avLst/>
          </a:prstGeom>
          <a:noFill/>
        </p:spPr>
        <p:txBody>
          <a:bodyPr wrap="square" lIns="91440" tIns="45720" rIns="91440" bIns="45720" anchor="t">
            <a:spAutoFit/>
          </a:bodyPr>
          <a:lstStyle/>
          <a:p>
            <a:pPr algn="ctr" fontAlgn="base"/>
            <a:r>
              <a:rPr lang="sv-SE" sz="2400">
                <a:solidFill>
                  <a:schemeClr val="bg1"/>
                </a:solidFill>
                <a:latin typeface="Montserrat Light"/>
              </a:rPr>
              <a:t>Principerna kan kompletteras med grundpositionering, gärna med varierade positioner.</a:t>
            </a:r>
          </a:p>
          <a:p>
            <a:pPr algn="ctr" fontAlgn="base"/>
            <a:endParaRPr lang="sv-SE" sz="2400">
              <a:solidFill>
                <a:schemeClr val="bg1"/>
              </a:solidFill>
              <a:latin typeface="Montserrat Light" pitchFamily="2" charset="77"/>
            </a:endParaRPr>
          </a:p>
          <a:p>
            <a:pPr algn="ctr" fontAlgn="base"/>
            <a:r>
              <a:rPr lang="sv-SE" sz="2400">
                <a:solidFill>
                  <a:schemeClr val="bg1"/>
                </a:solidFill>
                <a:latin typeface="Montserrat Light" pitchFamily="2" charset="77"/>
              </a:rPr>
              <a:t>Att skapa en för tidig selektion om vilken position en spelare ska ha på planen hämmar ofta utvecklingen. Back, center eller forward är sällan de begrepp som bidrar till mångfaldiga spelartyper. Att använda sig av principer bidrar istället till fler positionsbyten, möjligheten till lättare utvärdering av spelaren samt enklare feedback gör så att spelaren enklare kan klara av inlärningsprocessen. </a:t>
            </a:r>
          </a:p>
          <a:p>
            <a:pPr algn="ctr" fontAlgn="base"/>
            <a:endParaRPr lang="sv-SE" sz="2400">
              <a:solidFill>
                <a:schemeClr val="bg1"/>
              </a:solidFill>
              <a:latin typeface="Montserrat Light" pitchFamily="2" charset="77"/>
            </a:endParaRPr>
          </a:p>
          <a:p>
            <a:pPr algn="ctr" fontAlgn="base"/>
            <a:r>
              <a:rPr lang="sv-SE" sz="2400">
                <a:solidFill>
                  <a:schemeClr val="bg1"/>
                </a:solidFill>
                <a:latin typeface="Montserrat Light" pitchFamily="2" charset="77"/>
              </a:rPr>
              <a:t>I nedan kapitel talar vi om enklare principer kopplat till spelet och spelaren istället för att fokusera på just positionen.  </a:t>
            </a:r>
          </a:p>
        </p:txBody>
      </p:sp>
      <p:sp>
        <p:nvSpPr>
          <p:cNvPr id="2" name="Platshållare för bildnummer 1">
            <a:extLst>
              <a:ext uri="{FF2B5EF4-FFF2-40B4-BE49-F238E27FC236}">
                <a16:creationId xmlns:a16="http://schemas.microsoft.com/office/drawing/2014/main" id="{2548216F-6CFC-BDA5-0CBD-9ED325FD2872}"/>
              </a:ext>
            </a:extLst>
          </p:cNvPr>
          <p:cNvSpPr>
            <a:spLocks noGrp="1"/>
          </p:cNvSpPr>
          <p:nvPr>
            <p:ph type="sldNum" sz="quarter" idx="12"/>
          </p:nvPr>
        </p:nvSpPr>
        <p:spPr/>
        <p:txBody>
          <a:bodyPr/>
          <a:lstStyle/>
          <a:p>
            <a:fld id="{5F919A4E-C2E9-6148-8511-58460454BFB7}" type="slidenum">
              <a:rPr lang="sv-SE" smtClean="0"/>
              <a:t>41</a:t>
            </a:fld>
            <a:endParaRPr lang="sv-SE"/>
          </a:p>
        </p:txBody>
      </p:sp>
      <p:sp>
        <p:nvSpPr>
          <p:cNvPr id="3" name="textruta 2">
            <a:extLst>
              <a:ext uri="{FF2B5EF4-FFF2-40B4-BE49-F238E27FC236}">
                <a16:creationId xmlns:a16="http://schemas.microsoft.com/office/drawing/2014/main" id="{6D6FBB74-AFDB-F8F7-96A8-B4E79880B94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696392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8750FA98-4F37-43CC-A0C5-E421438336E8}"/>
              </a:ext>
            </a:extLst>
          </p:cNvPr>
          <p:cNvSpPr txBox="1"/>
          <p:nvPr/>
        </p:nvSpPr>
        <p:spPr>
          <a:xfrm>
            <a:off x="1719839" y="2447197"/>
            <a:ext cx="16087001" cy="6636881"/>
          </a:xfrm>
          <a:prstGeom prst="rect">
            <a:avLst/>
          </a:prstGeom>
          <a:noFill/>
          <a:ln w="12700">
            <a:noFill/>
          </a:ln>
        </p:spPr>
        <p:txBody>
          <a:bodyPr wrap="square">
            <a:spAutoFit/>
          </a:bodyPr>
          <a:lstStyle/>
          <a:p>
            <a:pPr marL="406400" indent="-406400">
              <a:lnSpc>
                <a:spcPct val="150000"/>
              </a:lnSpc>
              <a:buAutoNum type="arabicPeriod"/>
            </a:pPr>
            <a:r>
              <a:rPr lang="sv-SE" sz="2200">
                <a:solidFill>
                  <a:schemeClr val="bg1"/>
                </a:solidFill>
                <a:latin typeface="Montserrat Light" pitchFamily="2" charset="77"/>
              </a:rPr>
              <a:t>Press på bollhållaren = spelaren närmst bollen sätter press på motståndaren över hela planen.</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Dubbla understöd = de två spelare närmst bakom ”presspelaren” täcker upp på varsin sida om denne för att kunna bryta passningar eller möta upp med ytterligare press om ”presspelaren” blir passerad (för då är man själv kanske närmsta spelare och ska således pressa enligt princip 1.</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En spelare ”centralt bakom understöd” = den fjärde spelaren håller ihop laget för att minska ytor att spela mellan våra fyra spelare. Den kan också få funktionen av ”libero” om motståndarna lyckats passa en längre passning förbi våra högre spelare. Blir då ”liberon” närmst bollen pressar den bollhållare enligt princip 1.</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En spelare ”centralt längst bak” = Vid spel 5-5, separera rollerna ”centralt bakom understöd” och ”libero-rollen” i princip 3. Lägg istället till en spelare centralt längst bak.						</a:t>
            </a:r>
          </a:p>
        </p:txBody>
      </p:sp>
      <p:sp>
        <p:nvSpPr>
          <p:cNvPr id="2" name="Rubrik 1">
            <a:extLst>
              <a:ext uri="{FF2B5EF4-FFF2-40B4-BE49-F238E27FC236}">
                <a16:creationId xmlns:a16="http://schemas.microsoft.com/office/drawing/2014/main" id="{EE93FA4F-BB6A-C995-08CA-80D5F55AABB8}"/>
              </a:ext>
            </a:extLst>
          </p:cNvPr>
          <p:cNvSpPr>
            <a:spLocks noGrp="1"/>
          </p:cNvSpPr>
          <p:nvPr>
            <p:ph type="title"/>
          </p:nvPr>
        </p:nvSpPr>
        <p:spPr>
          <a:xfrm>
            <a:off x="1700354" y="802602"/>
            <a:ext cx="21029831" cy="1496394"/>
          </a:xfrm>
        </p:spPr>
        <p:txBody>
          <a:bodyPr>
            <a:normAutofit/>
          </a:bodyPr>
          <a:lstStyle/>
          <a:p>
            <a:r>
              <a:rPr lang="sv-SE" sz="9000">
                <a:solidFill>
                  <a:srgbClr val="F5EF88"/>
                </a:solidFill>
                <a:latin typeface="Mongoose Regular" panose="02000000000000000000" pitchFamily="2" charset="77"/>
              </a:rPr>
              <a:t>FÖRSVARSPRINCIPER</a:t>
            </a:r>
          </a:p>
        </p:txBody>
      </p:sp>
      <p:sp>
        <p:nvSpPr>
          <p:cNvPr id="4" name="Platshållare för bildnummer 3">
            <a:extLst>
              <a:ext uri="{FF2B5EF4-FFF2-40B4-BE49-F238E27FC236}">
                <a16:creationId xmlns:a16="http://schemas.microsoft.com/office/drawing/2014/main" id="{9210CBD4-414E-EBA3-3C22-4E6AEF5EF73F}"/>
              </a:ext>
            </a:extLst>
          </p:cNvPr>
          <p:cNvSpPr>
            <a:spLocks noGrp="1"/>
          </p:cNvSpPr>
          <p:nvPr>
            <p:ph type="sldNum" sz="quarter" idx="12"/>
          </p:nvPr>
        </p:nvSpPr>
        <p:spPr/>
        <p:txBody>
          <a:bodyPr/>
          <a:lstStyle/>
          <a:p>
            <a:fld id="{5F919A4E-C2E9-6148-8511-58460454BFB7}" type="slidenum">
              <a:rPr lang="sv-SE" smtClean="0"/>
              <a:t>42</a:t>
            </a:fld>
            <a:endParaRPr lang="sv-SE"/>
          </a:p>
        </p:txBody>
      </p:sp>
      <p:sp>
        <p:nvSpPr>
          <p:cNvPr id="3" name="textruta 2">
            <a:extLst>
              <a:ext uri="{FF2B5EF4-FFF2-40B4-BE49-F238E27FC236}">
                <a16:creationId xmlns:a16="http://schemas.microsoft.com/office/drawing/2014/main" id="{FDB8B19C-D52C-1D70-A7CB-F1C2D8DED490}"/>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625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8750FA98-4F37-43CC-A0C5-E421438336E8}"/>
              </a:ext>
            </a:extLst>
          </p:cNvPr>
          <p:cNvSpPr txBox="1"/>
          <p:nvPr/>
        </p:nvSpPr>
        <p:spPr>
          <a:xfrm>
            <a:off x="1707840" y="2447197"/>
            <a:ext cx="15451043" cy="6129050"/>
          </a:xfrm>
          <a:prstGeom prst="rect">
            <a:avLst/>
          </a:prstGeom>
          <a:noFill/>
          <a:ln w="12700">
            <a:noFill/>
          </a:ln>
        </p:spPr>
        <p:txBody>
          <a:bodyPr wrap="square">
            <a:spAutoFit/>
          </a:bodyPr>
          <a:lstStyle/>
          <a:p>
            <a:pPr marL="406400" indent="-406400">
              <a:lnSpc>
                <a:spcPct val="150000"/>
              </a:lnSpc>
              <a:buAutoNum type="arabicPeriod"/>
            </a:pPr>
            <a:r>
              <a:rPr lang="sv-SE" sz="2200">
                <a:solidFill>
                  <a:schemeClr val="bg1"/>
                </a:solidFill>
                <a:latin typeface="Montserrat Light" pitchFamily="2" charset="77"/>
              </a:rPr>
              <a:t>Hellre många anfall än långa anfall. Låt bollen ta så många genvägar som den kan fram till motståndarens mål. Finn ut om passningar, dribblingar eller utmaningar är bästa sättet att nå målet. </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Ta bollen framåt framåt och inåt. Försök komma på insidan av din motståndares spelsystem för att skapa förflyttningar och svårigheter i markeringsspelet för motståndaren. </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Skapa en rättvändhet hos bollförare emot motståndares mål och inåt planen = Daylight. Oavsett var på planen vi befinner oss så vill vi söka en positionering som innebär att kroppen alltid är rättvänd emot målvakt. </a:t>
            </a:r>
          </a:p>
          <a:p>
            <a:pPr marL="406400" indent="-406400">
              <a:lnSpc>
                <a:spcPct val="150000"/>
              </a:lnSpc>
              <a:buAutoNum type="arabicPeriod"/>
            </a:pPr>
            <a:endParaRPr lang="sv-SE" sz="2200">
              <a:solidFill>
                <a:schemeClr val="bg1"/>
              </a:solidFill>
              <a:latin typeface="Montserrat Light" pitchFamily="2" charset="77"/>
            </a:endParaRPr>
          </a:p>
          <a:p>
            <a:pPr marL="406400" indent="-406400">
              <a:lnSpc>
                <a:spcPct val="150000"/>
              </a:lnSpc>
              <a:buAutoNum type="arabicPeriod"/>
            </a:pPr>
            <a:r>
              <a:rPr lang="sv-SE" sz="2200">
                <a:solidFill>
                  <a:schemeClr val="bg1"/>
                </a:solidFill>
                <a:latin typeface="Montserrat Light" pitchFamily="2" charset="77"/>
              </a:rPr>
              <a:t>Avsluta direkt om möjligt. Försök ha så snabb release på bollen som möjligt. 						</a:t>
            </a:r>
          </a:p>
        </p:txBody>
      </p:sp>
      <p:sp>
        <p:nvSpPr>
          <p:cNvPr id="2" name="Rubrik 1">
            <a:extLst>
              <a:ext uri="{FF2B5EF4-FFF2-40B4-BE49-F238E27FC236}">
                <a16:creationId xmlns:a16="http://schemas.microsoft.com/office/drawing/2014/main" id="{EE93FA4F-BB6A-C995-08CA-80D5F55AABB8}"/>
              </a:ext>
            </a:extLst>
          </p:cNvPr>
          <p:cNvSpPr>
            <a:spLocks noGrp="1"/>
          </p:cNvSpPr>
          <p:nvPr>
            <p:ph type="title"/>
          </p:nvPr>
        </p:nvSpPr>
        <p:spPr>
          <a:xfrm>
            <a:off x="1700354" y="802602"/>
            <a:ext cx="21029831" cy="1496394"/>
          </a:xfrm>
        </p:spPr>
        <p:txBody>
          <a:bodyPr>
            <a:normAutofit/>
          </a:bodyPr>
          <a:lstStyle/>
          <a:p>
            <a:r>
              <a:rPr lang="sv-SE" sz="9000">
                <a:solidFill>
                  <a:srgbClr val="F5EF88"/>
                </a:solidFill>
                <a:latin typeface="Mongoose Regular" panose="02000000000000000000" pitchFamily="2" charset="77"/>
              </a:rPr>
              <a:t>ANFALLSPRINCIPER</a:t>
            </a:r>
          </a:p>
        </p:txBody>
      </p:sp>
      <p:sp>
        <p:nvSpPr>
          <p:cNvPr id="4" name="Platshållare för bildnummer 3">
            <a:extLst>
              <a:ext uri="{FF2B5EF4-FFF2-40B4-BE49-F238E27FC236}">
                <a16:creationId xmlns:a16="http://schemas.microsoft.com/office/drawing/2014/main" id="{9210CBD4-414E-EBA3-3C22-4E6AEF5EF73F}"/>
              </a:ext>
            </a:extLst>
          </p:cNvPr>
          <p:cNvSpPr>
            <a:spLocks noGrp="1"/>
          </p:cNvSpPr>
          <p:nvPr>
            <p:ph type="sldNum" sz="quarter" idx="12"/>
          </p:nvPr>
        </p:nvSpPr>
        <p:spPr/>
        <p:txBody>
          <a:bodyPr/>
          <a:lstStyle/>
          <a:p>
            <a:fld id="{5F919A4E-C2E9-6148-8511-58460454BFB7}" type="slidenum">
              <a:rPr lang="sv-SE" smtClean="0"/>
              <a:t>43</a:t>
            </a:fld>
            <a:endParaRPr lang="sv-SE"/>
          </a:p>
        </p:txBody>
      </p:sp>
      <p:sp>
        <p:nvSpPr>
          <p:cNvPr id="3" name="textruta 2">
            <a:extLst>
              <a:ext uri="{FF2B5EF4-FFF2-40B4-BE49-F238E27FC236}">
                <a16:creationId xmlns:a16="http://schemas.microsoft.com/office/drawing/2014/main" id="{97BBCAA7-501A-B1DB-18F6-767A46388DC5}"/>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47975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781C9805-8E67-E587-64F2-864A84B73D87}"/>
              </a:ext>
            </a:extLst>
          </p:cNvPr>
          <p:cNvSpPr txBox="1">
            <a:spLocks/>
          </p:cNvSpPr>
          <p:nvPr/>
        </p:nvSpPr>
        <p:spPr>
          <a:xfrm>
            <a:off x="1700354" y="802602"/>
            <a:ext cx="21029831" cy="1496394"/>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rgbClr val="F5EF88"/>
                </a:solidFill>
                <a:latin typeface="Mongoose Regular" panose="02000000000000000000" pitchFamily="2" charset="77"/>
              </a:rPr>
              <a:t>TRÄNA PÅ SPELSYSTEM</a:t>
            </a:r>
          </a:p>
        </p:txBody>
      </p:sp>
      <p:sp>
        <p:nvSpPr>
          <p:cNvPr id="2" name="Platshållare för bildnummer 1">
            <a:extLst>
              <a:ext uri="{FF2B5EF4-FFF2-40B4-BE49-F238E27FC236}">
                <a16:creationId xmlns:a16="http://schemas.microsoft.com/office/drawing/2014/main" id="{2C05103B-7020-9E45-4C9A-072602122D3E}"/>
              </a:ext>
            </a:extLst>
          </p:cNvPr>
          <p:cNvSpPr>
            <a:spLocks noGrp="1"/>
          </p:cNvSpPr>
          <p:nvPr>
            <p:ph type="sldNum" sz="quarter" idx="12"/>
          </p:nvPr>
        </p:nvSpPr>
        <p:spPr/>
        <p:txBody>
          <a:bodyPr/>
          <a:lstStyle/>
          <a:p>
            <a:fld id="{5F919A4E-C2E9-6148-8511-58460454BFB7}" type="slidenum">
              <a:rPr lang="sv-SE" smtClean="0"/>
              <a:t>44</a:t>
            </a:fld>
            <a:endParaRPr lang="sv-SE"/>
          </a:p>
        </p:txBody>
      </p:sp>
      <p:sp>
        <p:nvSpPr>
          <p:cNvPr id="3" name="textruta 2">
            <a:extLst>
              <a:ext uri="{FF2B5EF4-FFF2-40B4-BE49-F238E27FC236}">
                <a16:creationId xmlns:a16="http://schemas.microsoft.com/office/drawing/2014/main" id="{C5777439-870B-4775-752E-A5D4A0C861FB}"/>
              </a:ext>
            </a:extLst>
          </p:cNvPr>
          <p:cNvSpPr txBox="1"/>
          <p:nvPr/>
        </p:nvSpPr>
        <p:spPr>
          <a:xfrm>
            <a:off x="1719839" y="2447197"/>
            <a:ext cx="19998746" cy="6129050"/>
          </a:xfrm>
          <a:prstGeom prst="rect">
            <a:avLst/>
          </a:prstGeom>
          <a:noFill/>
          <a:ln w="12700">
            <a:noFill/>
          </a:ln>
        </p:spPr>
        <p:txBody>
          <a:bodyPr wrap="square">
            <a:spAutoFit/>
          </a:bodyPr>
          <a:lstStyle/>
          <a:p>
            <a:pPr>
              <a:lnSpc>
                <a:spcPct val="150000"/>
              </a:lnSpc>
            </a:pPr>
            <a:r>
              <a:rPr lang="sv-SE" sz="2200">
                <a:solidFill>
                  <a:schemeClr val="bg1"/>
                </a:solidFill>
                <a:latin typeface="Montserrat Light" pitchFamily="2" charset="77"/>
              </a:rPr>
              <a:t>Att träna på spelsystem grundar sig i individens kunskaper tillsammans med sina medspelare. Att bygga ett principstyrt spelsystem underlättar spelarutvecklingen samt utvecklar individens egna beslutsfattande utifrån hur de läser av olika situationer. Sträva därför efter att försöka få enkelhet till mer komplexa situationer för att tränas succesivt och stegvis. </a:t>
            </a:r>
          </a:p>
          <a:p>
            <a:pPr>
              <a:lnSpc>
                <a:spcPct val="150000"/>
              </a:lnSpc>
            </a:pPr>
            <a:endParaRPr lang="sv-SE" sz="2200">
              <a:solidFill>
                <a:schemeClr val="bg1"/>
              </a:solidFill>
              <a:latin typeface="Montserrat Light" pitchFamily="2" charset="77"/>
            </a:endParaRPr>
          </a:p>
          <a:p>
            <a:pPr>
              <a:lnSpc>
                <a:spcPct val="150000"/>
              </a:lnSpc>
            </a:pPr>
            <a:r>
              <a:rPr lang="sv-SE" sz="2200">
                <a:solidFill>
                  <a:schemeClr val="bg1"/>
                </a:solidFill>
                <a:latin typeface="Montserrat Light" pitchFamily="2" charset="77"/>
              </a:rPr>
              <a:t>På samtliga ungdomsnivåer eftersträvas i enkelhet att om vårt lag inte har bollen så vill vi ta tillbaka den och om vårt lag har bollen så vill vi så snabbt som möjligt ta den till motståndarens mål. Undvik att använda sifferkombinationer kring spelsystemet då spelarna oftast blir given en färdig mall för hur de ska röra sig på planen, dvs för mycket ”streck och pilar”. Det arbetssättet utvecklar oftast inte spelaren i samma utsträckning. </a:t>
            </a:r>
          </a:p>
          <a:p>
            <a:pPr>
              <a:lnSpc>
                <a:spcPct val="150000"/>
              </a:lnSpc>
            </a:pPr>
            <a:endParaRPr lang="sv-SE" sz="2200">
              <a:solidFill>
                <a:schemeClr val="bg1"/>
              </a:solidFill>
              <a:latin typeface="Montserrat Light" pitchFamily="2" charset="77"/>
            </a:endParaRPr>
          </a:p>
          <a:p>
            <a:pPr>
              <a:lnSpc>
                <a:spcPct val="150000"/>
              </a:lnSpc>
            </a:pPr>
            <a:r>
              <a:rPr lang="sv-SE" sz="2200">
                <a:solidFill>
                  <a:schemeClr val="bg1"/>
                </a:solidFill>
                <a:latin typeface="Montserrat Light" pitchFamily="2" charset="77"/>
              </a:rPr>
              <a:t>Bryt därför ofta ner spelet i sekvenser om 1vs1, 2vs2, 3vs3. för att lättare kunna ge återkopplingar till individer kring det principstyrda spelsystemet. Överför vidare detta till 5vs5 och 4vs4 för att skapa en helhet och symbios mellan de olika länkarna på plan som tillsammans uppfyller de principer som beslutats. 					</a:t>
            </a:r>
          </a:p>
        </p:txBody>
      </p:sp>
      <p:sp>
        <p:nvSpPr>
          <p:cNvPr id="4" name="textruta 3">
            <a:extLst>
              <a:ext uri="{FF2B5EF4-FFF2-40B4-BE49-F238E27FC236}">
                <a16:creationId xmlns:a16="http://schemas.microsoft.com/office/drawing/2014/main" id="{4CB1E62E-DF6E-A3BD-1196-570D87D8DF6E}"/>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16372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72276" y="4794250"/>
            <a:ext cx="21029613" cy="2649538"/>
          </a:xfrm>
        </p:spPr>
        <p:txBody>
          <a:bodyPr>
            <a:normAutofit fontScale="90000"/>
          </a:bodyPr>
          <a:lstStyle/>
          <a:p>
            <a:pPr algn="ctr"/>
            <a:r>
              <a:rPr lang="sv-SE" sz="15999">
                <a:solidFill>
                  <a:srgbClr val="F5EF88"/>
                </a:solidFill>
                <a:latin typeface="Mongoose Regular" panose="02000000000000000000" pitchFamily="2" charset="77"/>
              </a:rPr>
              <a:t>VERKSAMHETSPLANERING</a:t>
            </a:r>
          </a:p>
        </p:txBody>
      </p:sp>
      <p:sp>
        <p:nvSpPr>
          <p:cNvPr id="2" name="textruta 1">
            <a:extLst>
              <a:ext uri="{FF2B5EF4-FFF2-40B4-BE49-F238E27FC236}">
                <a16:creationId xmlns:a16="http://schemas.microsoft.com/office/drawing/2014/main" id="{E5798A29-A63F-A479-3C74-BF61224A0C8E}"/>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563336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5D77CF2F-2D7D-F2BC-25D2-8902EE33AC55}"/>
              </a:ext>
            </a:extLst>
          </p:cNvPr>
          <p:cNvGrpSpPr/>
          <p:nvPr/>
        </p:nvGrpSpPr>
        <p:grpSpPr>
          <a:xfrm>
            <a:off x="11600418" y="5412262"/>
            <a:ext cx="4956979" cy="2997994"/>
            <a:chOff x="11702018" y="5187427"/>
            <a:chExt cx="4956979" cy="2997994"/>
          </a:xfrm>
        </p:grpSpPr>
        <p:pic>
          <p:nvPicPr>
            <p:cNvPr id="9" name="Bildobjekt 8" descr="En bild som visar cirkel, skärmbild, Färggrann, mörker&#10;&#10;Automatiskt genererad beskrivning">
              <a:extLst>
                <a:ext uri="{FF2B5EF4-FFF2-40B4-BE49-F238E27FC236}">
                  <a16:creationId xmlns:a16="http://schemas.microsoft.com/office/drawing/2014/main" id="{6FE8A606-BC5B-DF34-89AF-1AF1102DC677}"/>
                </a:ext>
              </a:extLst>
            </p:cNvPr>
            <p:cNvPicPr>
              <a:picLocks noChangeAspect="1"/>
            </p:cNvPicPr>
            <p:nvPr/>
          </p:nvPicPr>
          <p:blipFill>
            <a:blip r:embed="rId4"/>
            <a:stretch>
              <a:fillRect/>
            </a:stretch>
          </p:blipFill>
          <p:spPr>
            <a:xfrm>
              <a:off x="12681510" y="5187427"/>
              <a:ext cx="2997994" cy="2997994"/>
            </a:xfrm>
            <a:prstGeom prst="rect">
              <a:avLst/>
            </a:prstGeom>
          </p:spPr>
        </p:pic>
        <p:sp>
          <p:nvSpPr>
            <p:cNvPr id="16" name="Rektangel med rundade hörn 11">
              <a:extLst>
                <a:ext uri="{FF2B5EF4-FFF2-40B4-BE49-F238E27FC236}">
                  <a16:creationId xmlns:a16="http://schemas.microsoft.com/office/drawing/2014/main" id="{C92E0C25-6506-49D6-9E72-07B91C9FE960}"/>
                </a:ext>
              </a:extLst>
            </p:cNvPr>
            <p:cNvSpPr/>
            <p:nvPr/>
          </p:nvSpPr>
          <p:spPr>
            <a:xfrm>
              <a:off x="11702018" y="5241356"/>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dirty="0">
                  <a:solidFill>
                    <a:schemeClr val="bg1"/>
                  </a:solidFill>
                  <a:latin typeface="Montserrat SemiBold" pitchFamily="2" charset="77"/>
                </a:rPr>
                <a:t>Tränarskap</a:t>
              </a:r>
            </a:p>
          </p:txBody>
        </p:sp>
      </p:grpSp>
      <p:grpSp>
        <p:nvGrpSpPr>
          <p:cNvPr id="13" name="Grupp 12">
            <a:extLst>
              <a:ext uri="{FF2B5EF4-FFF2-40B4-BE49-F238E27FC236}">
                <a16:creationId xmlns:a16="http://schemas.microsoft.com/office/drawing/2014/main" id="{9A5678C4-F126-544F-1F52-C59FE870B2A8}"/>
              </a:ext>
            </a:extLst>
          </p:cNvPr>
          <p:cNvGrpSpPr/>
          <p:nvPr/>
        </p:nvGrpSpPr>
        <p:grpSpPr>
          <a:xfrm>
            <a:off x="12661098" y="1563339"/>
            <a:ext cx="4956979" cy="2997994"/>
            <a:chOff x="12910323" y="882703"/>
            <a:chExt cx="4956979" cy="2997994"/>
          </a:xfrm>
        </p:grpSpPr>
        <p:pic>
          <p:nvPicPr>
            <p:cNvPr id="11" name="Bildobjekt 10" descr="En bild som visar cirkel, skärmbild, Färggrann, mörker&#10;&#10;Automatiskt genererad beskrivning">
              <a:extLst>
                <a:ext uri="{FF2B5EF4-FFF2-40B4-BE49-F238E27FC236}">
                  <a16:creationId xmlns:a16="http://schemas.microsoft.com/office/drawing/2014/main" id="{756195ED-EFBF-38C4-446F-557FB308305F}"/>
                </a:ext>
              </a:extLst>
            </p:cNvPr>
            <p:cNvPicPr>
              <a:picLocks noChangeAspect="1"/>
            </p:cNvPicPr>
            <p:nvPr/>
          </p:nvPicPr>
          <p:blipFill>
            <a:blip r:embed="rId4"/>
            <a:stretch>
              <a:fillRect/>
            </a:stretch>
          </p:blipFill>
          <p:spPr>
            <a:xfrm>
              <a:off x="13889815" y="882703"/>
              <a:ext cx="2997994" cy="2997994"/>
            </a:xfrm>
            <a:prstGeom prst="rect">
              <a:avLst/>
            </a:prstGeom>
          </p:spPr>
        </p:pic>
        <p:sp>
          <p:nvSpPr>
            <p:cNvPr id="17" name="Rektangel med rundade hörn 11">
              <a:extLst>
                <a:ext uri="{FF2B5EF4-FFF2-40B4-BE49-F238E27FC236}">
                  <a16:creationId xmlns:a16="http://schemas.microsoft.com/office/drawing/2014/main" id="{6A8A05D8-012A-414E-8FC7-B6939C66B593}"/>
                </a:ext>
              </a:extLst>
            </p:cNvPr>
            <p:cNvSpPr/>
            <p:nvPr/>
          </p:nvSpPr>
          <p:spPr>
            <a:xfrm>
              <a:off x="12910323" y="914360"/>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dirty="0">
                  <a:solidFill>
                    <a:schemeClr val="bg1"/>
                  </a:solidFill>
                  <a:latin typeface="Montserrat SemiBold" pitchFamily="2" charset="77"/>
                </a:rPr>
                <a:t>Glädje</a:t>
              </a:r>
            </a:p>
          </p:txBody>
        </p:sp>
      </p:grpSp>
      <p:grpSp>
        <p:nvGrpSpPr>
          <p:cNvPr id="24" name="Grupp 23">
            <a:extLst>
              <a:ext uri="{FF2B5EF4-FFF2-40B4-BE49-F238E27FC236}">
                <a16:creationId xmlns:a16="http://schemas.microsoft.com/office/drawing/2014/main" id="{406BECCA-A99A-E929-F51C-2A15DF7449CF}"/>
              </a:ext>
            </a:extLst>
          </p:cNvPr>
          <p:cNvGrpSpPr/>
          <p:nvPr/>
        </p:nvGrpSpPr>
        <p:grpSpPr>
          <a:xfrm>
            <a:off x="18130906" y="5528867"/>
            <a:ext cx="4956979" cy="2997994"/>
            <a:chOff x="18156479" y="5087031"/>
            <a:chExt cx="4956979" cy="2997994"/>
          </a:xfrm>
        </p:grpSpPr>
        <p:pic>
          <p:nvPicPr>
            <p:cNvPr id="18" name="Bildobjekt 17" descr="En bild som visar cirkel, skärmbild, Färggrann, mörker&#10;&#10;Automatiskt genererad beskrivning">
              <a:extLst>
                <a:ext uri="{FF2B5EF4-FFF2-40B4-BE49-F238E27FC236}">
                  <a16:creationId xmlns:a16="http://schemas.microsoft.com/office/drawing/2014/main" id="{18934361-AAE5-EBE1-BC6F-5EC2EAEB3782}"/>
                </a:ext>
              </a:extLst>
            </p:cNvPr>
            <p:cNvPicPr>
              <a:picLocks noChangeAspect="1"/>
            </p:cNvPicPr>
            <p:nvPr/>
          </p:nvPicPr>
          <p:blipFill>
            <a:blip r:embed="rId4"/>
            <a:stretch>
              <a:fillRect/>
            </a:stretch>
          </p:blipFill>
          <p:spPr>
            <a:xfrm>
              <a:off x="19135971" y="5087031"/>
              <a:ext cx="2997994" cy="2997994"/>
            </a:xfrm>
            <a:prstGeom prst="rect">
              <a:avLst/>
            </a:prstGeom>
          </p:spPr>
        </p:pic>
        <p:sp>
          <p:nvSpPr>
            <p:cNvPr id="19" name="Rektangel med rundade hörn 11">
              <a:extLst>
                <a:ext uri="{FF2B5EF4-FFF2-40B4-BE49-F238E27FC236}">
                  <a16:creationId xmlns:a16="http://schemas.microsoft.com/office/drawing/2014/main" id="{83995E77-4F44-4957-8F2F-8A43AC1A2DFD}"/>
                </a:ext>
              </a:extLst>
            </p:cNvPr>
            <p:cNvSpPr/>
            <p:nvPr/>
          </p:nvSpPr>
          <p:spPr>
            <a:xfrm>
              <a:off x="18156479" y="5137964"/>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Utveckling</a:t>
              </a:r>
            </a:p>
          </p:txBody>
        </p:sp>
      </p:grpSp>
      <p:grpSp>
        <p:nvGrpSpPr>
          <p:cNvPr id="15" name="Grupp 14">
            <a:extLst>
              <a:ext uri="{FF2B5EF4-FFF2-40B4-BE49-F238E27FC236}">
                <a16:creationId xmlns:a16="http://schemas.microsoft.com/office/drawing/2014/main" id="{F332A6F6-3090-70A8-EFD7-C3A13F64F88C}"/>
              </a:ext>
            </a:extLst>
          </p:cNvPr>
          <p:cNvGrpSpPr/>
          <p:nvPr/>
        </p:nvGrpSpPr>
        <p:grpSpPr>
          <a:xfrm>
            <a:off x="17408899" y="1505402"/>
            <a:ext cx="4610081" cy="2997994"/>
            <a:chOff x="17216029" y="936631"/>
            <a:chExt cx="4610081" cy="2997994"/>
          </a:xfrm>
        </p:grpSpPr>
        <p:pic>
          <p:nvPicPr>
            <p:cNvPr id="14" name="Bildobjekt 13" descr="En bild som visar cirkel, skärmbild, Färggrann, mörker&#10;&#10;Automatiskt genererad beskrivning">
              <a:extLst>
                <a:ext uri="{FF2B5EF4-FFF2-40B4-BE49-F238E27FC236}">
                  <a16:creationId xmlns:a16="http://schemas.microsoft.com/office/drawing/2014/main" id="{75F98B96-BDFC-8BA3-43E8-CC6D52EAC823}"/>
                </a:ext>
              </a:extLst>
            </p:cNvPr>
            <p:cNvPicPr>
              <a:picLocks noChangeAspect="1"/>
            </p:cNvPicPr>
            <p:nvPr/>
          </p:nvPicPr>
          <p:blipFill>
            <a:blip r:embed="rId4"/>
            <a:stretch>
              <a:fillRect/>
            </a:stretch>
          </p:blipFill>
          <p:spPr>
            <a:xfrm>
              <a:off x="18022072" y="936631"/>
              <a:ext cx="2997994" cy="2997994"/>
            </a:xfrm>
            <a:prstGeom prst="rect">
              <a:avLst/>
            </a:prstGeom>
          </p:spPr>
        </p:pic>
        <p:sp>
          <p:nvSpPr>
            <p:cNvPr id="22" name="Rektangel med rundade hörn 11">
              <a:extLst>
                <a:ext uri="{FF2B5EF4-FFF2-40B4-BE49-F238E27FC236}">
                  <a16:creationId xmlns:a16="http://schemas.microsoft.com/office/drawing/2014/main" id="{2FC29E6B-547A-4F62-9B9A-DE96BF116AB2}"/>
                </a:ext>
              </a:extLst>
            </p:cNvPr>
            <p:cNvSpPr/>
            <p:nvPr/>
          </p:nvSpPr>
          <p:spPr>
            <a:xfrm>
              <a:off x="17216029" y="1086740"/>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Trygghet</a:t>
              </a:r>
            </a:p>
          </p:txBody>
        </p:sp>
      </p:grpSp>
      <p:grpSp>
        <p:nvGrpSpPr>
          <p:cNvPr id="25" name="Grupp 24">
            <a:extLst>
              <a:ext uri="{FF2B5EF4-FFF2-40B4-BE49-F238E27FC236}">
                <a16:creationId xmlns:a16="http://schemas.microsoft.com/office/drawing/2014/main" id="{17794844-F941-4D78-FFA7-E92808441516}"/>
              </a:ext>
            </a:extLst>
          </p:cNvPr>
          <p:cNvGrpSpPr/>
          <p:nvPr/>
        </p:nvGrpSpPr>
        <p:grpSpPr>
          <a:xfrm>
            <a:off x="15139588" y="8560365"/>
            <a:ext cx="4610081" cy="2997994"/>
            <a:chOff x="14910988" y="8715542"/>
            <a:chExt cx="4610081" cy="2997994"/>
          </a:xfrm>
        </p:grpSpPr>
        <p:pic>
          <p:nvPicPr>
            <p:cNvPr id="21" name="Bildobjekt 20" descr="En bild som visar cirkel, skärmbild, Färggrann, mörker&#10;&#10;Automatiskt genererad beskrivning">
              <a:extLst>
                <a:ext uri="{FF2B5EF4-FFF2-40B4-BE49-F238E27FC236}">
                  <a16:creationId xmlns:a16="http://schemas.microsoft.com/office/drawing/2014/main" id="{6E25C14C-2A82-850F-FCDA-5E26B0161BDC}"/>
                </a:ext>
              </a:extLst>
            </p:cNvPr>
            <p:cNvPicPr>
              <a:picLocks noChangeAspect="1"/>
            </p:cNvPicPr>
            <p:nvPr/>
          </p:nvPicPr>
          <p:blipFill>
            <a:blip r:embed="rId4"/>
            <a:stretch>
              <a:fillRect/>
            </a:stretch>
          </p:blipFill>
          <p:spPr>
            <a:xfrm>
              <a:off x="15717031" y="8715542"/>
              <a:ext cx="2997994" cy="2997994"/>
            </a:xfrm>
            <a:prstGeom prst="rect">
              <a:avLst/>
            </a:prstGeom>
          </p:spPr>
        </p:pic>
        <p:sp>
          <p:nvSpPr>
            <p:cNvPr id="23" name="Rektangel med rundade hörn 11">
              <a:extLst>
                <a:ext uri="{FF2B5EF4-FFF2-40B4-BE49-F238E27FC236}">
                  <a16:creationId xmlns:a16="http://schemas.microsoft.com/office/drawing/2014/main" id="{2195AC35-1BD1-47F8-85F0-06E8E850CCB9}"/>
                </a:ext>
              </a:extLst>
            </p:cNvPr>
            <p:cNvSpPr/>
            <p:nvPr/>
          </p:nvSpPr>
          <p:spPr>
            <a:xfrm>
              <a:off x="14910988" y="886565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dirty="0">
                  <a:solidFill>
                    <a:schemeClr val="bg1"/>
                  </a:solidFill>
                  <a:latin typeface="Montserrat SemiBold" pitchFamily="2" charset="77"/>
                </a:rPr>
                <a:t>Ledarskap</a:t>
              </a:r>
            </a:p>
          </p:txBody>
        </p:sp>
      </p:grpSp>
      <p:sp>
        <p:nvSpPr>
          <p:cNvPr id="4" name="Rubrik 1">
            <a:extLst>
              <a:ext uri="{FF2B5EF4-FFF2-40B4-BE49-F238E27FC236}">
                <a16:creationId xmlns:a16="http://schemas.microsoft.com/office/drawing/2014/main" id="{37BBE1C1-7191-3438-37C2-8C072CD0733F}"/>
              </a:ext>
            </a:extLst>
          </p:cNvPr>
          <p:cNvSpPr txBox="1">
            <a:spLocks/>
          </p:cNvSpPr>
          <p:nvPr/>
        </p:nvSpPr>
        <p:spPr>
          <a:xfrm>
            <a:off x="1674983" y="3000989"/>
            <a:ext cx="21029831" cy="4256861"/>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chemeClr val="bg1"/>
                </a:solidFill>
                <a:latin typeface="Mongoose Regular" panose="02000000000000000000" pitchFamily="2" charset="77"/>
              </a:rPr>
              <a:t>UTVÄRDERING AV </a:t>
            </a:r>
            <a:r>
              <a:rPr lang="sv-SE" sz="9000">
                <a:solidFill>
                  <a:srgbClr val="F5EF88"/>
                </a:solidFill>
                <a:latin typeface="Mongoose Regular" panose="02000000000000000000" pitchFamily="2" charset="77"/>
              </a:rPr>
              <a:t>VERKSAMHETEN</a:t>
            </a:r>
          </a:p>
        </p:txBody>
      </p:sp>
      <p:sp>
        <p:nvSpPr>
          <p:cNvPr id="2" name="textruta 1">
            <a:extLst>
              <a:ext uri="{FF2B5EF4-FFF2-40B4-BE49-F238E27FC236}">
                <a16:creationId xmlns:a16="http://schemas.microsoft.com/office/drawing/2014/main" id="{C8926352-3B13-D10D-D327-4DFDADEFBB71}"/>
              </a:ext>
            </a:extLst>
          </p:cNvPr>
          <p:cNvSpPr txBox="1"/>
          <p:nvPr/>
        </p:nvSpPr>
        <p:spPr>
          <a:xfrm>
            <a:off x="1674983" y="6532331"/>
            <a:ext cx="10710221" cy="1200329"/>
          </a:xfrm>
          <a:prstGeom prst="rect">
            <a:avLst/>
          </a:prstGeom>
          <a:noFill/>
          <a:ln w="12700">
            <a:noFill/>
          </a:ln>
        </p:spPr>
        <p:txBody>
          <a:bodyPr wrap="square" rtlCol="0">
            <a:spAutoFit/>
          </a:bodyPr>
          <a:lstStyle/>
          <a:p>
            <a:r>
              <a:rPr lang="sv-SE" sz="2400" dirty="0">
                <a:solidFill>
                  <a:schemeClr val="bg1"/>
                </a:solidFill>
                <a:latin typeface="Montserrat Light" pitchFamily="2" charset="77"/>
              </a:rPr>
              <a:t>Det är viktigt att utvärdera verksamheten på regelbunden basis</a:t>
            </a:r>
          </a:p>
          <a:p>
            <a:r>
              <a:rPr lang="sv-SE" sz="2400" dirty="0">
                <a:solidFill>
                  <a:schemeClr val="bg1"/>
                </a:solidFill>
                <a:latin typeface="Montserrat Light" pitchFamily="2" charset="77"/>
              </a:rPr>
              <a:t>både från ledar- och spelarperspektiv. Samt att ta action på </a:t>
            </a:r>
            <a:br>
              <a:rPr lang="sv-SE" sz="2400" dirty="0">
                <a:solidFill>
                  <a:schemeClr val="bg1"/>
                </a:solidFill>
                <a:latin typeface="Montserrat Light" pitchFamily="2" charset="77"/>
              </a:rPr>
            </a:br>
            <a:r>
              <a:rPr lang="sv-SE" sz="2400" dirty="0">
                <a:solidFill>
                  <a:schemeClr val="bg1"/>
                </a:solidFill>
                <a:latin typeface="Montserrat Light" pitchFamily="2" charset="77"/>
              </a:rPr>
              <a:t>de som framkommer i utvärderingarna. </a:t>
            </a:r>
          </a:p>
        </p:txBody>
      </p:sp>
      <p:sp>
        <p:nvSpPr>
          <p:cNvPr id="3" name="Platshållare för bildnummer 2">
            <a:extLst>
              <a:ext uri="{FF2B5EF4-FFF2-40B4-BE49-F238E27FC236}">
                <a16:creationId xmlns:a16="http://schemas.microsoft.com/office/drawing/2014/main" id="{2D75433B-51CC-BE08-B6EC-ADAF09400927}"/>
              </a:ext>
            </a:extLst>
          </p:cNvPr>
          <p:cNvSpPr>
            <a:spLocks noGrp="1"/>
          </p:cNvSpPr>
          <p:nvPr>
            <p:ph type="sldNum" sz="quarter" idx="12"/>
          </p:nvPr>
        </p:nvSpPr>
        <p:spPr/>
        <p:txBody>
          <a:bodyPr/>
          <a:lstStyle/>
          <a:p>
            <a:fld id="{5F919A4E-C2E9-6148-8511-58460454BFB7}" type="slidenum">
              <a:rPr lang="sv-SE" smtClean="0"/>
              <a:t>46</a:t>
            </a:fld>
            <a:endParaRPr lang="sv-SE"/>
          </a:p>
        </p:txBody>
      </p:sp>
      <p:sp>
        <p:nvSpPr>
          <p:cNvPr id="7" name="textruta 6">
            <a:extLst>
              <a:ext uri="{FF2B5EF4-FFF2-40B4-BE49-F238E27FC236}">
                <a16:creationId xmlns:a16="http://schemas.microsoft.com/office/drawing/2014/main" id="{82155AA0-10D8-4509-CB84-B64B6119B784}"/>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3281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ktangel med rundade hörn 11">
            <a:extLst>
              <a:ext uri="{FF2B5EF4-FFF2-40B4-BE49-F238E27FC236}">
                <a16:creationId xmlns:a16="http://schemas.microsoft.com/office/drawing/2014/main" id="{ED66EFE9-DA03-4178-8D9A-2BC1F543B20D}"/>
              </a:ext>
            </a:extLst>
          </p:cNvPr>
          <p:cNvSpPr/>
          <p:nvPr/>
        </p:nvSpPr>
        <p:spPr>
          <a:xfrm>
            <a:off x="2862604" y="5687583"/>
            <a:ext cx="17428822" cy="1320215"/>
          </a:xfrm>
          <a:prstGeom prst="rect">
            <a:avLst/>
          </a:prstGeom>
          <a:solidFill>
            <a:srgbClr val="0B0C26"/>
          </a:solidFill>
          <a:ln w="7620">
            <a:solidFill>
              <a:srgbClr val="F5EF8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000">
                <a:solidFill>
                  <a:schemeClr val="bg1"/>
                </a:solidFill>
                <a:latin typeface="Montserrat Light" pitchFamily="2" charset="77"/>
              </a:rPr>
              <a:t>6år	7år	8år	9år	10år	11år	12år	13år	14år	15år</a:t>
            </a:r>
          </a:p>
        </p:txBody>
      </p:sp>
      <p:sp>
        <p:nvSpPr>
          <p:cNvPr id="60" name="Rektangel 59">
            <a:extLst>
              <a:ext uri="{FF2B5EF4-FFF2-40B4-BE49-F238E27FC236}">
                <a16:creationId xmlns:a16="http://schemas.microsoft.com/office/drawing/2014/main" id="{089035B8-B229-4265-A98C-F7B86071039B}"/>
              </a:ext>
            </a:extLst>
          </p:cNvPr>
          <p:cNvSpPr/>
          <p:nvPr/>
        </p:nvSpPr>
        <p:spPr>
          <a:xfrm>
            <a:off x="13249398" y="2843926"/>
            <a:ext cx="3519003"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err="1">
                <a:solidFill>
                  <a:schemeClr val="bg1"/>
                </a:solidFill>
                <a:latin typeface="Montserrat Light" pitchFamily="2" charset="77"/>
              </a:rPr>
              <a:t>Skillsträning</a:t>
            </a:r>
            <a:r>
              <a:rPr lang="sv-SE" sz="2000">
                <a:solidFill>
                  <a:schemeClr val="bg1"/>
                </a:solidFill>
                <a:latin typeface="Montserrat Light" pitchFamily="2" charset="77"/>
              </a:rPr>
              <a:t> 1</a:t>
            </a:r>
          </a:p>
        </p:txBody>
      </p:sp>
      <p:sp>
        <p:nvSpPr>
          <p:cNvPr id="61" name="Rektangel 60">
            <a:extLst>
              <a:ext uri="{FF2B5EF4-FFF2-40B4-BE49-F238E27FC236}">
                <a16:creationId xmlns:a16="http://schemas.microsoft.com/office/drawing/2014/main" id="{FE085A9B-5682-40C3-9F7D-FC5631569F06}"/>
              </a:ext>
            </a:extLst>
          </p:cNvPr>
          <p:cNvSpPr/>
          <p:nvPr/>
        </p:nvSpPr>
        <p:spPr>
          <a:xfrm>
            <a:off x="16824851" y="2849628"/>
            <a:ext cx="3466573" cy="624901"/>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err="1">
                <a:solidFill>
                  <a:schemeClr val="bg1"/>
                </a:solidFill>
                <a:latin typeface="Montserrat Light" pitchFamily="2" charset="77"/>
              </a:rPr>
              <a:t>Skillsträning</a:t>
            </a:r>
            <a:r>
              <a:rPr lang="sv-SE" sz="2000">
                <a:solidFill>
                  <a:schemeClr val="bg1"/>
                </a:solidFill>
                <a:latin typeface="Montserrat Light" pitchFamily="2" charset="77"/>
              </a:rPr>
              <a:t> 2</a:t>
            </a:r>
          </a:p>
        </p:txBody>
      </p:sp>
      <p:sp>
        <p:nvSpPr>
          <p:cNvPr id="62" name="Rektangel 61">
            <a:extLst>
              <a:ext uri="{FF2B5EF4-FFF2-40B4-BE49-F238E27FC236}">
                <a16:creationId xmlns:a16="http://schemas.microsoft.com/office/drawing/2014/main" id="{B458228B-5EE2-4F89-A2A7-CE4222450400}"/>
              </a:ext>
            </a:extLst>
          </p:cNvPr>
          <p:cNvSpPr/>
          <p:nvPr/>
        </p:nvSpPr>
        <p:spPr>
          <a:xfrm>
            <a:off x="5965322" y="4184149"/>
            <a:ext cx="7077070" cy="67395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Öppet hus V41-50 + V3-12</a:t>
            </a:r>
          </a:p>
        </p:txBody>
      </p:sp>
      <p:sp>
        <p:nvSpPr>
          <p:cNvPr id="65" name="Rektangel 64">
            <a:extLst>
              <a:ext uri="{FF2B5EF4-FFF2-40B4-BE49-F238E27FC236}">
                <a16:creationId xmlns:a16="http://schemas.microsoft.com/office/drawing/2014/main" id="{D4E817B3-A996-4742-9D73-5626A2B87BE9}"/>
              </a:ext>
            </a:extLst>
          </p:cNvPr>
          <p:cNvSpPr/>
          <p:nvPr/>
        </p:nvSpPr>
        <p:spPr>
          <a:xfrm>
            <a:off x="15235877" y="7839073"/>
            <a:ext cx="5057420"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Fadderverksamhet från seniorlag</a:t>
            </a:r>
          </a:p>
        </p:txBody>
      </p:sp>
      <p:sp>
        <p:nvSpPr>
          <p:cNvPr id="66" name="Rektangel 65">
            <a:extLst>
              <a:ext uri="{FF2B5EF4-FFF2-40B4-BE49-F238E27FC236}">
                <a16:creationId xmlns:a16="http://schemas.microsoft.com/office/drawing/2014/main" id="{F4644D77-B3BD-43A6-8A18-B09E2810E6D3}"/>
              </a:ext>
            </a:extLst>
          </p:cNvPr>
          <p:cNvSpPr/>
          <p:nvPr/>
        </p:nvSpPr>
        <p:spPr>
          <a:xfrm>
            <a:off x="2862605" y="7841480"/>
            <a:ext cx="8897058" cy="67395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Fadderlag + ungdomsfaddrar</a:t>
            </a:r>
          </a:p>
        </p:txBody>
      </p:sp>
      <p:sp>
        <p:nvSpPr>
          <p:cNvPr id="67" name="Rektangel 66">
            <a:extLst>
              <a:ext uri="{FF2B5EF4-FFF2-40B4-BE49-F238E27FC236}">
                <a16:creationId xmlns:a16="http://schemas.microsoft.com/office/drawing/2014/main" id="{C7430148-F82E-44D8-97FD-DF6EE01AFFDA}"/>
              </a:ext>
            </a:extLst>
          </p:cNvPr>
          <p:cNvSpPr/>
          <p:nvPr/>
        </p:nvSpPr>
        <p:spPr>
          <a:xfrm>
            <a:off x="13274137" y="3533912"/>
            <a:ext cx="7017288" cy="59507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Målvaktsskill</a:t>
            </a:r>
          </a:p>
        </p:txBody>
      </p:sp>
      <p:sp>
        <p:nvSpPr>
          <p:cNvPr id="71" name="Rektangel 70">
            <a:extLst>
              <a:ext uri="{FF2B5EF4-FFF2-40B4-BE49-F238E27FC236}">
                <a16:creationId xmlns:a16="http://schemas.microsoft.com/office/drawing/2014/main" id="{AA1D62EF-D6AA-4231-9229-AF38F03F8B56}"/>
              </a:ext>
            </a:extLst>
          </p:cNvPr>
          <p:cNvSpPr/>
          <p:nvPr/>
        </p:nvSpPr>
        <p:spPr>
          <a:xfrm>
            <a:off x="13214352" y="4217939"/>
            <a:ext cx="7077073" cy="666194"/>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Turneringssynkronisering</a:t>
            </a:r>
          </a:p>
        </p:txBody>
      </p:sp>
      <p:sp>
        <p:nvSpPr>
          <p:cNvPr id="72" name="Rektangel 71">
            <a:extLst>
              <a:ext uri="{FF2B5EF4-FFF2-40B4-BE49-F238E27FC236}">
                <a16:creationId xmlns:a16="http://schemas.microsoft.com/office/drawing/2014/main" id="{A277656A-CDD7-43A3-9315-189BFEB2F1FB}"/>
              </a:ext>
            </a:extLst>
          </p:cNvPr>
          <p:cNvSpPr/>
          <p:nvPr/>
        </p:nvSpPr>
        <p:spPr>
          <a:xfrm>
            <a:off x="2865438" y="2109662"/>
            <a:ext cx="3088858" cy="662058"/>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1 träning / vecka</a:t>
            </a:r>
          </a:p>
        </p:txBody>
      </p:sp>
      <p:sp>
        <p:nvSpPr>
          <p:cNvPr id="73" name="Rektangel 72">
            <a:extLst>
              <a:ext uri="{FF2B5EF4-FFF2-40B4-BE49-F238E27FC236}">
                <a16:creationId xmlns:a16="http://schemas.microsoft.com/office/drawing/2014/main" id="{31915FF3-24C8-44AB-A6C6-D5BF0A101662}"/>
              </a:ext>
            </a:extLst>
          </p:cNvPr>
          <p:cNvSpPr/>
          <p:nvPr/>
        </p:nvSpPr>
        <p:spPr>
          <a:xfrm>
            <a:off x="6046479" y="2108854"/>
            <a:ext cx="9047286" cy="662058"/>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2 träning / vecka</a:t>
            </a:r>
          </a:p>
        </p:txBody>
      </p:sp>
      <p:sp>
        <p:nvSpPr>
          <p:cNvPr id="74" name="Rektangel 73">
            <a:extLst>
              <a:ext uri="{FF2B5EF4-FFF2-40B4-BE49-F238E27FC236}">
                <a16:creationId xmlns:a16="http://schemas.microsoft.com/office/drawing/2014/main" id="{1EDE40C1-76C4-4002-8BFB-7400D8F91240}"/>
              </a:ext>
            </a:extLst>
          </p:cNvPr>
          <p:cNvSpPr/>
          <p:nvPr/>
        </p:nvSpPr>
        <p:spPr>
          <a:xfrm>
            <a:off x="15185937" y="2113453"/>
            <a:ext cx="5103235" cy="64432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3 träning / vecka</a:t>
            </a:r>
          </a:p>
        </p:txBody>
      </p:sp>
      <p:sp>
        <p:nvSpPr>
          <p:cNvPr id="75" name="Rektangel 74">
            <a:extLst>
              <a:ext uri="{FF2B5EF4-FFF2-40B4-BE49-F238E27FC236}">
                <a16:creationId xmlns:a16="http://schemas.microsoft.com/office/drawing/2014/main" id="{A6D72AE1-2442-473D-B173-4EA7988286C1}"/>
              </a:ext>
            </a:extLst>
          </p:cNvPr>
          <p:cNvSpPr/>
          <p:nvPr/>
        </p:nvSpPr>
        <p:spPr>
          <a:xfrm>
            <a:off x="11854489" y="7841473"/>
            <a:ext cx="3286559"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Ledarförstärkning – Unga ledare</a:t>
            </a:r>
          </a:p>
        </p:txBody>
      </p:sp>
      <p:sp>
        <p:nvSpPr>
          <p:cNvPr id="78" name="Rektangel 77">
            <a:extLst>
              <a:ext uri="{FF2B5EF4-FFF2-40B4-BE49-F238E27FC236}">
                <a16:creationId xmlns:a16="http://schemas.microsoft.com/office/drawing/2014/main" id="{B10949F4-C9F1-4863-889D-14D348869DA1}"/>
              </a:ext>
            </a:extLst>
          </p:cNvPr>
          <p:cNvSpPr/>
          <p:nvPr/>
        </p:nvSpPr>
        <p:spPr>
          <a:xfrm>
            <a:off x="8016695" y="4951917"/>
            <a:ext cx="7077073" cy="667861"/>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Pantamera blå</a:t>
            </a:r>
          </a:p>
        </p:txBody>
      </p:sp>
      <p:sp>
        <p:nvSpPr>
          <p:cNvPr id="79" name="Rektangel 78">
            <a:extLst>
              <a:ext uri="{FF2B5EF4-FFF2-40B4-BE49-F238E27FC236}">
                <a16:creationId xmlns:a16="http://schemas.microsoft.com/office/drawing/2014/main" id="{8448FEA0-EB42-4AFD-8234-F2DEDC84E47C}"/>
              </a:ext>
            </a:extLst>
          </p:cNvPr>
          <p:cNvSpPr/>
          <p:nvPr/>
        </p:nvSpPr>
        <p:spPr>
          <a:xfrm>
            <a:off x="15185937" y="4944837"/>
            <a:ext cx="5105488"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Pantamera röd</a:t>
            </a:r>
          </a:p>
        </p:txBody>
      </p:sp>
      <p:sp>
        <p:nvSpPr>
          <p:cNvPr id="34" name="Rektangel 33">
            <a:extLst>
              <a:ext uri="{FF2B5EF4-FFF2-40B4-BE49-F238E27FC236}">
                <a16:creationId xmlns:a16="http://schemas.microsoft.com/office/drawing/2014/main" id="{EE71E4A4-4272-45CE-BB1E-8A8C895B25EB}"/>
              </a:ext>
            </a:extLst>
          </p:cNvPr>
          <p:cNvSpPr/>
          <p:nvPr/>
        </p:nvSpPr>
        <p:spPr>
          <a:xfrm>
            <a:off x="2865438" y="9417416"/>
            <a:ext cx="1158933"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GU</a:t>
            </a:r>
          </a:p>
        </p:txBody>
      </p:sp>
      <p:sp>
        <p:nvSpPr>
          <p:cNvPr id="35" name="Rektangel 34">
            <a:extLst>
              <a:ext uri="{FF2B5EF4-FFF2-40B4-BE49-F238E27FC236}">
                <a16:creationId xmlns:a16="http://schemas.microsoft.com/office/drawing/2014/main" id="{6704CB37-CFE1-4C64-9621-58A37BF42C72}"/>
              </a:ext>
            </a:extLst>
          </p:cNvPr>
          <p:cNvSpPr/>
          <p:nvPr/>
        </p:nvSpPr>
        <p:spPr>
          <a:xfrm>
            <a:off x="4076253" y="9417416"/>
            <a:ext cx="1889069"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Grön Steg 1</a:t>
            </a:r>
          </a:p>
        </p:txBody>
      </p:sp>
      <p:sp>
        <p:nvSpPr>
          <p:cNvPr id="39" name="Rektangel 38">
            <a:extLst>
              <a:ext uri="{FF2B5EF4-FFF2-40B4-BE49-F238E27FC236}">
                <a16:creationId xmlns:a16="http://schemas.microsoft.com/office/drawing/2014/main" id="{0E50D70B-1A06-4E0D-9433-48AA4AEF3303}"/>
              </a:ext>
            </a:extLst>
          </p:cNvPr>
          <p:cNvSpPr/>
          <p:nvPr/>
        </p:nvSpPr>
        <p:spPr>
          <a:xfrm>
            <a:off x="11854492" y="10133284"/>
            <a:ext cx="5208354" cy="722289"/>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med blå/röd</a:t>
            </a:r>
          </a:p>
        </p:txBody>
      </p:sp>
      <p:sp>
        <p:nvSpPr>
          <p:cNvPr id="40" name="Rektangel 39">
            <a:extLst>
              <a:ext uri="{FF2B5EF4-FFF2-40B4-BE49-F238E27FC236}">
                <a16:creationId xmlns:a16="http://schemas.microsoft.com/office/drawing/2014/main" id="{55F077B6-E042-407A-8F9F-5E2A9CD960DF}"/>
              </a:ext>
            </a:extLst>
          </p:cNvPr>
          <p:cNvSpPr/>
          <p:nvPr/>
        </p:nvSpPr>
        <p:spPr>
          <a:xfrm>
            <a:off x="8016686" y="10939542"/>
            <a:ext cx="7124357" cy="63670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blå nivå</a:t>
            </a:r>
          </a:p>
        </p:txBody>
      </p:sp>
      <p:sp>
        <p:nvSpPr>
          <p:cNvPr id="42" name="Rektangel 41">
            <a:extLst>
              <a:ext uri="{FF2B5EF4-FFF2-40B4-BE49-F238E27FC236}">
                <a16:creationId xmlns:a16="http://schemas.microsoft.com/office/drawing/2014/main" id="{28EFFA6C-AB18-4D5E-82EF-1344282DDE00}"/>
              </a:ext>
            </a:extLst>
          </p:cNvPr>
          <p:cNvSpPr/>
          <p:nvPr/>
        </p:nvSpPr>
        <p:spPr>
          <a:xfrm>
            <a:off x="2862603" y="10929293"/>
            <a:ext cx="5053292" cy="64696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grön nivå</a:t>
            </a:r>
          </a:p>
        </p:txBody>
      </p:sp>
      <p:sp>
        <p:nvSpPr>
          <p:cNvPr id="43" name="Rektangel 42">
            <a:extLst>
              <a:ext uri="{FF2B5EF4-FFF2-40B4-BE49-F238E27FC236}">
                <a16:creationId xmlns:a16="http://schemas.microsoft.com/office/drawing/2014/main" id="{A4B8F4BA-D244-4C00-9FD3-8248F52AAA0C}"/>
              </a:ext>
            </a:extLst>
          </p:cNvPr>
          <p:cNvSpPr/>
          <p:nvPr/>
        </p:nvSpPr>
        <p:spPr>
          <a:xfrm>
            <a:off x="15235880" y="10943214"/>
            <a:ext cx="5053292" cy="636703"/>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röd nivå</a:t>
            </a:r>
          </a:p>
        </p:txBody>
      </p:sp>
      <p:sp>
        <p:nvSpPr>
          <p:cNvPr id="44" name="Rektangel 43">
            <a:extLst>
              <a:ext uri="{FF2B5EF4-FFF2-40B4-BE49-F238E27FC236}">
                <a16:creationId xmlns:a16="http://schemas.microsoft.com/office/drawing/2014/main" id="{6CBEE1FC-42F9-4AD4-9003-1B805A84B174}"/>
              </a:ext>
            </a:extLst>
          </p:cNvPr>
          <p:cNvSpPr/>
          <p:nvPr/>
        </p:nvSpPr>
        <p:spPr>
          <a:xfrm>
            <a:off x="17139190" y="10125521"/>
            <a:ext cx="3149982" cy="73078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på röd/svart nivå</a:t>
            </a:r>
          </a:p>
        </p:txBody>
      </p:sp>
      <p:sp>
        <p:nvSpPr>
          <p:cNvPr id="45" name="Rektangel 44">
            <a:extLst>
              <a:ext uri="{FF2B5EF4-FFF2-40B4-BE49-F238E27FC236}">
                <a16:creationId xmlns:a16="http://schemas.microsoft.com/office/drawing/2014/main" id="{D342DB6D-ABCE-459C-8CE5-40135B9B4061}"/>
              </a:ext>
            </a:extLst>
          </p:cNvPr>
          <p:cNvSpPr/>
          <p:nvPr/>
        </p:nvSpPr>
        <p:spPr>
          <a:xfrm>
            <a:off x="2862603" y="11654623"/>
            <a:ext cx="17430694" cy="69087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Födelsedagsuppskattning, kickoff,  julaktivitet och säsongsavslutning</a:t>
            </a:r>
          </a:p>
        </p:txBody>
      </p:sp>
      <p:sp>
        <p:nvSpPr>
          <p:cNvPr id="46" name="Rektangel 45">
            <a:extLst>
              <a:ext uri="{FF2B5EF4-FFF2-40B4-BE49-F238E27FC236}">
                <a16:creationId xmlns:a16="http://schemas.microsoft.com/office/drawing/2014/main" id="{7DCC5E3A-46C0-4D6F-ABDF-BC661B0631C2}"/>
              </a:ext>
            </a:extLst>
          </p:cNvPr>
          <p:cNvSpPr/>
          <p:nvPr/>
        </p:nvSpPr>
        <p:spPr>
          <a:xfrm>
            <a:off x="15198236" y="9407425"/>
            <a:ext cx="1864612"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Röd Steg 1</a:t>
            </a:r>
          </a:p>
        </p:txBody>
      </p:sp>
      <p:sp>
        <p:nvSpPr>
          <p:cNvPr id="47" name="Rektangel 46">
            <a:extLst>
              <a:ext uri="{FF2B5EF4-FFF2-40B4-BE49-F238E27FC236}">
                <a16:creationId xmlns:a16="http://schemas.microsoft.com/office/drawing/2014/main" id="{6B1683F6-1496-4CF7-B344-3E95BCAAA581}"/>
              </a:ext>
            </a:extLst>
          </p:cNvPr>
          <p:cNvSpPr/>
          <p:nvPr/>
        </p:nvSpPr>
        <p:spPr>
          <a:xfrm>
            <a:off x="17139852" y="9403449"/>
            <a:ext cx="1907113"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Röd Steg 2</a:t>
            </a:r>
          </a:p>
        </p:txBody>
      </p:sp>
      <p:sp>
        <p:nvSpPr>
          <p:cNvPr id="52" name="Rektangel 51">
            <a:extLst>
              <a:ext uri="{FF2B5EF4-FFF2-40B4-BE49-F238E27FC236}">
                <a16:creationId xmlns:a16="http://schemas.microsoft.com/office/drawing/2014/main" id="{AE32D42B-3BAD-4DA8-BE70-810C54F4B91E}"/>
              </a:ext>
            </a:extLst>
          </p:cNvPr>
          <p:cNvSpPr/>
          <p:nvPr/>
        </p:nvSpPr>
        <p:spPr>
          <a:xfrm>
            <a:off x="4076260" y="4921647"/>
            <a:ext cx="1878032" cy="675625"/>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Samman- </a:t>
            </a:r>
            <a:r>
              <a:rPr lang="sv-SE" sz="2000" err="1">
                <a:solidFill>
                  <a:schemeClr val="bg1"/>
                </a:solidFill>
                <a:latin typeface="Montserrat Light" pitchFamily="2" charset="77"/>
              </a:rPr>
              <a:t>komster</a:t>
            </a:r>
            <a:endParaRPr lang="sv-SE" sz="2000">
              <a:solidFill>
                <a:schemeClr val="bg1"/>
              </a:solidFill>
              <a:latin typeface="Montserrat Light" pitchFamily="2" charset="77"/>
            </a:endParaRPr>
          </a:p>
        </p:txBody>
      </p:sp>
      <p:sp>
        <p:nvSpPr>
          <p:cNvPr id="53" name="Rektangel 52">
            <a:extLst>
              <a:ext uri="{FF2B5EF4-FFF2-40B4-BE49-F238E27FC236}">
                <a16:creationId xmlns:a16="http://schemas.microsoft.com/office/drawing/2014/main" id="{BBC1FECC-E89B-4FF7-A94F-65FE5F0A66C4}"/>
              </a:ext>
            </a:extLst>
          </p:cNvPr>
          <p:cNvSpPr/>
          <p:nvPr/>
        </p:nvSpPr>
        <p:spPr>
          <a:xfrm>
            <a:off x="6046479" y="4929575"/>
            <a:ext cx="1878035" cy="675625"/>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Första cupen</a:t>
            </a:r>
          </a:p>
        </p:txBody>
      </p:sp>
      <p:sp>
        <p:nvSpPr>
          <p:cNvPr id="55" name="Rektangel 54">
            <a:extLst>
              <a:ext uri="{FF2B5EF4-FFF2-40B4-BE49-F238E27FC236}">
                <a16:creationId xmlns:a16="http://schemas.microsoft.com/office/drawing/2014/main" id="{7B5D4F77-A53A-4AFC-BE67-9F95076A777D}"/>
              </a:ext>
            </a:extLst>
          </p:cNvPr>
          <p:cNvSpPr/>
          <p:nvPr/>
        </p:nvSpPr>
        <p:spPr>
          <a:xfrm>
            <a:off x="6046478" y="10125509"/>
            <a:ext cx="5713185" cy="722289"/>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Utbyte med grön/blå</a:t>
            </a:r>
          </a:p>
        </p:txBody>
      </p:sp>
      <p:sp>
        <p:nvSpPr>
          <p:cNvPr id="56" name="Rektangel 55">
            <a:extLst>
              <a:ext uri="{FF2B5EF4-FFF2-40B4-BE49-F238E27FC236}">
                <a16:creationId xmlns:a16="http://schemas.microsoft.com/office/drawing/2014/main" id="{5398A326-A6EA-4AEC-BE1D-3F51BBB8DACF}"/>
              </a:ext>
            </a:extLst>
          </p:cNvPr>
          <p:cNvSpPr/>
          <p:nvPr/>
        </p:nvSpPr>
        <p:spPr>
          <a:xfrm>
            <a:off x="6053332" y="9427792"/>
            <a:ext cx="1889069"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Grön Steg 2</a:t>
            </a:r>
          </a:p>
        </p:txBody>
      </p:sp>
      <p:sp>
        <p:nvSpPr>
          <p:cNvPr id="57" name="Rektangel 56">
            <a:extLst>
              <a:ext uri="{FF2B5EF4-FFF2-40B4-BE49-F238E27FC236}">
                <a16:creationId xmlns:a16="http://schemas.microsoft.com/office/drawing/2014/main" id="{D20FA382-04EA-4A33-A7BF-C93A12233CD7}"/>
              </a:ext>
            </a:extLst>
          </p:cNvPr>
          <p:cNvSpPr/>
          <p:nvPr/>
        </p:nvSpPr>
        <p:spPr>
          <a:xfrm>
            <a:off x="8030404" y="9422440"/>
            <a:ext cx="1889069"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Blå Steg 1</a:t>
            </a:r>
          </a:p>
        </p:txBody>
      </p:sp>
      <p:sp>
        <p:nvSpPr>
          <p:cNvPr id="82" name="Rektangel 81">
            <a:extLst>
              <a:ext uri="{FF2B5EF4-FFF2-40B4-BE49-F238E27FC236}">
                <a16:creationId xmlns:a16="http://schemas.microsoft.com/office/drawing/2014/main" id="{1F900887-6D50-4BD1-BA44-3EAC2A2A498C}"/>
              </a:ext>
            </a:extLst>
          </p:cNvPr>
          <p:cNvSpPr/>
          <p:nvPr/>
        </p:nvSpPr>
        <p:spPr>
          <a:xfrm>
            <a:off x="9965423" y="9409841"/>
            <a:ext cx="1794241" cy="629452"/>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Blå Steg 2</a:t>
            </a:r>
          </a:p>
        </p:txBody>
      </p:sp>
      <p:sp>
        <p:nvSpPr>
          <p:cNvPr id="83" name="Rektangel 82">
            <a:extLst>
              <a:ext uri="{FF2B5EF4-FFF2-40B4-BE49-F238E27FC236}">
                <a16:creationId xmlns:a16="http://schemas.microsoft.com/office/drawing/2014/main" id="{2E6422F9-FE1D-4328-813A-D7F5E8F31F1A}"/>
              </a:ext>
            </a:extLst>
          </p:cNvPr>
          <p:cNvSpPr/>
          <p:nvPr/>
        </p:nvSpPr>
        <p:spPr>
          <a:xfrm>
            <a:off x="19127503" y="7080514"/>
            <a:ext cx="1163922"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Unga ledare</a:t>
            </a:r>
          </a:p>
        </p:txBody>
      </p:sp>
      <p:sp>
        <p:nvSpPr>
          <p:cNvPr id="84" name="Rektangel 83">
            <a:extLst>
              <a:ext uri="{FF2B5EF4-FFF2-40B4-BE49-F238E27FC236}">
                <a16:creationId xmlns:a16="http://schemas.microsoft.com/office/drawing/2014/main" id="{9CE9EEE6-1006-4F93-AC98-A262E5523674}"/>
              </a:ext>
            </a:extLst>
          </p:cNvPr>
          <p:cNvSpPr/>
          <p:nvPr/>
        </p:nvSpPr>
        <p:spPr>
          <a:xfrm>
            <a:off x="17181689" y="7080514"/>
            <a:ext cx="1865276"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Jag vill – vad krävs?</a:t>
            </a:r>
          </a:p>
        </p:txBody>
      </p:sp>
      <p:sp>
        <p:nvSpPr>
          <p:cNvPr id="85" name="Rektangel 84">
            <a:extLst>
              <a:ext uri="{FF2B5EF4-FFF2-40B4-BE49-F238E27FC236}">
                <a16:creationId xmlns:a16="http://schemas.microsoft.com/office/drawing/2014/main" id="{FD0BB1E3-8371-4363-A047-F8A9B9395F4A}"/>
              </a:ext>
            </a:extLst>
          </p:cNvPr>
          <p:cNvSpPr/>
          <p:nvPr/>
        </p:nvSpPr>
        <p:spPr>
          <a:xfrm>
            <a:off x="15235880" y="7080514"/>
            <a:ext cx="1865276"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Domar-utbildning</a:t>
            </a:r>
          </a:p>
        </p:txBody>
      </p:sp>
      <p:sp>
        <p:nvSpPr>
          <p:cNvPr id="86" name="Rektangel 85">
            <a:extLst>
              <a:ext uri="{FF2B5EF4-FFF2-40B4-BE49-F238E27FC236}">
                <a16:creationId xmlns:a16="http://schemas.microsoft.com/office/drawing/2014/main" id="{B7318110-917B-4442-A331-E6DA8D7AE021}"/>
              </a:ext>
            </a:extLst>
          </p:cNvPr>
          <p:cNvSpPr/>
          <p:nvPr/>
        </p:nvSpPr>
        <p:spPr>
          <a:xfrm>
            <a:off x="13275773" y="7080514"/>
            <a:ext cx="1865276" cy="672746"/>
          </a:xfrm>
          <a:prstGeom prst="rect">
            <a:avLst/>
          </a:prstGeom>
          <a:noFill/>
          <a:ln w="762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err="1">
                <a:solidFill>
                  <a:schemeClr val="bg1"/>
                </a:solidFill>
                <a:latin typeface="Montserrat Light" pitchFamily="2" charset="77"/>
              </a:rPr>
              <a:t>Locker</a:t>
            </a:r>
            <a:r>
              <a:rPr lang="sv-SE" sz="2000">
                <a:solidFill>
                  <a:schemeClr val="bg1"/>
                </a:solidFill>
                <a:latin typeface="Montserrat Light" pitchFamily="2" charset="77"/>
              </a:rPr>
              <a:t> </a:t>
            </a:r>
            <a:r>
              <a:rPr lang="sv-SE" sz="2000" err="1">
                <a:solidFill>
                  <a:schemeClr val="bg1"/>
                </a:solidFill>
                <a:latin typeface="Montserrat Light" pitchFamily="2" charset="77"/>
              </a:rPr>
              <a:t>room</a:t>
            </a:r>
            <a:endParaRPr lang="sv-SE" sz="2000">
              <a:solidFill>
                <a:schemeClr val="bg1"/>
              </a:solidFill>
              <a:latin typeface="Montserrat Light" pitchFamily="2" charset="77"/>
            </a:endParaRPr>
          </a:p>
        </p:txBody>
      </p:sp>
      <p:sp>
        <p:nvSpPr>
          <p:cNvPr id="2" name="Rubrik 1">
            <a:extLst>
              <a:ext uri="{FF2B5EF4-FFF2-40B4-BE49-F238E27FC236}">
                <a16:creationId xmlns:a16="http://schemas.microsoft.com/office/drawing/2014/main" id="{D10CC7E2-682A-6A53-26E8-798AE5FCB653}"/>
              </a:ext>
            </a:extLst>
          </p:cNvPr>
          <p:cNvSpPr>
            <a:spLocks noGrp="1"/>
          </p:cNvSpPr>
          <p:nvPr>
            <p:ph type="title"/>
          </p:nvPr>
        </p:nvSpPr>
        <p:spPr>
          <a:xfrm>
            <a:off x="2734482" y="526862"/>
            <a:ext cx="21029831" cy="1360358"/>
          </a:xfrm>
        </p:spPr>
        <p:txBody>
          <a:bodyPr>
            <a:normAutofit/>
          </a:bodyPr>
          <a:lstStyle/>
          <a:p>
            <a:r>
              <a:rPr lang="sv-SE" sz="9000">
                <a:solidFill>
                  <a:srgbClr val="F5EF88"/>
                </a:solidFill>
                <a:latin typeface="Mongoose Regular" panose="02000000000000000000" pitchFamily="2" charset="77"/>
              </a:rPr>
              <a:t>EXEMPEL PÅ TIDSLINJE I FÖRENINGEN</a:t>
            </a:r>
          </a:p>
        </p:txBody>
      </p:sp>
      <p:sp>
        <p:nvSpPr>
          <p:cNvPr id="3" name="Platshållare för bildnummer 2">
            <a:extLst>
              <a:ext uri="{FF2B5EF4-FFF2-40B4-BE49-F238E27FC236}">
                <a16:creationId xmlns:a16="http://schemas.microsoft.com/office/drawing/2014/main" id="{12DE9ADD-52CF-B7C4-3D24-E959F3C96D0E}"/>
              </a:ext>
            </a:extLst>
          </p:cNvPr>
          <p:cNvSpPr>
            <a:spLocks noGrp="1"/>
          </p:cNvSpPr>
          <p:nvPr>
            <p:ph type="sldNum" sz="quarter" idx="12"/>
          </p:nvPr>
        </p:nvSpPr>
        <p:spPr/>
        <p:txBody>
          <a:bodyPr/>
          <a:lstStyle/>
          <a:p>
            <a:fld id="{5F919A4E-C2E9-6148-8511-58460454BFB7}" type="slidenum">
              <a:rPr lang="sv-SE" smtClean="0"/>
              <a:t>47</a:t>
            </a:fld>
            <a:endParaRPr lang="sv-SE"/>
          </a:p>
        </p:txBody>
      </p:sp>
      <p:sp>
        <p:nvSpPr>
          <p:cNvPr id="4" name="textruta 3">
            <a:extLst>
              <a:ext uri="{FF2B5EF4-FFF2-40B4-BE49-F238E27FC236}">
                <a16:creationId xmlns:a16="http://schemas.microsoft.com/office/drawing/2014/main" id="{4250A26F-D338-5C01-87F2-B36E039FE895}"/>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388115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med rundade hörn 11">
            <a:extLst>
              <a:ext uri="{FF2B5EF4-FFF2-40B4-BE49-F238E27FC236}">
                <a16:creationId xmlns:a16="http://schemas.microsoft.com/office/drawing/2014/main" id="{768E3A1C-6EA2-420F-A8FC-5289499E2B71}"/>
              </a:ext>
            </a:extLst>
          </p:cNvPr>
          <p:cNvSpPr/>
          <p:nvPr/>
        </p:nvSpPr>
        <p:spPr>
          <a:xfrm>
            <a:off x="2865438" y="5587535"/>
            <a:ext cx="17425987" cy="1661886"/>
          </a:xfrm>
          <a:prstGeom prst="rect">
            <a:avLst/>
          </a:prstGeom>
          <a:noFill/>
          <a:ln w="6350">
            <a:solidFill>
              <a:srgbClr val="F5EF8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000">
                <a:solidFill>
                  <a:schemeClr val="bg1"/>
                </a:solidFill>
                <a:latin typeface="Montserrat Light" pitchFamily="2" charset="77"/>
              </a:rPr>
              <a:t>Augusti	 September	      Oktober	     November	      December        Januari	       Februari	            Mars	          April</a:t>
            </a:r>
          </a:p>
        </p:txBody>
      </p:sp>
      <p:sp>
        <p:nvSpPr>
          <p:cNvPr id="11" name="Rektangel 10">
            <a:extLst>
              <a:ext uri="{FF2B5EF4-FFF2-40B4-BE49-F238E27FC236}">
                <a16:creationId xmlns:a16="http://schemas.microsoft.com/office/drawing/2014/main" id="{E464D3D2-ED13-4066-B071-2DD6B302E300}"/>
              </a:ext>
            </a:extLst>
          </p:cNvPr>
          <p:cNvSpPr/>
          <p:nvPr/>
        </p:nvSpPr>
        <p:spPr>
          <a:xfrm>
            <a:off x="3443416" y="9216736"/>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14" name="Rektangel 13">
            <a:extLst>
              <a:ext uri="{FF2B5EF4-FFF2-40B4-BE49-F238E27FC236}">
                <a16:creationId xmlns:a16="http://schemas.microsoft.com/office/drawing/2014/main" id="{9CC2A9A4-226D-4FCD-812D-E2C260C12EED}"/>
              </a:ext>
            </a:extLst>
          </p:cNvPr>
          <p:cNvSpPr/>
          <p:nvPr/>
        </p:nvSpPr>
        <p:spPr>
          <a:xfrm>
            <a:off x="4516686" y="11817678"/>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17" name="Rektangel 16">
            <a:extLst>
              <a:ext uri="{FF2B5EF4-FFF2-40B4-BE49-F238E27FC236}">
                <a16:creationId xmlns:a16="http://schemas.microsoft.com/office/drawing/2014/main" id="{F2ED8D39-9118-4025-93B9-DF0FFBAE4869}"/>
              </a:ext>
            </a:extLst>
          </p:cNvPr>
          <p:cNvSpPr/>
          <p:nvPr/>
        </p:nvSpPr>
        <p:spPr>
          <a:xfrm>
            <a:off x="8267582" y="7442245"/>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19" name="Rektangel 18">
            <a:extLst>
              <a:ext uri="{FF2B5EF4-FFF2-40B4-BE49-F238E27FC236}">
                <a16:creationId xmlns:a16="http://schemas.microsoft.com/office/drawing/2014/main" id="{F7FEAAD7-E84E-4506-9D5C-B079EA9409CE}"/>
              </a:ext>
            </a:extLst>
          </p:cNvPr>
          <p:cNvSpPr/>
          <p:nvPr/>
        </p:nvSpPr>
        <p:spPr>
          <a:xfrm>
            <a:off x="4434407" y="7442245"/>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22" name="Rektangel 21">
            <a:extLst>
              <a:ext uri="{FF2B5EF4-FFF2-40B4-BE49-F238E27FC236}">
                <a16:creationId xmlns:a16="http://schemas.microsoft.com/office/drawing/2014/main" id="{76ABC2DC-1467-425B-9473-182BD3847C40}"/>
              </a:ext>
            </a:extLst>
          </p:cNvPr>
          <p:cNvSpPr/>
          <p:nvPr/>
        </p:nvSpPr>
        <p:spPr>
          <a:xfrm>
            <a:off x="12092895" y="7428142"/>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25" name="Rektangel 24">
            <a:extLst>
              <a:ext uri="{FF2B5EF4-FFF2-40B4-BE49-F238E27FC236}">
                <a16:creationId xmlns:a16="http://schemas.microsoft.com/office/drawing/2014/main" id="{94FB518D-9AFE-4239-9C62-4C31918BB9E0}"/>
              </a:ext>
            </a:extLst>
          </p:cNvPr>
          <p:cNvSpPr/>
          <p:nvPr/>
        </p:nvSpPr>
        <p:spPr>
          <a:xfrm>
            <a:off x="15918209" y="7404320"/>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 nivå</a:t>
            </a:r>
          </a:p>
        </p:txBody>
      </p:sp>
      <p:sp>
        <p:nvSpPr>
          <p:cNvPr id="26" name="Rektangel 25">
            <a:extLst>
              <a:ext uri="{FF2B5EF4-FFF2-40B4-BE49-F238E27FC236}">
                <a16:creationId xmlns:a16="http://schemas.microsoft.com/office/drawing/2014/main" id="{4D6DAAC7-50C1-4A1D-A584-E1CF3E8A1CEF}"/>
              </a:ext>
            </a:extLst>
          </p:cNvPr>
          <p:cNvSpPr/>
          <p:nvPr/>
        </p:nvSpPr>
        <p:spPr>
          <a:xfrm>
            <a:off x="7503218" y="9216736"/>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27" name="Rektangel 26">
            <a:extLst>
              <a:ext uri="{FF2B5EF4-FFF2-40B4-BE49-F238E27FC236}">
                <a16:creationId xmlns:a16="http://schemas.microsoft.com/office/drawing/2014/main" id="{BB4EFE90-0617-400C-8BA2-778EC7E22258}"/>
              </a:ext>
            </a:extLst>
          </p:cNvPr>
          <p:cNvSpPr/>
          <p:nvPr/>
        </p:nvSpPr>
        <p:spPr>
          <a:xfrm>
            <a:off x="11563020" y="9196281"/>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28" name="Rektangel 27">
            <a:extLst>
              <a:ext uri="{FF2B5EF4-FFF2-40B4-BE49-F238E27FC236}">
                <a16:creationId xmlns:a16="http://schemas.microsoft.com/office/drawing/2014/main" id="{FD51927F-8433-42D5-B767-8D81AD698FA9}"/>
              </a:ext>
            </a:extLst>
          </p:cNvPr>
          <p:cNvSpPr/>
          <p:nvPr/>
        </p:nvSpPr>
        <p:spPr>
          <a:xfrm>
            <a:off x="15615933" y="9181762"/>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 nivå</a:t>
            </a:r>
          </a:p>
        </p:txBody>
      </p:sp>
      <p:sp>
        <p:nvSpPr>
          <p:cNvPr id="29" name="Rektangel 28">
            <a:extLst>
              <a:ext uri="{FF2B5EF4-FFF2-40B4-BE49-F238E27FC236}">
                <a16:creationId xmlns:a16="http://schemas.microsoft.com/office/drawing/2014/main" id="{95427E59-DA57-4845-A789-29C7589EEC59}"/>
              </a:ext>
            </a:extLst>
          </p:cNvPr>
          <p:cNvSpPr/>
          <p:nvPr/>
        </p:nvSpPr>
        <p:spPr>
          <a:xfrm>
            <a:off x="2865438" y="10978658"/>
            <a:ext cx="2322005"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0" name="Rektangel 29">
            <a:extLst>
              <a:ext uri="{FF2B5EF4-FFF2-40B4-BE49-F238E27FC236}">
                <a16:creationId xmlns:a16="http://schemas.microsoft.com/office/drawing/2014/main" id="{F793EEA5-E1E0-463A-8098-A29493B44010}"/>
              </a:ext>
            </a:extLst>
          </p:cNvPr>
          <p:cNvSpPr/>
          <p:nvPr/>
        </p:nvSpPr>
        <p:spPr>
          <a:xfrm>
            <a:off x="6840827" y="10978658"/>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1" name="Rektangel 30">
            <a:extLst>
              <a:ext uri="{FF2B5EF4-FFF2-40B4-BE49-F238E27FC236}">
                <a16:creationId xmlns:a16="http://schemas.microsoft.com/office/drawing/2014/main" id="{B187107D-F02A-4D67-AE2B-701142F1655F}"/>
              </a:ext>
            </a:extLst>
          </p:cNvPr>
          <p:cNvSpPr/>
          <p:nvPr/>
        </p:nvSpPr>
        <p:spPr>
          <a:xfrm>
            <a:off x="10900626" y="10958203"/>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2" name="Rektangel 31">
            <a:extLst>
              <a:ext uri="{FF2B5EF4-FFF2-40B4-BE49-F238E27FC236}">
                <a16:creationId xmlns:a16="http://schemas.microsoft.com/office/drawing/2014/main" id="{54EA6113-FC70-4625-8DCE-7E7359220F81}"/>
              </a:ext>
            </a:extLst>
          </p:cNvPr>
          <p:cNvSpPr/>
          <p:nvPr/>
        </p:nvSpPr>
        <p:spPr>
          <a:xfrm>
            <a:off x="14953538" y="10943684"/>
            <a:ext cx="2406419" cy="63670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 nivå</a:t>
            </a:r>
          </a:p>
        </p:txBody>
      </p:sp>
      <p:sp>
        <p:nvSpPr>
          <p:cNvPr id="33" name="Rektangel 32">
            <a:extLst>
              <a:ext uri="{FF2B5EF4-FFF2-40B4-BE49-F238E27FC236}">
                <a16:creationId xmlns:a16="http://schemas.microsoft.com/office/drawing/2014/main" id="{C5FA0293-D6EB-4265-8F4D-B09A26BB09CB}"/>
              </a:ext>
            </a:extLst>
          </p:cNvPr>
          <p:cNvSpPr/>
          <p:nvPr/>
        </p:nvSpPr>
        <p:spPr>
          <a:xfrm>
            <a:off x="8647449" y="11817678"/>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34" name="Rektangel 33">
            <a:extLst>
              <a:ext uri="{FF2B5EF4-FFF2-40B4-BE49-F238E27FC236}">
                <a16:creationId xmlns:a16="http://schemas.microsoft.com/office/drawing/2014/main" id="{C29F6E81-ACCF-4633-84BB-5D07AB2FA5B7}"/>
              </a:ext>
            </a:extLst>
          </p:cNvPr>
          <p:cNvSpPr/>
          <p:nvPr/>
        </p:nvSpPr>
        <p:spPr>
          <a:xfrm>
            <a:off x="12766239" y="11769375"/>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35" name="Rektangel 34">
            <a:extLst>
              <a:ext uri="{FF2B5EF4-FFF2-40B4-BE49-F238E27FC236}">
                <a16:creationId xmlns:a16="http://schemas.microsoft.com/office/drawing/2014/main" id="{B4E4F6B8-3469-488C-A29A-621EF5E608D3}"/>
              </a:ext>
            </a:extLst>
          </p:cNvPr>
          <p:cNvSpPr/>
          <p:nvPr/>
        </p:nvSpPr>
        <p:spPr>
          <a:xfrm>
            <a:off x="16888048" y="11765394"/>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röd/svart nivå</a:t>
            </a:r>
          </a:p>
        </p:txBody>
      </p:sp>
      <p:sp>
        <p:nvSpPr>
          <p:cNvPr id="36" name="Rektangel 35">
            <a:extLst>
              <a:ext uri="{FF2B5EF4-FFF2-40B4-BE49-F238E27FC236}">
                <a16:creationId xmlns:a16="http://schemas.microsoft.com/office/drawing/2014/main" id="{91ED75B6-2512-42DB-884D-84B475711F19}"/>
              </a:ext>
            </a:extLst>
          </p:cNvPr>
          <p:cNvSpPr/>
          <p:nvPr/>
        </p:nvSpPr>
        <p:spPr>
          <a:xfrm>
            <a:off x="4516686" y="10076214"/>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37" name="Rektangel 36">
            <a:extLst>
              <a:ext uri="{FF2B5EF4-FFF2-40B4-BE49-F238E27FC236}">
                <a16:creationId xmlns:a16="http://schemas.microsoft.com/office/drawing/2014/main" id="{6E8CCD07-63AD-4F31-9881-CD30302EDF9E}"/>
              </a:ext>
            </a:extLst>
          </p:cNvPr>
          <p:cNvSpPr/>
          <p:nvPr/>
        </p:nvSpPr>
        <p:spPr>
          <a:xfrm>
            <a:off x="8647449" y="10076214"/>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38" name="Rektangel 37">
            <a:extLst>
              <a:ext uri="{FF2B5EF4-FFF2-40B4-BE49-F238E27FC236}">
                <a16:creationId xmlns:a16="http://schemas.microsoft.com/office/drawing/2014/main" id="{783AA447-6B2E-4647-94AC-F8EC048D3DFB}"/>
              </a:ext>
            </a:extLst>
          </p:cNvPr>
          <p:cNvSpPr/>
          <p:nvPr/>
        </p:nvSpPr>
        <p:spPr>
          <a:xfrm>
            <a:off x="12766239" y="10027911"/>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39" name="Rektangel 38">
            <a:extLst>
              <a:ext uri="{FF2B5EF4-FFF2-40B4-BE49-F238E27FC236}">
                <a16:creationId xmlns:a16="http://schemas.microsoft.com/office/drawing/2014/main" id="{20AE162E-B414-45A4-976D-342A9042360A}"/>
              </a:ext>
            </a:extLst>
          </p:cNvPr>
          <p:cNvSpPr/>
          <p:nvPr/>
        </p:nvSpPr>
        <p:spPr>
          <a:xfrm>
            <a:off x="16888048" y="10027911"/>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blå/röd nivå</a:t>
            </a:r>
          </a:p>
        </p:txBody>
      </p:sp>
      <p:sp>
        <p:nvSpPr>
          <p:cNvPr id="40" name="Rektangel 39">
            <a:extLst>
              <a:ext uri="{FF2B5EF4-FFF2-40B4-BE49-F238E27FC236}">
                <a16:creationId xmlns:a16="http://schemas.microsoft.com/office/drawing/2014/main" id="{8638C8BE-5019-402C-93AD-773D3011941C}"/>
              </a:ext>
            </a:extLst>
          </p:cNvPr>
          <p:cNvSpPr/>
          <p:nvPr/>
        </p:nvSpPr>
        <p:spPr>
          <a:xfrm>
            <a:off x="5568316" y="8297427"/>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1" name="Rektangel 40">
            <a:extLst>
              <a:ext uri="{FF2B5EF4-FFF2-40B4-BE49-F238E27FC236}">
                <a16:creationId xmlns:a16="http://schemas.microsoft.com/office/drawing/2014/main" id="{AC1E9DAD-DE8B-4168-8028-E2BFA125A211}"/>
              </a:ext>
            </a:extLst>
          </p:cNvPr>
          <p:cNvSpPr/>
          <p:nvPr/>
        </p:nvSpPr>
        <p:spPr>
          <a:xfrm>
            <a:off x="9699079" y="8297427"/>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2" name="Rektangel 41">
            <a:extLst>
              <a:ext uri="{FF2B5EF4-FFF2-40B4-BE49-F238E27FC236}">
                <a16:creationId xmlns:a16="http://schemas.microsoft.com/office/drawing/2014/main" id="{6B2B06A5-7B24-4A4F-9203-65D02F67639F}"/>
              </a:ext>
            </a:extLst>
          </p:cNvPr>
          <p:cNvSpPr/>
          <p:nvPr/>
        </p:nvSpPr>
        <p:spPr>
          <a:xfrm>
            <a:off x="13817872" y="8249126"/>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3" name="Rektangel 42">
            <a:extLst>
              <a:ext uri="{FF2B5EF4-FFF2-40B4-BE49-F238E27FC236}">
                <a16:creationId xmlns:a16="http://schemas.microsoft.com/office/drawing/2014/main" id="{BDD779B5-D49A-4009-A526-535C52CC2721}"/>
              </a:ext>
            </a:extLst>
          </p:cNvPr>
          <p:cNvSpPr/>
          <p:nvPr/>
        </p:nvSpPr>
        <p:spPr>
          <a:xfrm>
            <a:off x="16888048" y="8241551"/>
            <a:ext cx="2548343" cy="730782"/>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latin typeface="Montserrat Light" pitchFamily="2" charset="77"/>
              </a:rPr>
              <a:t>Utbyte på grön/blå nivå</a:t>
            </a:r>
          </a:p>
        </p:txBody>
      </p:sp>
      <p:sp>
        <p:nvSpPr>
          <p:cNvPr id="46" name="Rektangel 45">
            <a:extLst>
              <a:ext uri="{FF2B5EF4-FFF2-40B4-BE49-F238E27FC236}">
                <a16:creationId xmlns:a16="http://schemas.microsoft.com/office/drawing/2014/main" id="{E5FA560C-C9F3-48E5-9B71-DF632B8A891A}"/>
              </a:ext>
            </a:extLst>
          </p:cNvPr>
          <p:cNvSpPr/>
          <p:nvPr/>
        </p:nvSpPr>
        <p:spPr>
          <a:xfrm>
            <a:off x="5431774" y="2162406"/>
            <a:ext cx="10486443"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Utbildningar</a:t>
            </a:r>
          </a:p>
        </p:txBody>
      </p:sp>
      <p:sp>
        <p:nvSpPr>
          <p:cNvPr id="47" name="Rektangel 46">
            <a:extLst>
              <a:ext uri="{FF2B5EF4-FFF2-40B4-BE49-F238E27FC236}">
                <a16:creationId xmlns:a16="http://schemas.microsoft.com/office/drawing/2014/main" id="{ACDE364C-1461-46EC-9B24-9389D00CF933}"/>
              </a:ext>
            </a:extLst>
          </p:cNvPr>
          <p:cNvSpPr/>
          <p:nvPr/>
        </p:nvSpPr>
        <p:spPr>
          <a:xfrm>
            <a:off x="4434407" y="3027047"/>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Kickoff 15/8</a:t>
            </a:r>
          </a:p>
        </p:txBody>
      </p:sp>
      <p:sp>
        <p:nvSpPr>
          <p:cNvPr id="48" name="Rektangel 47">
            <a:extLst>
              <a:ext uri="{FF2B5EF4-FFF2-40B4-BE49-F238E27FC236}">
                <a16:creationId xmlns:a16="http://schemas.microsoft.com/office/drawing/2014/main" id="{C509FAC8-B5EE-4F44-A06E-3616EB4D6DE8}"/>
              </a:ext>
            </a:extLst>
          </p:cNvPr>
          <p:cNvSpPr/>
          <p:nvPr/>
        </p:nvSpPr>
        <p:spPr>
          <a:xfrm>
            <a:off x="10159018" y="4761855"/>
            <a:ext cx="2406419"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Julaktivitet</a:t>
            </a:r>
          </a:p>
        </p:txBody>
      </p:sp>
      <p:sp>
        <p:nvSpPr>
          <p:cNvPr id="49" name="Rektangel 48">
            <a:extLst>
              <a:ext uri="{FF2B5EF4-FFF2-40B4-BE49-F238E27FC236}">
                <a16:creationId xmlns:a16="http://schemas.microsoft.com/office/drawing/2014/main" id="{F2528518-EFE1-40B7-B91C-99DA73A3B6CB}"/>
              </a:ext>
            </a:extLst>
          </p:cNvPr>
          <p:cNvSpPr/>
          <p:nvPr/>
        </p:nvSpPr>
        <p:spPr>
          <a:xfrm>
            <a:off x="16761046" y="4760704"/>
            <a:ext cx="3532226"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Säsongsavslutning 31/4</a:t>
            </a:r>
          </a:p>
        </p:txBody>
      </p:sp>
      <p:sp>
        <p:nvSpPr>
          <p:cNvPr id="3" name="Rubrik 1">
            <a:extLst>
              <a:ext uri="{FF2B5EF4-FFF2-40B4-BE49-F238E27FC236}">
                <a16:creationId xmlns:a16="http://schemas.microsoft.com/office/drawing/2014/main" id="{E17DDC91-8F43-2F3C-488E-78EF40501254}"/>
              </a:ext>
            </a:extLst>
          </p:cNvPr>
          <p:cNvSpPr txBox="1">
            <a:spLocks/>
          </p:cNvSpPr>
          <p:nvPr/>
        </p:nvSpPr>
        <p:spPr>
          <a:xfrm>
            <a:off x="2734482" y="526862"/>
            <a:ext cx="21029831" cy="1360358"/>
          </a:xfrm>
          <a:prstGeom prst="rect">
            <a:avLst/>
          </a:prstGeom>
        </p:spPr>
        <p:txBody>
          <a:bodyPr vert="horz" lIns="91440" tIns="45720" rIns="91440" bIns="45720" rtlCol="0" anchor="ctr">
            <a:normAutofit fontScale="92500"/>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rgbClr val="F5EF88"/>
                </a:solidFill>
                <a:latin typeface="Mongoose Regular" panose="02000000000000000000" pitchFamily="2" charset="77"/>
              </a:rPr>
              <a:t>EXEMPEL PÅ SÄSONGSPLANERING FÖR LEDARE</a:t>
            </a:r>
          </a:p>
        </p:txBody>
      </p:sp>
      <p:sp>
        <p:nvSpPr>
          <p:cNvPr id="2" name="Platshållare för bildnummer 1">
            <a:extLst>
              <a:ext uri="{FF2B5EF4-FFF2-40B4-BE49-F238E27FC236}">
                <a16:creationId xmlns:a16="http://schemas.microsoft.com/office/drawing/2014/main" id="{A48A68EF-CACA-BBBF-E95D-911379259146}"/>
              </a:ext>
            </a:extLst>
          </p:cNvPr>
          <p:cNvSpPr>
            <a:spLocks noGrp="1"/>
          </p:cNvSpPr>
          <p:nvPr>
            <p:ph type="sldNum" sz="quarter" idx="12"/>
          </p:nvPr>
        </p:nvSpPr>
        <p:spPr/>
        <p:txBody>
          <a:bodyPr/>
          <a:lstStyle/>
          <a:p>
            <a:fld id="{5F919A4E-C2E9-6148-8511-58460454BFB7}" type="slidenum">
              <a:rPr lang="sv-SE" smtClean="0"/>
              <a:t>48</a:t>
            </a:fld>
            <a:endParaRPr lang="sv-SE"/>
          </a:p>
        </p:txBody>
      </p:sp>
      <p:sp>
        <p:nvSpPr>
          <p:cNvPr id="4" name="textruta 3">
            <a:extLst>
              <a:ext uri="{FF2B5EF4-FFF2-40B4-BE49-F238E27FC236}">
                <a16:creationId xmlns:a16="http://schemas.microsoft.com/office/drawing/2014/main" id="{89C23709-3D2A-A0FC-BCBB-B0D9E7749BCD}"/>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58456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ruta 23">
            <a:extLst>
              <a:ext uri="{FF2B5EF4-FFF2-40B4-BE49-F238E27FC236}">
                <a16:creationId xmlns:a16="http://schemas.microsoft.com/office/drawing/2014/main" id="{B562078F-C5C6-4623-A511-993C3B18DDFD}"/>
              </a:ext>
            </a:extLst>
          </p:cNvPr>
          <p:cNvSpPr txBox="1"/>
          <p:nvPr/>
        </p:nvSpPr>
        <p:spPr>
          <a:xfrm>
            <a:off x="2211572" y="2597495"/>
            <a:ext cx="20494550" cy="2692147"/>
          </a:xfrm>
          <a:prstGeom prst="rect">
            <a:avLst/>
          </a:prstGeom>
          <a:noFill/>
          <a:ln w="12700">
            <a:noFill/>
          </a:ln>
        </p:spPr>
        <p:txBody>
          <a:bodyPr wrap="square" numCol="1" spcCol="648000" rtlCol="0">
            <a:spAutoFit/>
          </a:bodyPr>
          <a:lstStyle/>
          <a:p>
            <a:pPr algn="ctr"/>
            <a:r>
              <a:rPr lang="sv-SE" sz="2400">
                <a:solidFill>
                  <a:schemeClr val="bg1"/>
                </a:solidFill>
                <a:latin typeface="Montserrat Light" pitchFamily="2" charset="77"/>
              </a:rPr>
              <a:t>Exempel på säsongsplanering utifrån fokusområden. Att skapa en tydlig röd tråd genom att veta vad som ska tränas när </a:t>
            </a:r>
            <a:br>
              <a:rPr lang="sv-SE" sz="2400">
                <a:solidFill>
                  <a:schemeClr val="bg1"/>
                </a:solidFill>
                <a:latin typeface="Montserrat Light" pitchFamily="2" charset="77"/>
              </a:rPr>
            </a:br>
            <a:r>
              <a:rPr lang="sv-SE" sz="2400">
                <a:solidFill>
                  <a:schemeClr val="bg1"/>
                </a:solidFill>
                <a:latin typeface="Montserrat Light" pitchFamily="2" charset="77"/>
              </a:rPr>
              <a:t>gynnar både utveckling och skapar en enkelhet för ledare och spelare</a:t>
            </a:r>
          </a:p>
          <a:p>
            <a:pPr algn="ctr"/>
            <a:endParaRPr lang="sv-SE" sz="4000" b="1">
              <a:solidFill>
                <a:schemeClr val="bg1"/>
              </a:solidFill>
              <a:latin typeface="Montserrat SemiBold" pitchFamily="2" charset="77"/>
            </a:endParaRPr>
          </a:p>
          <a:p>
            <a:pPr algn="ctr"/>
            <a:r>
              <a:rPr lang="sv-SE" sz="4000" b="1">
                <a:solidFill>
                  <a:schemeClr val="bg1"/>
                </a:solidFill>
                <a:latin typeface="Montserrat SemiBold" pitchFamily="2" charset="77"/>
              </a:rPr>
              <a:t>Veckoplanering</a:t>
            </a:r>
            <a:endParaRPr lang="sv-SE" sz="2400" b="1">
              <a:solidFill>
                <a:schemeClr val="bg1"/>
              </a:solidFill>
              <a:latin typeface="Montserrat SemiBold" pitchFamily="2" charset="77"/>
            </a:endParaRPr>
          </a:p>
          <a:p>
            <a:pPr algn="ctr">
              <a:lnSpc>
                <a:spcPct val="200000"/>
              </a:lnSpc>
            </a:pPr>
            <a:r>
              <a:rPr lang="sv-SE" sz="2400" b="1">
                <a:solidFill>
                  <a:schemeClr val="bg1"/>
                </a:solidFill>
                <a:latin typeface="Montserrat SemiBold" pitchFamily="2" charset="77"/>
              </a:rPr>
              <a:t>Säsongsstart - v. 43</a:t>
            </a:r>
            <a:r>
              <a:rPr lang="sv-SE" sz="2400">
                <a:solidFill>
                  <a:schemeClr val="bg1"/>
                </a:solidFill>
                <a:latin typeface="Montserrat Light" pitchFamily="2" charset="77"/>
              </a:rPr>
              <a:t> F1, F2, F3, F4, F5, F6, F7, F8     </a:t>
            </a:r>
            <a:r>
              <a:rPr lang="sv-SE" sz="2400" b="1">
                <a:solidFill>
                  <a:schemeClr val="bg1"/>
                </a:solidFill>
                <a:latin typeface="Montserrat SemiBold" pitchFamily="2" charset="77"/>
              </a:rPr>
              <a:t>v. 44-50</a:t>
            </a:r>
            <a:r>
              <a:rPr lang="sv-SE" sz="2400">
                <a:solidFill>
                  <a:schemeClr val="bg1"/>
                </a:solidFill>
                <a:latin typeface="Montserrat Light" pitchFamily="2" charset="77"/>
              </a:rPr>
              <a:t> F1+F1, F2+F2, F3+F3, F4+F4.    </a:t>
            </a:r>
            <a:r>
              <a:rPr lang="sv-SE" sz="2400" b="1">
                <a:solidFill>
                  <a:schemeClr val="bg1"/>
                </a:solidFill>
                <a:latin typeface="Montserrat SemiBold" pitchFamily="2" charset="77"/>
              </a:rPr>
              <a:t>v. 51-2</a:t>
            </a:r>
            <a:r>
              <a:rPr lang="sv-SE" sz="2400">
                <a:solidFill>
                  <a:schemeClr val="bg1"/>
                </a:solidFill>
                <a:latin typeface="Montserrat Light" pitchFamily="2" charset="77"/>
              </a:rPr>
              <a:t> F5+F5, F6+F6.    </a:t>
            </a:r>
            <a:r>
              <a:rPr lang="sv-SE" sz="2400" b="1">
                <a:solidFill>
                  <a:schemeClr val="bg1"/>
                </a:solidFill>
                <a:latin typeface="Montserrat SemiBold" pitchFamily="2" charset="77"/>
              </a:rPr>
              <a:t>v. 3-9</a:t>
            </a:r>
            <a:r>
              <a:rPr lang="sv-SE" sz="2400">
                <a:solidFill>
                  <a:schemeClr val="bg1"/>
                </a:solidFill>
                <a:latin typeface="Montserrat Light" pitchFamily="2" charset="77"/>
              </a:rPr>
              <a:t> F7+F7, F8+F8</a:t>
            </a:r>
          </a:p>
        </p:txBody>
      </p:sp>
      <p:sp>
        <p:nvSpPr>
          <p:cNvPr id="15" name="Rektangel med rundade hörn 11">
            <a:extLst>
              <a:ext uri="{FF2B5EF4-FFF2-40B4-BE49-F238E27FC236}">
                <a16:creationId xmlns:a16="http://schemas.microsoft.com/office/drawing/2014/main" id="{768E3A1C-6EA2-420F-A8FC-5289499E2B71}"/>
              </a:ext>
            </a:extLst>
          </p:cNvPr>
          <p:cNvSpPr/>
          <p:nvPr/>
        </p:nvSpPr>
        <p:spPr>
          <a:xfrm>
            <a:off x="2727617" y="4996135"/>
            <a:ext cx="21918649" cy="1466502"/>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200">
                <a:solidFill>
                  <a:srgbClr val="F5EF88"/>
                </a:solidFill>
                <a:latin typeface="Montserrat Light" pitchFamily="2" charset="77"/>
              </a:rPr>
              <a:t>Augusti	             September                   Oktober	           November                December            Januari        Februari              Mars              April</a:t>
            </a:r>
          </a:p>
        </p:txBody>
      </p:sp>
      <p:sp>
        <p:nvSpPr>
          <p:cNvPr id="21" name="textruta 20">
            <a:extLst>
              <a:ext uri="{FF2B5EF4-FFF2-40B4-BE49-F238E27FC236}">
                <a16:creationId xmlns:a16="http://schemas.microsoft.com/office/drawing/2014/main" id="{2196F9A6-201C-4217-A63D-AAB5454F19EB}"/>
              </a:ext>
            </a:extLst>
          </p:cNvPr>
          <p:cNvSpPr txBox="1"/>
          <p:nvPr/>
        </p:nvSpPr>
        <p:spPr>
          <a:xfrm>
            <a:off x="7628365" y="6381990"/>
            <a:ext cx="7338917" cy="5220176"/>
          </a:xfrm>
          <a:prstGeom prst="rect">
            <a:avLst/>
          </a:prstGeom>
          <a:noFill/>
          <a:ln w="12700">
            <a:noFill/>
          </a:ln>
        </p:spPr>
        <p:txBody>
          <a:bodyPr wrap="square" numCol="2" rtlCol="0">
            <a:noAutofit/>
          </a:bodyPr>
          <a:lstStyle/>
          <a:p>
            <a:pPr fontAlgn="base">
              <a:lnSpc>
                <a:spcPct val="150000"/>
              </a:lnSpc>
            </a:pPr>
            <a:r>
              <a:rPr lang="sv-SE" sz="2400" b="1">
                <a:solidFill>
                  <a:schemeClr val="bg1"/>
                </a:solidFill>
                <a:latin typeface="Montserrat SemiBold" pitchFamily="2" charset="77"/>
              </a:rPr>
              <a:t>Utespelare</a:t>
            </a:r>
          </a:p>
          <a:p>
            <a:pPr marL="550863" indent="-550863" fontAlgn="base">
              <a:lnSpc>
                <a:spcPct val="150000"/>
              </a:lnSpc>
              <a:buFont typeface="+mj-lt"/>
              <a:buAutoNum type="arabicPeriod"/>
            </a:pPr>
            <a:r>
              <a:rPr lang="sv-SE" sz="2400">
                <a:solidFill>
                  <a:schemeClr val="bg1"/>
                </a:solidFill>
                <a:latin typeface="Montserrat Light" pitchFamily="2" charset="77"/>
              </a:rPr>
              <a:t>Duellspel med boll</a:t>
            </a:r>
          </a:p>
          <a:p>
            <a:pPr marL="550863" indent="-550863" fontAlgn="base">
              <a:lnSpc>
                <a:spcPct val="150000"/>
              </a:lnSpc>
              <a:buFont typeface="+mj-lt"/>
              <a:buAutoNum type="arabicPeriod"/>
            </a:pPr>
            <a:r>
              <a:rPr lang="sv-SE" sz="2400">
                <a:solidFill>
                  <a:schemeClr val="bg1"/>
                </a:solidFill>
                <a:latin typeface="Montserrat Light" pitchFamily="2" charset="77"/>
              </a:rPr>
              <a:t>Göra mål</a:t>
            </a:r>
          </a:p>
          <a:p>
            <a:pPr marL="550863" indent="-550863" fontAlgn="base">
              <a:lnSpc>
                <a:spcPct val="150000"/>
              </a:lnSpc>
              <a:buFont typeface="+mj-lt"/>
              <a:buAutoNum type="arabicPeriod"/>
            </a:pPr>
            <a:r>
              <a:rPr lang="sv-SE" sz="2400">
                <a:solidFill>
                  <a:schemeClr val="bg1"/>
                </a:solidFill>
                <a:latin typeface="Montserrat Light" pitchFamily="2" charset="77"/>
              </a:rPr>
              <a:t>Ta bollen framåt</a:t>
            </a:r>
          </a:p>
          <a:p>
            <a:pPr marL="550863" indent="-550863" fontAlgn="base">
              <a:lnSpc>
                <a:spcPct val="150000"/>
              </a:lnSpc>
              <a:buFont typeface="+mj-lt"/>
              <a:buAutoNum type="arabicPeriod"/>
            </a:pPr>
            <a:r>
              <a:rPr lang="sv-SE" sz="2400">
                <a:solidFill>
                  <a:schemeClr val="bg1"/>
                </a:solidFill>
                <a:latin typeface="Montserrat Light" pitchFamily="2" charset="77"/>
              </a:rPr>
              <a:t>Spelbarhet</a:t>
            </a:r>
          </a:p>
          <a:p>
            <a:pPr marL="550863" indent="-550863" fontAlgn="base">
              <a:lnSpc>
                <a:spcPct val="150000"/>
              </a:lnSpc>
              <a:buFont typeface="+mj-lt"/>
              <a:buAutoNum type="arabicPeriod"/>
            </a:pPr>
            <a:r>
              <a:rPr lang="sv-SE" sz="2400">
                <a:solidFill>
                  <a:schemeClr val="bg1"/>
                </a:solidFill>
                <a:latin typeface="Montserrat Light" pitchFamily="2" charset="77"/>
              </a:rPr>
              <a:t>Vinna insida</a:t>
            </a:r>
          </a:p>
          <a:p>
            <a:pPr marL="550863" indent="-550863" fontAlgn="base">
              <a:lnSpc>
                <a:spcPct val="150000"/>
              </a:lnSpc>
              <a:buFont typeface="+mj-lt"/>
              <a:buAutoNum type="arabicPeriod"/>
            </a:pPr>
            <a:r>
              <a:rPr lang="sv-SE" sz="2400">
                <a:solidFill>
                  <a:schemeClr val="bg1"/>
                </a:solidFill>
                <a:latin typeface="Montserrat Light" pitchFamily="2" charset="77"/>
              </a:rPr>
              <a:t>Passningsspel</a:t>
            </a:r>
          </a:p>
          <a:p>
            <a:pPr marL="550863" indent="-550863" fontAlgn="base">
              <a:lnSpc>
                <a:spcPct val="150000"/>
              </a:lnSpc>
              <a:buFont typeface="+mj-lt"/>
              <a:buAutoNum type="arabicPeriod"/>
            </a:pPr>
            <a:r>
              <a:rPr lang="sv-SE" sz="2400">
                <a:solidFill>
                  <a:schemeClr val="bg1"/>
                </a:solidFill>
                <a:latin typeface="Montserrat Light" pitchFamily="2" charset="77"/>
              </a:rPr>
              <a:t>Vinna boll</a:t>
            </a:r>
          </a:p>
          <a:p>
            <a:pPr marL="550863" indent="-550863" fontAlgn="base">
              <a:lnSpc>
                <a:spcPct val="150000"/>
              </a:lnSpc>
              <a:buFont typeface="+mj-lt"/>
              <a:buAutoNum type="arabicPeriod"/>
            </a:pPr>
            <a:r>
              <a:rPr lang="sv-SE" sz="2400">
                <a:solidFill>
                  <a:schemeClr val="bg1"/>
                </a:solidFill>
                <a:latin typeface="Montserrat Light" pitchFamily="2" charset="77"/>
              </a:rPr>
              <a:t>Förhindra mål</a:t>
            </a:r>
          </a:p>
        </p:txBody>
      </p:sp>
      <p:sp>
        <p:nvSpPr>
          <p:cNvPr id="23" name="textruta 22">
            <a:extLst>
              <a:ext uri="{FF2B5EF4-FFF2-40B4-BE49-F238E27FC236}">
                <a16:creationId xmlns:a16="http://schemas.microsoft.com/office/drawing/2014/main" id="{BE7B797F-FB7F-43D5-AB06-D355D6BBFF34}"/>
              </a:ext>
            </a:extLst>
          </p:cNvPr>
          <p:cNvSpPr txBox="1"/>
          <p:nvPr/>
        </p:nvSpPr>
        <p:spPr>
          <a:xfrm>
            <a:off x="13407040" y="6381986"/>
            <a:ext cx="8002356" cy="5427449"/>
          </a:xfrm>
          <a:prstGeom prst="rect">
            <a:avLst/>
          </a:prstGeom>
          <a:noFill/>
          <a:ln w="12700">
            <a:noFill/>
          </a:ln>
        </p:spPr>
        <p:txBody>
          <a:bodyPr wrap="square" numCol="2" rtlCol="0">
            <a:noAutofit/>
          </a:bodyPr>
          <a:lstStyle/>
          <a:p>
            <a:pPr fontAlgn="base">
              <a:lnSpc>
                <a:spcPct val="150000"/>
              </a:lnSpc>
            </a:pPr>
            <a:r>
              <a:rPr lang="sv-SE" sz="2400" b="1">
                <a:solidFill>
                  <a:schemeClr val="bg1"/>
                </a:solidFill>
                <a:latin typeface="Montserrat SemiBold" pitchFamily="2" charset="77"/>
              </a:rPr>
              <a:t>Målvakter</a:t>
            </a:r>
          </a:p>
          <a:p>
            <a:pPr marL="550863" indent="-550863" fontAlgn="base">
              <a:lnSpc>
                <a:spcPct val="150000"/>
              </a:lnSpc>
              <a:buFont typeface="+mj-lt"/>
              <a:buAutoNum type="arabicPeriod"/>
            </a:pPr>
            <a:r>
              <a:rPr lang="sv-SE" sz="2400">
                <a:solidFill>
                  <a:schemeClr val="bg1"/>
                </a:solidFill>
                <a:latin typeface="Montserrat Light" pitchFamily="2" charset="77"/>
              </a:rPr>
              <a:t>Bollhantering</a:t>
            </a:r>
          </a:p>
          <a:p>
            <a:pPr marL="550863" indent="-550863" fontAlgn="base">
              <a:lnSpc>
                <a:spcPct val="150000"/>
              </a:lnSpc>
              <a:buFont typeface="+mj-lt"/>
              <a:buAutoNum type="arabicPeriod"/>
            </a:pPr>
            <a:r>
              <a:rPr lang="sv-SE" sz="2400">
                <a:solidFill>
                  <a:schemeClr val="bg1"/>
                </a:solidFill>
                <a:latin typeface="Montserrat Light" pitchFamily="2" charset="77"/>
              </a:rPr>
              <a:t>Returer</a:t>
            </a:r>
          </a:p>
          <a:p>
            <a:pPr marL="550863" indent="-550863" fontAlgn="base">
              <a:lnSpc>
                <a:spcPct val="150000"/>
              </a:lnSpc>
              <a:buFont typeface="+mj-lt"/>
              <a:buAutoNum type="arabicPeriod"/>
            </a:pPr>
            <a:r>
              <a:rPr lang="sv-SE" sz="2400">
                <a:solidFill>
                  <a:schemeClr val="bg1"/>
                </a:solidFill>
                <a:latin typeface="Montserrat Light" pitchFamily="2" charset="77"/>
              </a:rPr>
              <a:t>Ta bollen framåt</a:t>
            </a:r>
          </a:p>
          <a:p>
            <a:pPr marL="550863" indent="-550863" fontAlgn="base">
              <a:lnSpc>
                <a:spcPct val="150000"/>
              </a:lnSpc>
              <a:buFont typeface="+mj-lt"/>
              <a:buAutoNum type="arabicPeriod"/>
            </a:pPr>
            <a:r>
              <a:rPr lang="sv-SE" sz="2400">
                <a:solidFill>
                  <a:schemeClr val="bg1"/>
                </a:solidFill>
                <a:latin typeface="Montserrat Light" pitchFamily="2" charset="77"/>
              </a:rPr>
              <a:t>Förflyttningar</a:t>
            </a:r>
          </a:p>
          <a:p>
            <a:pPr marL="550863" indent="-550863" fontAlgn="base">
              <a:lnSpc>
                <a:spcPct val="150000"/>
              </a:lnSpc>
              <a:buFont typeface="+mj-lt"/>
              <a:buAutoNum type="arabicPeriod"/>
            </a:pPr>
            <a:r>
              <a:rPr lang="sv-SE" sz="2400">
                <a:solidFill>
                  <a:schemeClr val="bg1"/>
                </a:solidFill>
                <a:latin typeface="Montserrat Light" pitchFamily="2" charset="77"/>
              </a:rPr>
              <a:t>Positionering</a:t>
            </a:r>
          </a:p>
          <a:p>
            <a:pPr marL="550863" indent="-550863" fontAlgn="base">
              <a:lnSpc>
                <a:spcPct val="150000"/>
              </a:lnSpc>
              <a:buFont typeface="+mj-lt"/>
              <a:buAutoNum type="arabicPeriod"/>
            </a:pPr>
            <a:r>
              <a:rPr lang="sv-SE" sz="2400">
                <a:solidFill>
                  <a:schemeClr val="bg1"/>
                </a:solidFill>
                <a:latin typeface="Montserrat Light" pitchFamily="2" charset="77"/>
              </a:rPr>
              <a:t>Utkast</a:t>
            </a:r>
          </a:p>
          <a:p>
            <a:pPr marL="550863" indent="-550863" fontAlgn="base">
              <a:lnSpc>
                <a:spcPct val="150000"/>
              </a:lnSpc>
              <a:buFont typeface="+mj-lt"/>
              <a:buAutoNum type="arabicPeriod"/>
            </a:pPr>
            <a:r>
              <a:rPr lang="sv-SE" sz="2400">
                <a:solidFill>
                  <a:schemeClr val="bg1"/>
                </a:solidFill>
                <a:latin typeface="Montserrat Light" pitchFamily="2" charset="77"/>
              </a:rPr>
              <a:t>Aktiv som försvarare</a:t>
            </a:r>
          </a:p>
          <a:p>
            <a:pPr marL="550863" indent="-550863" fontAlgn="base">
              <a:lnSpc>
                <a:spcPct val="150000"/>
              </a:lnSpc>
              <a:buFont typeface="+mj-lt"/>
              <a:buAutoNum type="arabicPeriod"/>
            </a:pPr>
            <a:r>
              <a:rPr lang="sv-SE" sz="2400">
                <a:solidFill>
                  <a:schemeClr val="bg1"/>
                </a:solidFill>
                <a:latin typeface="Montserrat Light" pitchFamily="2" charset="77"/>
              </a:rPr>
              <a:t>Trafikhantering</a:t>
            </a:r>
          </a:p>
        </p:txBody>
      </p:sp>
      <p:sp>
        <p:nvSpPr>
          <p:cNvPr id="3" name="Rubrik 1">
            <a:extLst>
              <a:ext uri="{FF2B5EF4-FFF2-40B4-BE49-F238E27FC236}">
                <a16:creationId xmlns:a16="http://schemas.microsoft.com/office/drawing/2014/main" id="{B6891725-E262-3ECB-47FE-6ACD73F55F9F}"/>
              </a:ext>
            </a:extLst>
          </p:cNvPr>
          <p:cNvSpPr txBox="1">
            <a:spLocks/>
          </p:cNvSpPr>
          <p:nvPr/>
        </p:nvSpPr>
        <p:spPr>
          <a:xfrm>
            <a:off x="1676291" y="796402"/>
            <a:ext cx="21029831" cy="1496394"/>
          </a:xfrm>
          <a:prstGeom prst="rect">
            <a:avLst/>
          </a:prstGeom>
        </p:spPr>
        <p:txBody>
          <a:bodyPr vert="horz" lIns="91440" tIns="45720" rIns="91440" bIns="45720" rtlCol="0" anchor="ctr">
            <a:normAutofit fontScale="77500" lnSpcReduction="20000"/>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pPr algn="ctr"/>
            <a:r>
              <a:rPr lang="sv-SE" sz="9000">
                <a:solidFill>
                  <a:srgbClr val="F5EF88"/>
                </a:solidFill>
                <a:latin typeface="Mongoose Regular" panose="02000000000000000000" pitchFamily="2" charset="77"/>
              </a:rPr>
              <a:t>EXEMPEL PÅ SÄSONGSPLANERING OCH PERIODISERING</a:t>
            </a:r>
          </a:p>
        </p:txBody>
      </p:sp>
      <p:cxnSp>
        <p:nvCxnSpPr>
          <p:cNvPr id="6" name="Rak 5">
            <a:extLst>
              <a:ext uri="{FF2B5EF4-FFF2-40B4-BE49-F238E27FC236}">
                <a16:creationId xmlns:a16="http://schemas.microsoft.com/office/drawing/2014/main" id="{835CDEE6-271B-70E0-A01F-6343C51BA2C2}"/>
              </a:ext>
            </a:extLst>
          </p:cNvPr>
          <p:cNvCxnSpPr>
            <a:cxnSpLocks/>
          </p:cNvCxnSpPr>
          <p:nvPr/>
        </p:nvCxnSpPr>
        <p:spPr>
          <a:xfrm>
            <a:off x="-264695" y="2413689"/>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E9E16A63-E48B-AF74-7CD1-D5AD67F73DB7}"/>
              </a:ext>
            </a:extLst>
          </p:cNvPr>
          <p:cNvCxnSpPr>
            <a:cxnSpLocks/>
          </p:cNvCxnSpPr>
          <p:nvPr/>
        </p:nvCxnSpPr>
        <p:spPr>
          <a:xfrm>
            <a:off x="-264695" y="363740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E1DF9D8C-F2D6-71FC-828F-AA506C15CEE8}"/>
              </a:ext>
            </a:extLst>
          </p:cNvPr>
          <p:cNvSpPr txBox="1"/>
          <p:nvPr/>
        </p:nvSpPr>
        <p:spPr>
          <a:xfrm>
            <a:off x="3797653" y="12089812"/>
            <a:ext cx="16783665" cy="430887"/>
          </a:xfrm>
          <a:prstGeom prst="rect">
            <a:avLst/>
          </a:prstGeom>
          <a:noFill/>
        </p:spPr>
        <p:txBody>
          <a:bodyPr wrap="square" rtlCol="0">
            <a:spAutoFit/>
          </a:bodyPr>
          <a:lstStyle/>
          <a:p>
            <a:pPr algn="ctr"/>
            <a:r>
              <a:rPr lang="sv-SE" sz="2200" i="1">
                <a:solidFill>
                  <a:schemeClr val="bg1"/>
                </a:solidFill>
                <a:latin typeface="Montserrat" pitchFamily="2" charset="77"/>
              </a:rPr>
              <a:t>F= Fokusområde. Det vill säga F1 är Duellspel med boll + Bollhantering.</a:t>
            </a:r>
          </a:p>
        </p:txBody>
      </p:sp>
      <p:sp>
        <p:nvSpPr>
          <p:cNvPr id="4" name="Platshållare för bildnummer 3">
            <a:extLst>
              <a:ext uri="{FF2B5EF4-FFF2-40B4-BE49-F238E27FC236}">
                <a16:creationId xmlns:a16="http://schemas.microsoft.com/office/drawing/2014/main" id="{13B37F10-CB93-C94A-F3A0-C5ED8DDFB0A6}"/>
              </a:ext>
            </a:extLst>
          </p:cNvPr>
          <p:cNvSpPr>
            <a:spLocks noGrp="1"/>
          </p:cNvSpPr>
          <p:nvPr>
            <p:ph type="sldNum" sz="quarter" idx="12"/>
          </p:nvPr>
        </p:nvSpPr>
        <p:spPr/>
        <p:txBody>
          <a:bodyPr/>
          <a:lstStyle/>
          <a:p>
            <a:fld id="{5F919A4E-C2E9-6148-8511-58460454BFB7}" type="slidenum">
              <a:rPr lang="sv-SE" smtClean="0"/>
              <a:t>49</a:t>
            </a:fld>
            <a:endParaRPr lang="sv-SE"/>
          </a:p>
        </p:txBody>
      </p:sp>
      <p:sp>
        <p:nvSpPr>
          <p:cNvPr id="5" name="textruta 4">
            <a:extLst>
              <a:ext uri="{FF2B5EF4-FFF2-40B4-BE49-F238E27FC236}">
                <a16:creationId xmlns:a16="http://schemas.microsoft.com/office/drawing/2014/main" id="{81DCD580-91BB-B4D6-6ED7-3C0AC9CA80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38491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EE4C37-D50C-28E6-D33F-3924BD44F175}"/>
              </a:ext>
            </a:extLst>
          </p:cNvPr>
          <p:cNvSpPr>
            <a:spLocks noGrp="1"/>
          </p:cNvSpPr>
          <p:nvPr>
            <p:ph idx="4294967295"/>
          </p:nvPr>
        </p:nvSpPr>
        <p:spPr>
          <a:xfrm>
            <a:off x="1676291" y="3194052"/>
            <a:ext cx="21029831" cy="546114"/>
          </a:xfrm>
        </p:spPr>
        <p:txBody>
          <a:bodyPr>
            <a:normAutofit/>
          </a:bodyPr>
          <a:lstStyle/>
          <a:p>
            <a:pPr marL="0" indent="0">
              <a:lnSpc>
                <a:spcPct val="100000"/>
              </a:lnSpc>
              <a:buNone/>
            </a:pPr>
            <a:r>
              <a:rPr lang="sv-SE" sz="2600" dirty="0">
                <a:solidFill>
                  <a:schemeClr val="bg1"/>
                </a:solidFill>
              </a:rPr>
              <a:t>Glädjerik, utvecklande och aktiv innebandy för alla</a:t>
            </a:r>
          </a:p>
        </p:txBody>
      </p:sp>
      <p:sp>
        <p:nvSpPr>
          <p:cNvPr id="2" name="Platshållare för bildnummer 1">
            <a:extLst>
              <a:ext uri="{FF2B5EF4-FFF2-40B4-BE49-F238E27FC236}">
                <a16:creationId xmlns:a16="http://schemas.microsoft.com/office/drawing/2014/main" id="{A54E142B-5234-57F7-C497-28E6B5C16B97}"/>
              </a:ext>
            </a:extLst>
          </p:cNvPr>
          <p:cNvSpPr>
            <a:spLocks noGrp="1"/>
          </p:cNvSpPr>
          <p:nvPr>
            <p:ph type="sldNum" sz="quarter" idx="12"/>
          </p:nvPr>
        </p:nvSpPr>
        <p:spPr/>
        <p:txBody>
          <a:bodyPr/>
          <a:lstStyle/>
          <a:p>
            <a:fld id="{5F919A4E-C2E9-6148-8511-58460454BFB7}" type="slidenum">
              <a:rPr lang="sv-SE" smtClean="0"/>
              <a:t>5</a:t>
            </a:fld>
            <a:endParaRPr lang="sv-SE"/>
          </a:p>
        </p:txBody>
      </p:sp>
      <p:sp>
        <p:nvSpPr>
          <p:cNvPr id="4" name="Platshållare för innehåll 3">
            <a:extLst>
              <a:ext uri="{FF2B5EF4-FFF2-40B4-BE49-F238E27FC236}">
                <a16:creationId xmlns:a16="http://schemas.microsoft.com/office/drawing/2014/main" id="{547B646E-CA0F-E58E-8B74-F7A901C560EF}"/>
              </a:ext>
            </a:extLst>
          </p:cNvPr>
          <p:cNvSpPr>
            <a:spLocks noGrp="1"/>
          </p:cNvSpPr>
          <p:nvPr>
            <p:ph sz="half" idx="4294967295"/>
          </p:nvPr>
        </p:nvSpPr>
        <p:spPr>
          <a:xfrm>
            <a:off x="12485762" y="3136900"/>
            <a:ext cx="11512550" cy="1165225"/>
          </a:xfrm>
        </p:spPr>
        <p:txBody>
          <a:bodyPr>
            <a:noAutofit/>
          </a:bodyPr>
          <a:lstStyle/>
          <a:p>
            <a:pPr marL="0" indent="0">
              <a:lnSpc>
                <a:spcPct val="100000"/>
              </a:lnSpc>
              <a:buNone/>
            </a:pPr>
            <a:r>
              <a:rPr lang="sv-SE" sz="2600">
                <a:solidFill>
                  <a:schemeClr val="bg1"/>
                </a:solidFill>
              </a:rPr>
              <a:t>Informera, dokumentera och implementera för en stark ”föreningsgaranti” oavsett ledar-/</a:t>
            </a:r>
            <a:r>
              <a:rPr lang="sv-SE" sz="2600" err="1">
                <a:solidFill>
                  <a:schemeClr val="bg1"/>
                </a:solidFill>
              </a:rPr>
              <a:t>spelargrupp</a:t>
            </a:r>
            <a:r>
              <a:rPr lang="sv-SE" sz="2600">
                <a:solidFill>
                  <a:schemeClr val="bg1"/>
                </a:solidFill>
              </a:rPr>
              <a:t> över tid. </a:t>
            </a:r>
          </a:p>
        </p:txBody>
      </p:sp>
      <p:pic>
        <p:nvPicPr>
          <p:cNvPr id="8" name="Bildobjekt 7">
            <a:extLst>
              <a:ext uri="{FF2B5EF4-FFF2-40B4-BE49-F238E27FC236}">
                <a16:creationId xmlns:a16="http://schemas.microsoft.com/office/drawing/2014/main" id="{07A40ACF-C8A5-730E-3615-DBE23450B172}"/>
              </a:ext>
            </a:extLst>
          </p:cNvPr>
          <p:cNvPicPr>
            <a:picLocks noChangeAspect="1"/>
          </p:cNvPicPr>
          <p:nvPr/>
        </p:nvPicPr>
        <p:blipFill>
          <a:blip r:embed="rId4"/>
          <a:stretch>
            <a:fillRect/>
          </a:stretch>
        </p:blipFill>
        <p:spPr>
          <a:xfrm flipV="1">
            <a:off x="1" y="13245684"/>
            <a:ext cx="24395113" cy="469871"/>
          </a:xfrm>
          <a:prstGeom prst="rect">
            <a:avLst/>
          </a:prstGeom>
        </p:spPr>
      </p:pic>
      <p:cxnSp>
        <p:nvCxnSpPr>
          <p:cNvPr id="13" name="Rak 12">
            <a:extLst>
              <a:ext uri="{FF2B5EF4-FFF2-40B4-BE49-F238E27FC236}">
                <a16:creationId xmlns:a16="http://schemas.microsoft.com/office/drawing/2014/main" id="{6C9E0132-F9BF-D2C1-04C2-B7F4AEE685BB}"/>
              </a:ext>
            </a:extLst>
          </p:cNvPr>
          <p:cNvCxnSpPr>
            <a:cxnSpLocks/>
          </p:cNvCxnSpPr>
          <p:nvPr/>
        </p:nvCxnSpPr>
        <p:spPr>
          <a:xfrm>
            <a:off x="1676291" y="4548034"/>
            <a:ext cx="210298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EC0264AA-697E-CEC5-A610-E1D498595278}"/>
              </a:ext>
            </a:extLst>
          </p:cNvPr>
          <p:cNvCxnSpPr>
            <a:cxnSpLocks/>
          </p:cNvCxnSpPr>
          <p:nvPr/>
        </p:nvCxnSpPr>
        <p:spPr>
          <a:xfrm>
            <a:off x="1761098" y="6593831"/>
            <a:ext cx="210298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3BA1FB39-90C1-BC5A-123A-66C367E39F0F}"/>
              </a:ext>
            </a:extLst>
          </p:cNvPr>
          <p:cNvSpPr txBox="1"/>
          <p:nvPr/>
        </p:nvSpPr>
        <p:spPr>
          <a:xfrm>
            <a:off x="12485762" y="5149377"/>
            <a:ext cx="11028981" cy="892552"/>
          </a:xfrm>
          <a:prstGeom prst="rect">
            <a:avLst/>
          </a:prstGeom>
          <a:noFill/>
        </p:spPr>
        <p:txBody>
          <a:bodyPr wrap="none" rtlCol="0">
            <a:spAutoFit/>
          </a:bodyPr>
          <a:lstStyle/>
          <a:p>
            <a:pPr>
              <a:lnSpc>
                <a:spcPct val="100000"/>
              </a:lnSpc>
            </a:pPr>
            <a:r>
              <a:rPr lang="sv-SE" sz="2600">
                <a:solidFill>
                  <a:schemeClr val="bg1"/>
                </a:solidFill>
                <a:latin typeface="Montserrat Light" pitchFamily="2" charset="77"/>
              </a:rPr>
              <a:t>Systematik kring träningsmängd,  inkludering av alla, utmanande</a:t>
            </a:r>
          </a:p>
          <a:p>
            <a:pPr>
              <a:lnSpc>
                <a:spcPct val="100000"/>
              </a:lnSpc>
            </a:pPr>
            <a:r>
              <a:rPr lang="sv-SE" sz="2600">
                <a:solidFill>
                  <a:schemeClr val="bg1"/>
                </a:solidFill>
                <a:latin typeface="Montserrat Light" pitchFamily="2" charset="77"/>
              </a:rPr>
              <a:t> aktiviteter och elitambitioner.</a:t>
            </a:r>
          </a:p>
        </p:txBody>
      </p:sp>
      <p:sp>
        <p:nvSpPr>
          <p:cNvPr id="7" name="textruta 6">
            <a:extLst>
              <a:ext uri="{FF2B5EF4-FFF2-40B4-BE49-F238E27FC236}">
                <a16:creationId xmlns:a16="http://schemas.microsoft.com/office/drawing/2014/main" id="{DF3F973E-7683-FEF2-3B6E-07BB420AC20F}"/>
              </a:ext>
            </a:extLst>
          </p:cNvPr>
          <p:cNvSpPr txBox="1"/>
          <p:nvPr/>
        </p:nvSpPr>
        <p:spPr>
          <a:xfrm>
            <a:off x="1687866" y="5149377"/>
            <a:ext cx="5569153" cy="492443"/>
          </a:xfrm>
          <a:prstGeom prst="rect">
            <a:avLst/>
          </a:prstGeom>
          <a:noFill/>
        </p:spPr>
        <p:txBody>
          <a:bodyPr wrap="none" rtlCol="0">
            <a:spAutoFit/>
          </a:bodyPr>
          <a:lstStyle/>
          <a:p>
            <a:pPr>
              <a:lnSpc>
                <a:spcPct val="100000"/>
              </a:lnSpc>
            </a:pPr>
            <a:r>
              <a:rPr lang="sv-SE" sz="2600">
                <a:solidFill>
                  <a:schemeClr val="bg1"/>
                </a:solidFill>
                <a:latin typeface="Montserrat Light" pitchFamily="2" charset="77"/>
              </a:rPr>
              <a:t>Stimulans oavsett ambitionsnivå</a:t>
            </a:r>
          </a:p>
        </p:txBody>
      </p:sp>
      <p:sp>
        <p:nvSpPr>
          <p:cNvPr id="9" name="textruta 8">
            <a:extLst>
              <a:ext uri="{FF2B5EF4-FFF2-40B4-BE49-F238E27FC236}">
                <a16:creationId xmlns:a16="http://schemas.microsoft.com/office/drawing/2014/main" id="{A3C876FB-9FA5-D402-9FE3-C9F2541B9F8C}"/>
              </a:ext>
            </a:extLst>
          </p:cNvPr>
          <p:cNvSpPr txBox="1"/>
          <p:nvPr/>
        </p:nvSpPr>
        <p:spPr>
          <a:xfrm>
            <a:off x="1687866" y="7223305"/>
            <a:ext cx="20854082" cy="2893100"/>
          </a:xfrm>
          <a:prstGeom prst="rect">
            <a:avLst/>
          </a:prstGeom>
          <a:noFill/>
        </p:spPr>
        <p:txBody>
          <a:bodyPr wrap="square" rtlCol="0">
            <a:spAutoFit/>
          </a:bodyPr>
          <a:lstStyle/>
          <a:p>
            <a:pPr marL="0" indent="0">
              <a:lnSpc>
                <a:spcPct val="100000"/>
              </a:lnSpc>
              <a:buNone/>
            </a:pPr>
            <a:r>
              <a:rPr lang="sv-SE" sz="2600" b="1">
                <a:solidFill>
                  <a:schemeClr val="bg1"/>
                </a:solidFill>
                <a:latin typeface="Montserrat SemiBold" pitchFamily="2" charset="77"/>
              </a:rPr>
              <a:t>Främst utvecklingsmiljö</a:t>
            </a:r>
          </a:p>
          <a:p>
            <a:pPr marL="0" indent="0">
              <a:lnSpc>
                <a:spcPct val="100000"/>
              </a:lnSpc>
              <a:buNone/>
            </a:pPr>
            <a:endParaRPr lang="sv-SE" sz="2600" b="1">
              <a:solidFill>
                <a:schemeClr val="bg1"/>
              </a:solidFill>
              <a:latin typeface="Montserrat SemiBold" pitchFamily="2" charset="77"/>
            </a:endParaRPr>
          </a:p>
          <a:p>
            <a:pPr>
              <a:lnSpc>
                <a:spcPct val="100000"/>
              </a:lnSpc>
            </a:pPr>
            <a:r>
              <a:rPr lang="sv-SE" sz="2600">
                <a:solidFill>
                  <a:schemeClr val="bg1"/>
                </a:solidFill>
                <a:latin typeface="Montserrat Light" pitchFamily="2" charset="77"/>
              </a:rPr>
              <a:t>Tillgång till spelytor…………………………………………………………………………………………………. Optimera nyttjandet</a:t>
            </a:r>
          </a:p>
          <a:p>
            <a:pPr>
              <a:lnSpc>
                <a:spcPct val="100000"/>
              </a:lnSpc>
            </a:pPr>
            <a:endParaRPr lang="sv-SE" sz="2600">
              <a:solidFill>
                <a:schemeClr val="bg1"/>
              </a:solidFill>
              <a:latin typeface="Montserrat Light" pitchFamily="2" charset="77"/>
            </a:endParaRPr>
          </a:p>
          <a:p>
            <a:pPr>
              <a:lnSpc>
                <a:spcPct val="100000"/>
              </a:lnSpc>
            </a:pPr>
            <a:r>
              <a:rPr lang="sv-SE" sz="2600">
                <a:solidFill>
                  <a:schemeClr val="bg1"/>
                </a:solidFill>
                <a:latin typeface="Montserrat Light" pitchFamily="2" charset="77"/>
              </a:rPr>
              <a:t>Ledares idrottsliga och pedagogiska kompetens…………………………………….. Kunskapstillförsel och erfarenhetsutbyte</a:t>
            </a:r>
          </a:p>
          <a:p>
            <a:pPr>
              <a:lnSpc>
                <a:spcPct val="100000"/>
              </a:lnSpc>
            </a:pPr>
            <a:endParaRPr lang="sv-SE" sz="2600">
              <a:solidFill>
                <a:schemeClr val="bg1"/>
              </a:solidFill>
              <a:latin typeface="Montserrat Light" pitchFamily="2" charset="77"/>
            </a:endParaRPr>
          </a:p>
          <a:p>
            <a:r>
              <a:rPr lang="sv-SE" sz="2600">
                <a:solidFill>
                  <a:schemeClr val="bg1"/>
                </a:solidFill>
                <a:latin typeface="Montserrat Light" pitchFamily="2" charset="77"/>
              </a:rPr>
              <a:t>”Röd tråd”……………………………………………………………………………………………………………………… Synkroniserad terminologi och metodik</a:t>
            </a:r>
          </a:p>
        </p:txBody>
      </p:sp>
      <p:sp>
        <p:nvSpPr>
          <p:cNvPr id="10" name="Platshållare för innehåll 3">
            <a:extLst>
              <a:ext uri="{FF2B5EF4-FFF2-40B4-BE49-F238E27FC236}">
                <a16:creationId xmlns:a16="http://schemas.microsoft.com/office/drawing/2014/main" id="{E92C08C6-D038-429D-8B0C-FE41FD84EC4F}"/>
              </a:ext>
            </a:extLst>
          </p:cNvPr>
          <p:cNvSpPr txBox="1">
            <a:spLocks/>
          </p:cNvSpPr>
          <p:nvPr/>
        </p:nvSpPr>
        <p:spPr>
          <a:xfrm>
            <a:off x="12485762" y="1927518"/>
            <a:ext cx="11512741" cy="1164668"/>
          </a:xfrm>
          <a:prstGeom prst="rect">
            <a:avLst/>
          </a:prstGeom>
        </p:spPr>
        <p:txBody>
          <a:bodyPr vert="horz" lIns="91440" tIns="45720" rIns="91440" bIns="45720" rtlCol="0">
            <a:noAutofit/>
          </a:bodyPr>
          <a:lst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nSpc>
                <a:spcPct val="100000"/>
              </a:lnSpc>
              <a:buFont typeface="Arial"/>
              <a:buNone/>
            </a:pPr>
            <a:r>
              <a:rPr lang="sv-SE" sz="5500">
                <a:solidFill>
                  <a:schemeClr val="bg1"/>
                </a:solidFill>
                <a:latin typeface="Mongoose Regular" panose="02000000000000000000" pitchFamily="2" charset="77"/>
              </a:rPr>
              <a:t>HUR UPPFYLLER VI SYFTET?</a:t>
            </a:r>
          </a:p>
        </p:txBody>
      </p:sp>
      <p:sp>
        <p:nvSpPr>
          <p:cNvPr id="14" name="Platshållare för innehåll 3">
            <a:extLst>
              <a:ext uri="{FF2B5EF4-FFF2-40B4-BE49-F238E27FC236}">
                <a16:creationId xmlns:a16="http://schemas.microsoft.com/office/drawing/2014/main" id="{D66BD323-75E2-7BCC-490B-42424DCB3A84}"/>
              </a:ext>
            </a:extLst>
          </p:cNvPr>
          <p:cNvSpPr txBox="1">
            <a:spLocks/>
          </p:cNvSpPr>
          <p:nvPr/>
        </p:nvSpPr>
        <p:spPr>
          <a:xfrm>
            <a:off x="1679217" y="1927518"/>
            <a:ext cx="11512741" cy="1164668"/>
          </a:xfrm>
          <a:prstGeom prst="rect">
            <a:avLst/>
          </a:prstGeom>
        </p:spPr>
        <p:txBody>
          <a:bodyPr vert="horz" lIns="91440" tIns="45720" rIns="91440" bIns="45720" rtlCol="0">
            <a:noAutofit/>
          </a:bodyPr>
          <a:lst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nSpc>
                <a:spcPct val="100000"/>
              </a:lnSpc>
              <a:buFont typeface="Arial"/>
              <a:buNone/>
            </a:pPr>
            <a:r>
              <a:rPr lang="sv-SE" sz="5500">
                <a:solidFill>
                  <a:schemeClr val="bg1"/>
                </a:solidFill>
                <a:latin typeface="Mongoose Regular" panose="02000000000000000000" pitchFamily="2" charset="77"/>
              </a:rPr>
              <a:t>SYFTE</a:t>
            </a:r>
          </a:p>
        </p:txBody>
      </p:sp>
      <p:sp>
        <p:nvSpPr>
          <p:cNvPr id="6" name="textruta 5">
            <a:extLst>
              <a:ext uri="{FF2B5EF4-FFF2-40B4-BE49-F238E27FC236}">
                <a16:creationId xmlns:a16="http://schemas.microsoft.com/office/drawing/2014/main" id="{77B8B347-5D25-37AB-8CDD-CEE391BA5DB6}"/>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9921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22E5929-BF55-EB68-0D21-A4833A68A36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3" name="textruta 2">
            <a:extLst>
              <a:ext uri="{FF2B5EF4-FFF2-40B4-BE49-F238E27FC236}">
                <a16:creationId xmlns:a16="http://schemas.microsoft.com/office/drawing/2014/main" id="{1B8E2061-D5A3-164A-80F6-6E1F497B58EF}"/>
              </a:ext>
            </a:extLst>
          </p:cNvPr>
          <p:cNvSpPr txBox="1"/>
          <p:nvPr/>
        </p:nvSpPr>
        <p:spPr>
          <a:xfrm>
            <a:off x="8480371" y="4121150"/>
            <a:ext cx="7321658" cy="4462760"/>
          </a:xfrm>
          <a:prstGeom prst="rect">
            <a:avLst/>
          </a:prstGeom>
          <a:noFill/>
        </p:spPr>
        <p:txBody>
          <a:bodyPr wrap="square" rtlCol="0">
            <a:spAutoFit/>
          </a:bodyPr>
          <a:lstStyle/>
          <a:p>
            <a:pPr algn="ctr">
              <a:defRPr sz="5000" spc="0">
                <a:solidFill>
                  <a:srgbClr val="FFFFFF"/>
                </a:solidFill>
                <a:latin typeface="Montserrat Bold"/>
                <a:ea typeface="Montserrat Bold"/>
                <a:cs typeface="Montserrat Bold"/>
                <a:sym typeface="Montserrat Bold"/>
              </a:defRPr>
            </a:pPr>
            <a:r>
              <a:rPr lang="sv-SE" sz="8000" dirty="0">
                <a:solidFill>
                  <a:schemeClr val="bg1"/>
                </a:solidFill>
                <a:latin typeface="Mongoose Regular" panose="02000000000000000000" pitchFamily="2" charset="77"/>
                <a:ea typeface="Inter ExtraBold" panose="02000503000000020004" pitchFamily="2" charset="0"/>
              </a:rPr>
              <a:t>NAMN </a:t>
            </a:r>
            <a:r>
              <a:rPr lang="sv-SE" sz="8000" dirty="0">
                <a:solidFill>
                  <a:srgbClr val="F5EF88"/>
                </a:solidFill>
                <a:latin typeface="Mongoose Regular" panose="02000000000000000000" pitchFamily="2" charset="77"/>
                <a:ea typeface="Inter ExtraBold" panose="02000503000000020004" pitchFamily="2" charset="0"/>
              </a:rPr>
              <a:t>NAMNSSON</a:t>
            </a:r>
          </a:p>
          <a:p>
            <a:pPr algn="ctr">
              <a:lnSpc>
                <a:spcPct val="150000"/>
              </a:lnSpc>
              <a:defRPr sz="5000" spc="0">
                <a:solidFill>
                  <a:srgbClr val="FFFFFF"/>
                </a:solidFill>
                <a:latin typeface="Montserrat Bold"/>
                <a:ea typeface="Montserrat Bold"/>
                <a:cs typeface="Montserrat Bold"/>
                <a:sym typeface="Montserrat Bold"/>
              </a:defRPr>
            </a:pPr>
            <a:r>
              <a:rPr lang="sv-SE" sz="2800" b="1" dirty="0">
                <a:solidFill>
                  <a:schemeClr val="bg1"/>
                </a:solidFill>
                <a:latin typeface="Montserrat SemiBold" pitchFamily="2" charset="77"/>
                <a:ea typeface="Inter ExtraBold" panose="02000503000000020004" pitchFamily="2" charset="0"/>
              </a:rPr>
              <a:t>Titel</a:t>
            </a:r>
            <a:endParaRPr lang="sv-SE" sz="2800" b="1" spc="0" dirty="0">
              <a:solidFill>
                <a:schemeClr val="bg1"/>
              </a:solidFill>
              <a:latin typeface="Montserrat SemiBold" pitchFamily="2" charset="77"/>
              <a:ea typeface="Inter ExtraBold" panose="02000503000000020004" pitchFamily="2" charset="0"/>
            </a:endParaRPr>
          </a:p>
          <a:p>
            <a:pPr algn="ctr">
              <a:defRPr sz="5000" spc="0">
                <a:solidFill>
                  <a:srgbClr val="FFFFFF"/>
                </a:solidFill>
                <a:latin typeface="Montserrat Bold"/>
                <a:ea typeface="Montserrat Bold"/>
                <a:cs typeface="Montserrat Bold"/>
                <a:sym typeface="Montserrat Bold"/>
              </a:defRPr>
            </a:pPr>
            <a:endParaRPr lang="sv-SE" sz="1800" dirty="0">
              <a:solidFill>
                <a:schemeClr val="bg1"/>
              </a:solidFill>
              <a:latin typeface="Montserrat Light" pitchFamily="2" charset="77"/>
              <a:ea typeface="Inter ExtraBold" panose="02000503000000020004" pitchFamily="2" charset="0"/>
            </a:endParaRPr>
          </a:p>
          <a:p>
            <a:pPr algn="ctr">
              <a:lnSpc>
                <a:spcPct val="150000"/>
              </a:lnSpc>
              <a:defRPr sz="5000" spc="0">
                <a:solidFill>
                  <a:srgbClr val="FFFFFF"/>
                </a:solidFill>
                <a:latin typeface="Montserrat Bold"/>
                <a:ea typeface="Montserrat Bold"/>
                <a:cs typeface="Montserrat Bold"/>
                <a:sym typeface="Montserrat Bold"/>
              </a:defRPr>
            </a:pPr>
            <a:r>
              <a:rPr lang="sv-SE" sz="2400" dirty="0" err="1">
                <a:solidFill>
                  <a:schemeClr val="bg1"/>
                </a:solidFill>
                <a:latin typeface="Montserrat Light" pitchFamily="2" charset="77"/>
                <a:ea typeface="Inter" panose="02000503000000020004" pitchFamily="2" charset="0"/>
              </a:rPr>
              <a:t>xxxx.xxxxxxx@xxxxxx.xx</a:t>
            </a:r>
            <a:endParaRPr lang="sv-SE" sz="2400" dirty="0">
              <a:solidFill>
                <a:schemeClr val="bg1"/>
              </a:solidFill>
              <a:latin typeface="Montserrat Light" pitchFamily="2" charset="77"/>
              <a:ea typeface="Inter" panose="02000503000000020004" pitchFamily="2" charset="0"/>
            </a:endParaRPr>
          </a:p>
          <a:p>
            <a:pPr algn="ctr">
              <a:lnSpc>
                <a:spcPct val="150000"/>
              </a:lnSpc>
              <a:defRPr sz="5000" spc="0">
                <a:solidFill>
                  <a:srgbClr val="FFFFFF"/>
                </a:solidFill>
                <a:latin typeface="Montserrat Bold"/>
                <a:ea typeface="Montserrat Bold"/>
                <a:cs typeface="Montserrat Bold"/>
                <a:sym typeface="Montserrat Bold"/>
              </a:defRPr>
            </a:pPr>
            <a:r>
              <a:rPr lang="sv-SE" sz="2400" dirty="0">
                <a:solidFill>
                  <a:schemeClr val="bg1"/>
                </a:solidFill>
                <a:latin typeface="Montserrat Light" pitchFamily="2" charset="77"/>
                <a:ea typeface="Inter" panose="02000503000000020004" pitchFamily="2" charset="0"/>
              </a:rPr>
              <a:t>Tel: +468-514 274 36</a:t>
            </a:r>
          </a:p>
          <a:p>
            <a:pPr algn="ctr">
              <a:lnSpc>
                <a:spcPct val="150000"/>
              </a:lnSpc>
              <a:defRPr sz="5000" spc="0">
                <a:solidFill>
                  <a:srgbClr val="FFFFFF"/>
                </a:solidFill>
                <a:latin typeface="Montserrat Bold"/>
                <a:ea typeface="Montserrat Bold"/>
                <a:cs typeface="Montserrat Bold"/>
                <a:sym typeface="Montserrat Bold"/>
              </a:defRPr>
            </a:pPr>
            <a:r>
              <a:rPr lang="sv-SE" sz="2400" dirty="0">
                <a:solidFill>
                  <a:schemeClr val="bg1"/>
                </a:solidFill>
                <a:latin typeface="Montserrat Light" pitchFamily="2" charset="77"/>
                <a:ea typeface="Inter" panose="02000503000000020004" pitchFamily="2" charset="0"/>
              </a:rPr>
              <a:t>Mobil: +46XXX XX XX XX</a:t>
            </a:r>
          </a:p>
          <a:p>
            <a:pPr algn="ctr"/>
            <a:endParaRPr lang="sv-SE" b="1" dirty="0">
              <a:solidFill>
                <a:schemeClr val="bg1"/>
              </a:solidFill>
              <a:latin typeface="Inter ExtraBold" panose="02000503000000020004" pitchFamily="2" charset="0"/>
              <a:ea typeface="Inter ExtraBold" panose="02000503000000020004" pitchFamily="2" charset="0"/>
            </a:endParaRPr>
          </a:p>
        </p:txBody>
      </p:sp>
    </p:spTree>
    <p:extLst>
      <p:ext uri="{BB962C8B-B14F-4D97-AF65-F5344CB8AC3E}">
        <p14:creationId xmlns:p14="http://schemas.microsoft.com/office/powerpoint/2010/main" val="369041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527F9A-BC16-5EF0-2412-C61D57B93714}"/>
              </a:ext>
            </a:extLst>
          </p:cNvPr>
          <p:cNvSpPr>
            <a:spLocks noGrp="1"/>
          </p:cNvSpPr>
          <p:nvPr>
            <p:ph type="title"/>
          </p:nvPr>
        </p:nvSpPr>
        <p:spPr>
          <a:xfrm>
            <a:off x="1694505" y="366548"/>
            <a:ext cx="21029831" cy="2650953"/>
          </a:xfrm>
        </p:spPr>
        <p:txBody>
          <a:bodyPr>
            <a:normAutofit/>
          </a:bodyPr>
          <a:lstStyle/>
          <a:p>
            <a:r>
              <a:rPr lang="sv-SE" sz="9000">
                <a:solidFill>
                  <a:srgbClr val="F5EF88"/>
                </a:solidFill>
                <a:latin typeface="Mongoose Regular" panose="02000000000000000000" pitchFamily="2" charset="77"/>
              </a:rPr>
              <a:t>INNEHÅLLSFÖRTECKNING</a:t>
            </a:r>
          </a:p>
        </p:txBody>
      </p:sp>
      <p:sp>
        <p:nvSpPr>
          <p:cNvPr id="4" name="textruta 3">
            <a:extLst>
              <a:ext uri="{FF2B5EF4-FFF2-40B4-BE49-F238E27FC236}">
                <a16:creationId xmlns:a16="http://schemas.microsoft.com/office/drawing/2014/main" id="{2D66A7B8-7DF9-A60F-A21E-4F85378D8CA8}"/>
              </a:ext>
            </a:extLst>
          </p:cNvPr>
          <p:cNvSpPr txBox="1"/>
          <p:nvPr/>
        </p:nvSpPr>
        <p:spPr>
          <a:xfrm>
            <a:off x="14900376" y="2745836"/>
            <a:ext cx="4336936" cy="3939540"/>
          </a:xfrm>
          <a:prstGeom prst="rect">
            <a:avLst/>
          </a:prstGeom>
          <a:noFill/>
        </p:spPr>
        <p:txBody>
          <a:bodyPr wrap="square" lIns="91440" tIns="45720" rIns="91440" bIns="45720" anchor="t">
            <a:spAutoFit/>
          </a:bodyPr>
          <a:lstStyle/>
          <a:p>
            <a:pPr fontAlgn="base">
              <a:lnSpc>
                <a:spcPct val="150000"/>
              </a:lnSpc>
            </a:pPr>
            <a:r>
              <a:rPr lang="sv-SE" sz="2200" b="1">
                <a:solidFill>
                  <a:schemeClr val="bg1"/>
                </a:solidFill>
                <a:latin typeface="Montserrat SemiBold"/>
              </a:rPr>
              <a:t>Spelsystem</a:t>
            </a:r>
          </a:p>
          <a:p>
            <a:pPr fontAlgn="base"/>
            <a:r>
              <a:rPr lang="sv-SE" sz="2200">
                <a:solidFill>
                  <a:schemeClr val="bg1"/>
                </a:solidFill>
                <a:latin typeface="Montserrat Light"/>
              </a:rPr>
              <a:t>Principstyrt spelsystem</a:t>
            </a:r>
          </a:p>
          <a:p>
            <a:pPr fontAlgn="base"/>
            <a:r>
              <a:rPr lang="sv-SE" sz="1600" i="1">
                <a:solidFill>
                  <a:srgbClr val="F5EF88"/>
                </a:solidFill>
                <a:latin typeface="Montserrat Light"/>
              </a:rPr>
              <a:t>- </a:t>
            </a:r>
            <a:r>
              <a:rPr lang="sv-SE" sz="1600" i="1" err="1">
                <a:solidFill>
                  <a:srgbClr val="F5EF88"/>
                </a:solidFill>
                <a:latin typeface="Montserrat Light"/>
              </a:rPr>
              <a:t>Slide</a:t>
            </a:r>
            <a:r>
              <a:rPr lang="sv-SE" sz="1600" i="1">
                <a:solidFill>
                  <a:srgbClr val="F5EF88"/>
                </a:solidFill>
                <a:latin typeface="Montserrat Light"/>
              </a:rPr>
              <a:t> 40</a:t>
            </a:r>
            <a:br>
              <a:rPr lang="sv-SE" sz="1600" i="1">
                <a:latin typeface="Montserrat Light" pitchFamily="2" charset="77"/>
              </a:rPr>
            </a:br>
            <a:endParaRPr lang="sv-SE" sz="1600" i="1">
              <a:solidFill>
                <a:srgbClr val="F5EF88"/>
              </a:solidFill>
              <a:latin typeface="Montserrat Light" pitchFamily="2" charset="77"/>
            </a:endParaRPr>
          </a:p>
          <a:p>
            <a:pPr fontAlgn="base">
              <a:lnSpc>
                <a:spcPct val="150000"/>
              </a:lnSpc>
            </a:pPr>
            <a:r>
              <a:rPr lang="sv-SE" sz="2200" err="1">
                <a:solidFill>
                  <a:schemeClr val="bg1"/>
                </a:solidFill>
                <a:latin typeface="Montserrat Light" pitchFamily="2" charset="77"/>
              </a:rPr>
              <a:t>Försvarsprinciper</a:t>
            </a:r>
            <a:endParaRPr lang="sv-SE" sz="2200">
              <a:solidFill>
                <a:schemeClr val="bg1"/>
              </a:solidFill>
              <a:latin typeface="Montserrat Light" pitchFamily="2" charset="77"/>
            </a:endParaRPr>
          </a:p>
          <a:p>
            <a:pPr fontAlgn="base"/>
            <a:r>
              <a:rPr lang="sv-SE" sz="1600" i="1">
                <a:solidFill>
                  <a:srgbClr val="F5EF88"/>
                </a:solidFill>
                <a:latin typeface="Montserrat Light"/>
              </a:rPr>
              <a:t>-</a:t>
            </a:r>
            <a:r>
              <a:rPr lang="sv-SE" sz="1600" i="1" err="1">
                <a:solidFill>
                  <a:srgbClr val="F5EF88"/>
                </a:solidFill>
                <a:latin typeface="Montserrat Light"/>
              </a:rPr>
              <a:t>slide</a:t>
            </a:r>
            <a:r>
              <a:rPr lang="sv-SE" sz="1600" i="1">
                <a:solidFill>
                  <a:srgbClr val="F5EF88"/>
                </a:solidFill>
                <a:latin typeface="Montserrat Light"/>
              </a:rPr>
              <a:t> 42</a:t>
            </a:r>
            <a:br>
              <a:rPr lang="sv-SE" sz="1600" i="1">
                <a:latin typeface="Montserrat Light" pitchFamily="2" charset="77"/>
              </a:rPr>
            </a:br>
            <a:endParaRPr lang="sv-SE" sz="1600" i="1">
              <a:solidFill>
                <a:srgbClr val="F5EF88"/>
              </a:solidFill>
              <a:latin typeface="Montserrat Light" pitchFamily="2" charset="77"/>
            </a:endParaRPr>
          </a:p>
          <a:p>
            <a:pPr fontAlgn="base"/>
            <a:r>
              <a:rPr lang="sv-SE" sz="2200" err="1">
                <a:solidFill>
                  <a:schemeClr val="bg1"/>
                </a:solidFill>
                <a:latin typeface="Montserrat Light"/>
              </a:rPr>
              <a:t>Anfallsprinciper</a:t>
            </a:r>
            <a:br>
              <a:rPr lang="sv-SE" sz="2200">
                <a:latin typeface="Montserrat Light" pitchFamily="2" charset="77"/>
              </a:rPr>
            </a:br>
            <a:r>
              <a:rPr lang="sv-SE" sz="1600" i="1">
                <a:solidFill>
                  <a:srgbClr val="F5EF88"/>
                </a:solidFill>
                <a:latin typeface="Montserrat Light"/>
              </a:rPr>
              <a:t>-</a:t>
            </a:r>
            <a:r>
              <a:rPr lang="sv-SE" sz="1600" i="1" err="1">
                <a:solidFill>
                  <a:srgbClr val="F5EF88"/>
                </a:solidFill>
                <a:latin typeface="Montserrat Light"/>
              </a:rPr>
              <a:t>slide</a:t>
            </a:r>
            <a:r>
              <a:rPr lang="sv-SE" sz="1600" i="1">
                <a:solidFill>
                  <a:srgbClr val="F5EF88"/>
                </a:solidFill>
                <a:latin typeface="Montserrat Light"/>
              </a:rPr>
              <a:t> 43</a:t>
            </a:r>
          </a:p>
          <a:p>
            <a:pPr fontAlgn="base"/>
            <a:br>
              <a:rPr lang="sv-SE" sz="2200">
                <a:latin typeface="Montserrat Light" pitchFamily="2" charset="77"/>
              </a:rPr>
            </a:br>
            <a:r>
              <a:rPr lang="sv-SE" sz="2200">
                <a:solidFill>
                  <a:schemeClr val="bg1"/>
                </a:solidFill>
                <a:latin typeface="Montserrat Light"/>
              </a:rPr>
              <a:t>Träna på spelsystem</a:t>
            </a:r>
            <a:br>
              <a:rPr lang="sv-SE" sz="2200">
                <a:latin typeface="Montserrat Light" pitchFamily="2" charset="77"/>
              </a:rPr>
            </a:br>
            <a:r>
              <a:rPr lang="sv-SE" sz="1600" i="1">
                <a:solidFill>
                  <a:srgbClr val="F5EF88"/>
                </a:solidFill>
                <a:latin typeface="Montserrat Light"/>
              </a:rPr>
              <a:t>- </a:t>
            </a:r>
            <a:r>
              <a:rPr lang="sv-SE" sz="1600" i="1" err="1">
                <a:solidFill>
                  <a:srgbClr val="F5EF88"/>
                </a:solidFill>
                <a:latin typeface="Montserrat Light"/>
              </a:rPr>
              <a:t>slide</a:t>
            </a:r>
            <a:r>
              <a:rPr lang="sv-SE" sz="1600" i="1">
                <a:solidFill>
                  <a:srgbClr val="F5EF88"/>
                </a:solidFill>
                <a:latin typeface="Montserrat Light"/>
              </a:rPr>
              <a:t> 44</a:t>
            </a:r>
          </a:p>
        </p:txBody>
      </p:sp>
      <p:sp>
        <p:nvSpPr>
          <p:cNvPr id="6" name="textruta 5">
            <a:extLst>
              <a:ext uri="{FF2B5EF4-FFF2-40B4-BE49-F238E27FC236}">
                <a16:creationId xmlns:a16="http://schemas.microsoft.com/office/drawing/2014/main" id="{BD408D44-11F4-A4E3-3985-C52E240BD159}"/>
              </a:ext>
            </a:extLst>
          </p:cNvPr>
          <p:cNvSpPr txBox="1"/>
          <p:nvPr/>
        </p:nvSpPr>
        <p:spPr>
          <a:xfrm>
            <a:off x="6598806" y="2720889"/>
            <a:ext cx="3684460" cy="9991646"/>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Utespelare</a:t>
            </a:r>
          </a:p>
          <a:p>
            <a:pPr marL="486804" indent="-486804" fontAlgn="base">
              <a:buFont typeface="+mj-lt"/>
              <a:buAutoNum type="arabicPeriod"/>
            </a:pPr>
            <a:r>
              <a:rPr lang="sv-SE" sz="2200">
                <a:solidFill>
                  <a:schemeClr val="bg1"/>
                </a:solidFill>
                <a:latin typeface="Montserrat Light" pitchFamily="2" charset="77"/>
              </a:rPr>
              <a:t>Duellspel med boll </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22</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Göra mål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23</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Passningsspel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24</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Spelbarhet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25</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Ta bollen framåt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26</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Vinna insida</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27</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Vinna boll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28</a:t>
            </a:r>
            <a:br>
              <a:rPr lang="sv-SE" sz="1600" i="1">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Förhindra mål</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nr 29</a:t>
            </a:r>
            <a:endParaRPr lang="sv-SE" sz="1600" b="1">
              <a:solidFill>
                <a:srgbClr val="F5EF88"/>
              </a:solidFill>
              <a:latin typeface="Montserrat SemiBold" pitchFamily="2" charset="77"/>
            </a:endParaRPr>
          </a:p>
          <a:p>
            <a:pPr fontAlgn="base">
              <a:lnSpc>
                <a:spcPct val="150000"/>
              </a:lnSpc>
            </a:pPr>
            <a:endParaRPr lang="sv-SE" sz="2200" b="1">
              <a:solidFill>
                <a:schemeClr val="bg1"/>
              </a:solidFill>
              <a:latin typeface="Montserrat SemiBold" pitchFamily="2" charset="77"/>
            </a:endParaRPr>
          </a:p>
          <a:p>
            <a:pPr fontAlgn="base">
              <a:lnSpc>
                <a:spcPct val="150000"/>
              </a:lnSpc>
            </a:pPr>
            <a:endParaRPr lang="sv-SE" sz="2200" b="1">
              <a:solidFill>
                <a:schemeClr val="bg1"/>
              </a:solidFill>
              <a:latin typeface="Montserrat SemiBold" pitchFamily="2" charset="77"/>
            </a:endParaRPr>
          </a:p>
          <a:p>
            <a:pPr fontAlgn="base">
              <a:lnSpc>
                <a:spcPct val="150000"/>
              </a:lnSpc>
            </a:pPr>
            <a:endParaRPr lang="sv-SE" sz="2200" b="1">
              <a:solidFill>
                <a:schemeClr val="bg1"/>
              </a:solidFill>
              <a:latin typeface="Montserrat SemiBold" pitchFamily="2" charset="77"/>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p:txBody>
      </p:sp>
      <p:sp>
        <p:nvSpPr>
          <p:cNvPr id="8" name="textruta 7">
            <a:extLst>
              <a:ext uri="{FF2B5EF4-FFF2-40B4-BE49-F238E27FC236}">
                <a16:creationId xmlns:a16="http://schemas.microsoft.com/office/drawing/2014/main" id="{7176F980-A7FE-0015-2CA4-5FBA0D58BE1D}"/>
              </a:ext>
            </a:extLst>
          </p:cNvPr>
          <p:cNvSpPr txBox="1"/>
          <p:nvPr/>
        </p:nvSpPr>
        <p:spPr>
          <a:xfrm>
            <a:off x="10500944" y="2745836"/>
            <a:ext cx="3730845" cy="7001917"/>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Målvakter</a:t>
            </a:r>
          </a:p>
          <a:p>
            <a:pPr marL="486804" indent="-486804" fontAlgn="base">
              <a:buFont typeface="+mj-lt"/>
              <a:buAutoNum type="arabicPeriod"/>
            </a:pPr>
            <a:r>
              <a:rPr lang="sv-SE" sz="2200">
                <a:solidFill>
                  <a:schemeClr val="bg1"/>
                </a:solidFill>
                <a:latin typeface="Montserrat Light" pitchFamily="2" charset="77"/>
              </a:rPr>
              <a:t>Bollhantering</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32</a:t>
            </a:r>
            <a:br>
              <a:rPr lang="sv-SE" sz="1600">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Returer</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33</a:t>
            </a:r>
            <a:br>
              <a:rPr lang="sv-SE" sz="1600">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Utkast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34</a:t>
            </a:r>
            <a:br>
              <a:rPr lang="sv-SE" sz="1600">
                <a:solidFill>
                  <a:schemeClr val="bg1"/>
                </a:solidFill>
                <a:latin typeface="Montserrat Light" pitchFamily="2" charset="77"/>
              </a:rPr>
            </a:br>
            <a:endParaRPr lang="sv-SE" sz="1600">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Förflyttningar</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35</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Ta bollen framåt</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36</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Positionering</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37</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Aktiv som försvarare</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38</a:t>
            </a:r>
            <a:br>
              <a:rPr lang="sv-SE" sz="1600" i="1">
                <a:solidFill>
                  <a:schemeClr val="bg1"/>
                </a:solidFill>
                <a:latin typeface="Montserrat Light" pitchFamily="2" charset="77"/>
              </a:rPr>
            </a:br>
            <a:endParaRPr lang="sv-SE" sz="1600" i="1">
              <a:solidFill>
                <a:schemeClr val="bg1"/>
              </a:solidFill>
              <a:latin typeface="Montserrat Light" pitchFamily="2" charset="77"/>
            </a:endParaRPr>
          </a:p>
          <a:p>
            <a:pPr marL="486804" indent="-486804" fontAlgn="base">
              <a:buFont typeface="+mj-lt"/>
              <a:buAutoNum type="arabicPeriod"/>
            </a:pPr>
            <a:r>
              <a:rPr lang="sv-SE" sz="2200">
                <a:solidFill>
                  <a:schemeClr val="bg1"/>
                </a:solidFill>
                <a:latin typeface="Montserrat Light" pitchFamily="2" charset="77"/>
              </a:rPr>
              <a:t>Trafikhantering</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39</a:t>
            </a:r>
          </a:p>
        </p:txBody>
      </p:sp>
      <p:cxnSp>
        <p:nvCxnSpPr>
          <p:cNvPr id="3" name="Rak 2">
            <a:extLst>
              <a:ext uri="{FF2B5EF4-FFF2-40B4-BE49-F238E27FC236}">
                <a16:creationId xmlns:a16="http://schemas.microsoft.com/office/drawing/2014/main" id="{73F482EC-06C9-BA3A-BF0B-8F093F02A62A}"/>
              </a:ext>
            </a:extLst>
          </p:cNvPr>
          <p:cNvCxnSpPr>
            <a:cxnSpLocks/>
          </p:cNvCxnSpPr>
          <p:nvPr/>
        </p:nvCxnSpPr>
        <p:spPr>
          <a:xfrm>
            <a:off x="6248443"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105DE591-9641-2D32-63E6-9C126141B554}"/>
              </a:ext>
            </a:extLst>
          </p:cNvPr>
          <p:cNvCxnSpPr>
            <a:cxnSpLocks/>
          </p:cNvCxnSpPr>
          <p:nvPr/>
        </p:nvCxnSpPr>
        <p:spPr>
          <a:xfrm>
            <a:off x="14392318"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26F49365-DDF5-1DBC-55F1-DB3823369908}"/>
              </a:ext>
            </a:extLst>
          </p:cNvPr>
          <p:cNvSpPr txBox="1"/>
          <p:nvPr/>
        </p:nvSpPr>
        <p:spPr>
          <a:xfrm>
            <a:off x="19365929" y="2748472"/>
            <a:ext cx="5692670" cy="2015936"/>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Verksamhetsplanering</a:t>
            </a:r>
          </a:p>
          <a:p>
            <a:pPr fontAlgn="base"/>
            <a:r>
              <a:rPr lang="sv-SE" sz="2200">
                <a:solidFill>
                  <a:schemeClr val="bg1"/>
                </a:solidFill>
                <a:latin typeface="Montserrat Light" pitchFamily="2" charset="77"/>
              </a:rPr>
              <a:t>Tidslinjen i Svensk Innebandy</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46</a:t>
            </a:r>
            <a:br>
              <a:rPr lang="sv-SE" sz="1600" i="1">
                <a:solidFill>
                  <a:srgbClr val="F5EF88"/>
                </a:solidFill>
                <a:latin typeface="Montserrat Light" pitchFamily="2" charset="77"/>
              </a:rPr>
            </a:br>
            <a:endParaRPr lang="sv-SE" sz="1600" i="1">
              <a:solidFill>
                <a:srgbClr val="F5EF88"/>
              </a:solidFill>
              <a:latin typeface="Montserrat Light" pitchFamily="2" charset="77"/>
            </a:endParaRPr>
          </a:p>
          <a:p>
            <a:pPr fontAlgn="base"/>
            <a:r>
              <a:rPr lang="sv-SE" sz="2200">
                <a:solidFill>
                  <a:schemeClr val="bg1"/>
                </a:solidFill>
                <a:latin typeface="Montserrat Light" pitchFamily="2" charset="77"/>
              </a:rPr>
              <a:t>Säsongsplanering &amp; periodisering</a:t>
            </a:r>
            <a:br>
              <a:rPr lang="sv-SE" sz="2200">
                <a:solidFill>
                  <a:schemeClr val="bg1"/>
                </a:solidFill>
                <a:latin typeface="Montserrat Light" pitchFamily="2" charset="77"/>
              </a:rPr>
            </a:br>
            <a:r>
              <a:rPr lang="sv-SE" sz="1600">
                <a:solidFill>
                  <a:srgbClr val="F5EF88"/>
                </a:solidFill>
                <a:latin typeface="Montserrat Light" pitchFamily="2" charset="77"/>
              </a:rPr>
              <a:t>- </a:t>
            </a:r>
            <a:r>
              <a:rPr lang="sv-SE" sz="1600" err="1">
                <a:solidFill>
                  <a:srgbClr val="F5EF88"/>
                </a:solidFill>
                <a:latin typeface="Montserrat Light" pitchFamily="2" charset="77"/>
              </a:rPr>
              <a:t>slide</a:t>
            </a:r>
            <a:r>
              <a:rPr lang="sv-SE" sz="1600">
                <a:solidFill>
                  <a:srgbClr val="F5EF88"/>
                </a:solidFill>
                <a:latin typeface="Montserrat Light" pitchFamily="2" charset="77"/>
              </a:rPr>
              <a:t> 47</a:t>
            </a:r>
          </a:p>
        </p:txBody>
      </p:sp>
      <p:cxnSp>
        <p:nvCxnSpPr>
          <p:cNvPr id="11" name="Rak 10">
            <a:extLst>
              <a:ext uri="{FF2B5EF4-FFF2-40B4-BE49-F238E27FC236}">
                <a16:creationId xmlns:a16="http://schemas.microsoft.com/office/drawing/2014/main" id="{82F27BBF-1F56-0274-EA9A-D7EC4C719765}"/>
              </a:ext>
            </a:extLst>
          </p:cNvPr>
          <p:cNvCxnSpPr>
            <a:cxnSpLocks/>
          </p:cNvCxnSpPr>
          <p:nvPr/>
        </p:nvCxnSpPr>
        <p:spPr>
          <a:xfrm>
            <a:off x="18780112"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D86030DA-39C8-729E-C574-12DB3732A660}"/>
              </a:ext>
            </a:extLst>
          </p:cNvPr>
          <p:cNvSpPr txBox="1"/>
          <p:nvPr/>
        </p:nvSpPr>
        <p:spPr>
          <a:xfrm>
            <a:off x="1867561" y="2888711"/>
            <a:ext cx="3734736" cy="10838032"/>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Grundprinciper </a:t>
            </a:r>
          </a:p>
          <a:p>
            <a:pPr fontAlgn="base"/>
            <a:r>
              <a:rPr lang="sv-SE" sz="2200">
                <a:solidFill>
                  <a:schemeClr val="bg1"/>
                </a:solidFill>
                <a:latin typeface="Montserrat Light" pitchFamily="2" charset="77"/>
              </a:rPr>
              <a:t>Lag- och föreningskultur</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7</a:t>
            </a:r>
            <a:br>
              <a:rPr lang="sv-SE" sz="2200">
                <a:solidFill>
                  <a:srgbClr val="F5EF88"/>
                </a:solidFill>
                <a:latin typeface="Montserrat Light" pitchFamily="2" charset="77"/>
              </a:rPr>
            </a:br>
            <a:br>
              <a:rPr lang="sv-SE" sz="2200">
                <a:solidFill>
                  <a:srgbClr val="F5EF88"/>
                </a:solidFill>
                <a:latin typeface="Montserrat Light" pitchFamily="2" charset="77"/>
              </a:rPr>
            </a:br>
            <a:r>
              <a:rPr lang="sv-SE" sz="2200">
                <a:solidFill>
                  <a:schemeClr val="bg1"/>
                </a:solidFill>
                <a:latin typeface="Montserrat Light" pitchFamily="2" charset="77"/>
              </a:rPr>
              <a:t>Spelvision</a:t>
            </a:r>
            <a:br>
              <a:rPr lang="sv-SE" sz="2200">
                <a:solidFill>
                  <a:schemeClr val="bg1"/>
                </a:solidFill>
                <a:latin typeface="Montserrat Light" pitchFamily="2" charset="77"/>
              </a:rPr>
            </a:br>
            <a:r>
              <a:rPr lang="sv-SE" sz="1600" i="1">
                <a:solidFill>
                  <a:srgbClr val="F5EF88"/>
                </a:solidFill>
                <a:latin typeface="Montserrat Light" pitchFamily="2" charset="77"/>
              </a:rPr>
              <a:t>-</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9</a:t>
            </a:r>
          </a:p>
          <a:p>
            <a:pPr fontAlgn="base"/>
            <a:br>
              <a:rPr lang="sv-SE" sz="2200">
                <a:solidFill>
                  <a:schemeClr val="bg1"/>
                </a:solidFill>
                <a:latin typeface="Montserrat Light" pitchFamily="2" charset="77"/>
              </a:rPr>
            </a:br>
            <a:r>
              <a:rPr lang="sv-SE" sz="2200">
                <a:solidFill>
                  <a:schemeClr val="bg1"/>
                </a:solidFill>
                <a:latin typeface="Montserrat Light" pitchFamily="2" charset="77"/>
              </a:rPr>
              <a:t>Spelarvision</a:t>
            </a:r>
          </a:p>
          <a:p>
            <a:pPr fontAlgn="base"/>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10</a:t>
            </a:r>
            <a:br>
              <a:rPr lang="sv-SE" sz="1600">
                <a:solidFill>
                  <a:srgbClr val="F5EF88"/>
                </a:solidFill>
                <a:latin typeface="Montserrat Light" pitchFamily="2" charset="77"/>
              </a:rPr>
            </a:br>
            <a:br>
              <a:rPr lang="sv-SE" sz="2200">
                <a:solidFill>
                  <a:schemeClr val="bg1"/>
                </a:solidFill>
                <a:latin typeface="Montserrat Light" pitchFamily="2" charset="77"/>
              </a:rPr>
            </a:br>
            <a:r>
              <a:rPr lang="sv-SE" sz="2200">
                <a:solidFill>
                  <a:schemeClr val="bg1"/>
                </a:solidFill>
                <a:latin typeface="Montserrat Light" pitchFamily="2" charset="77"/>
              </a:rPr>
              <a:t>Miljö</a:t>
            </a:r>
          </a:p>
          <a:p>
            <a:pPr marL="530167" indent="-530167" fontAlgn="base"/>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13</a:t>
            </a:r>
            <a:endParaRPr lang="sv-SE" sz="1600" i="1">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p:txBody>
      </p:sp>
      <p:sp>
        <p:nvSpPr>
          <p:cNvPr id="7" name="Platshållare för bildnummer 6">
            <a:extLst>
              <a:ext uri="{FF2B5EF4-FFF2-40B4-BE49-F238E27FC236}">
                <a16:creationId xmlns:a16="http://schemas.microsoft.com/office/drawing/2014/main" id="{B044FA08-AE4A-3989-3BF5-A1F0A1D50537}"/>
              </a:ext>
            </a:extLst>
          </p:cNvPr>
          <p:cNvSpPr>
            <a:spLocks noGrp="1"/>
          </p:cNvSpPr>
          <p:nvPr>
            <p:ph type="sldNum" sz="quarter" idx="12"/>
          </p:nvPr>
        </p:nvSpPr>
        <p:spPr/>
        <p:txBody>
          <a:bodyPr/>
          <a:lstStyle/>
          <a:p>
            <a:fld id="{5F919A4E-C2E9-6148-8511-58460454BFB7}" type="slidenum">
              <a:rPr lang="sv-SE" smtClean="0"/>
              <a:t>6</a:t>
            </a:fld>
            <a:endParaRPr lang="sv-SE"/>
          </a:p>
        </p:txBody>
      </p:sp>
      <p:sp>
        <p:nvSpPr>
          <p:cNvPr id="9" name="textruta 8">
            <a:extLst>
              <a:ext uri="{FF2B5EF4-FFF2-40B4-BE49-F238E27FC236}">
                <a16:creationId xmlns:a16="http://schemas.microsoft.com/office/drawing/2014/main" id="{5FE99039-B278-E062-658C-8B57E2F148D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85963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0" y="4748076"/>
            <a:ext cx="21029613" cy="2649537"/>
          </a:xfrm>
        </p:spPr>
        <p:txBody>
          <a:bodyPr>
            <a:normAutofit/>
          </a:bodyPr>
          <a:lstStyle/>
          <a:p>
            <a:pPr algn="ctr"/>
            <a:r>
              <a:rPr lang="sv-SE" sz="15999">
                <a:solidFill>
                  <a:srgbClr val="F5EF88"/>
                </a:solidFill>
                <a:latin typeface="Mongoose Regular" panose="02000000000000000000" pitchFamily="2" charset="77"/>
              </a:rPr>
              <a:t>GRUNDPRINCIPER</a:t>
            </a:r>
          </a:p>
        </p:txBody>
      </p:sp>
      <p:sp>
        <p:nvSpPr>
          <p:cNvPr id="3" name="textruta 2">
            <a:extLst>
              <a:ext uri="{FF2B5EF4-FFF2-40B4-BE49-F238E27FC236}">
                <a16:creationId xmlns:a16="http://schemas.microsoft.com/office/drawing/2014/main" id="{DE09E215-920D-E117-4C53-85ED92E01738}"/>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9229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11">
            <a:extLst>
              <a:ext uri="{FF2B5EF4-FFF2-40B4-BE49-F238E27FC236}">
                <a16:creationId xmlns:a16="http://schemas.microsoft.com/office/drawing/2014/main" id="{5673CE8A-4578-4982-B418-52F9F92DFCBD}"/>
              </a:ext>
            </a:extLst>
          </p:cNvPr>
          <p:cNvSpPr/>
          <p:nvPr/>
        </p:nvSpPr>
        <p:spPr>
          <a:xfrm>
            <a:off x="11511900" y="8112023"/>
            <a:ext cx="7759684" cy="2559095"/>
          </a:xfrm>
          <a:prstGeom prst="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7466" i="1">
                <a:solidFill>
                  <a:schemeClr val="bg1"/>
                </a:solidFill>
                <a:latin typeface="Mongoose Medium" panose="02000000000000000000" pitchFamily="2" charset="77"/>
              </a:rPr>
              <a:t>Oönskade </a:t>
            </a:r>
            <a:r>
              <a:rPr lang="sv-SE" sz="7466" i="1">
                <a:solidFill>
                  <a:srgbClr val="F5EF88"/>
                </a:solidFill>
                <a:latin typeface="Mongoose Medium" panose="02000000000000000000" pitchFamily="2" charset="77"/>
              </a:rPr>
              <a:t>beteenden</a:t>
            </a:r>
          </a:p>
        </p:txBody>
      </p:sp>
      <p:sp>
        <p:nvSpPr>
          <p:cNvPr id="7" name="Rektangel med rundade hörn 11">
            <a:extLst>
              <a:ext uri="{FF2B5EF4-FFF2-40B4-BE49-F238E27FC236}">
                <a16:creationId xmlns:a16="http://schemas.microsoft.com/office/drawing/2014/main" id="{329B6F0A-D1FC-4C36-91AD-15E6ACA4155D}"/>
              </a:ext>
            </a:extLst>
          </p:cNvPr>
          <p:cNvSpPr/>
          <p:nvPr/>
        </p:nvSpPr>
        <p:spPr>
          <a:xfrm>
            <a:off x="5425532" y="8110010"/>
            <a:ext cx="7816136" cy="2559095"/>
          </a:xfrm>
          <a:prstGeom prst="rect">
            <a:avLst/>
          </a:prstGeom>
          <a:noFill/>
          <a:ln w="0" cap="flat">
            <a:noFill/>
            <a:round/>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7466" b="1" i="1">
                <a:solidFill>
                  <a:schemeClr val="bg1"/>
                </a:solidFill>
                <a:latin typeface="Mongoose Regular" panose="02000000000000000000" pitchFamily="2" charset="77"/>
              </a:rPr>
              <a:t>Önskade </a:t>
            </a:r>
            <a:r>
              <a:rPr lang="sv-SE" sz="7466" b="1" i="1">
                <a:solidFill>
                  <a:srgbClr val="F5EF88"/>
                </a:solidFill>
                <a:latin typeface="Mongoose Regular" panose="02000000000000000000" pitchFamily="2" charset="77"/>
              </a:rPr>
              <a:t>beteenden</a:t>
            </a:r>
          </a:p>
        </p:txBody>
      </p:sp>
      <p:sp>
        <p:nvSpPr>
          <p:cNvPr id="4" name="textruta 3">
            <a:extLst>
              <a:ext uri="{FF2B5EF4-FFF2-40B4-BE49-F238E27FC236}">
                <a16:creationId xmlns:a16="http://schemas.microsoft.com/office/drawing/2014/main" id="{81952090-5E3B-D7D0-C6B0-270534661488}"/>
              </a:ext>
            </a:extLst>
          </p:cNvPr>
          <p:cNvSpPr txBox="1"/>
          <p:nvPr/>
        </p:nvSpPr>
        <p:spPr>
          <a:xfrm>
            <a:off x="8073732" y="6879850"/>
            <a:ext cx="8234947" cy="2143985"/>
          </a:xfrm>
          <a:prstGeom prst="rect">
            <a:avLst/>
          </a:prstGeom>
          <a:noFill/>
        </p:spPr>
        <p:txBody>
          <a:bodyPr wrap="none" rtlCol="0">
            <a:spAutoFit/>
          </a:bodyPr>
          <a:lstStyle/>
          <a:p>
            <a:r>
              <a:rPr lang="sv-SE" sz="3733" b="1">
                <a:solidFill>
                  <a:schemeClr val="bg1"/>
                </a:solidFill>
                <a:latin typeface="Montserrat SemiBold" pitchFamily="2" charset="77"/>
              </a:rPr>
              <a:t>Hur kan vi göra </a:t>
            </a:r>
            <a:r>
              <a:rPr lang="sv-SE" sz="3733" b="1">
                <a:solidFill>
                  <a:srgbClr val="F5EF88"/>
                </a:solidFill>
                <a:latin typeface="Montserrat SemiBold" pitchFamily="2" charset="77"/>
              </a:rPr>
              <a:t>varandra bättre?</a:t>
            </a:r>
          </a:p>
          <a:p>
            <a:endParaRPr lang="sv-SE" sz="9599"/>
          </a:p>
        </p:txBody>
      </p:sp>
      <p:cxnSp>
        <p:nvCxnSpPr>
          <p:cNvPr id="15" name="Rak 14">
            <a:extLst>
              <a:ext uri="{FF2B5EF4-FFF2-40B4-BE49-F238E27FC236}">
                <a16:creationId xmlns:a16="http://schemas.microsoft.com/office/drawing/2014/main" id="{C31A6EDE-DDDB-AB1D-0D3F-E1F0E385AF1A}"/>
              </a:ext>
            </a:extLst>
          </p:cNvPr>
          <p:cNvCxnSpPr>
            <a:cxnSpLocks/>
          </p:cNvCxnSpPr>
          <p:nvPr/>
        </p:nvCxnSpPr>
        <p:spPr>
          <a:xfrm>
            <a:off x="9292596" y="8131215"/>
            <a:ext cx="6111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1F27FF65-1F13-2816-17B5-AA0B5846EC94}"/>
              </a:ext>
            </a:extLst>
          </p:cNvPr>
          <p:cNvCxnSpPr/>
          <p:nvPr/>
        </p:nvCxnSpPr>
        <p:spPr>
          <a:xfrm>
            <a:off x="9309994" y="8110010"/>
            <a:ext cx="0" cy="522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B5B117CB-FB7A-0340-9FA0-6686EF4F61AA}"/>
              </a:ext>
            </a:extLst>
          </p:cNvPr>
          <p:cNvCxnSpPr/>
          <p:nvPr/>
        </p:nvCxnSpPr>
        <p:spPr>
          <a:xfrm>
            <a:off x="15391742" y="8110010"/>
            <a:ext cx="0" cy="522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B3FB77D2-A76B-A523-E109-6B42744BDF0B}"/>
              </a:ext>
            </a:extLst>
          </p:cNvPr>
          <p:cNvCxnSpPr>
            <a:cxnSpLocks/>
          </p:cNvCxnSpPr>
          <p:nvPr/>
        </p:nvCxnSpPr>
        <p:spPr>
          <a:xfrm>
            <a:off x="12348553" y="7884743"/>
            <a:ext cx="0" cy="2493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DFB24D28-A255-C1F9-DEFA-0E6A955B7B7F}"/>
              </a:ext>
            </a:extLst>
          </p:cNvPr>
          <p:cNvSpPr txBox="1"/>
          <p:nvPr/>
        </p:nvSpPr>
        <p:spPr>
          <a:xfrm>
            <a:off x="1639385" y="2923755"/>
            <a:ext cx="21029831" cy="1834926"/>
          </a:xfrm>
          <a:prstGeom prst="rect">
            <a:avLst/>
          </a:prstGeom>
          <a:noFill/>
          <a:ln>
            <a:noFill/>
          </a:ln>
        </p:spPr>
        <p:txBody>
          <a:bodyPr wrap="square">
            <a:spAutoFit/>
          </a:bodyPr>
          <a:lstStyle/>
          <a:p>
            <a:pPr marL="530167" indent="-530167" algn="ctr" fontAlgn="base">
              <a:lnSpc>
                <a:spcPct val="150000"/>
              </a:lnSpc>
            </a:pPr>
            <a:r>
              <a:rPr lang="sv-SE" sz="4000" b="1" dirty="0">
                <a:solidFill>
                  <a:srgbClr val="F5EF88"/>
                </a:solidFill>
                <a:latin typeface="Montserrat SemiBold" pitchFamily="2" charset="77"/>
              </a:rPr>
              <a:t>Vad betyder:</a:t>
            </a:r>
            <a:br>
              <a:rPr lang="sv-SE" sz="4000" b="1" dirty="0">
                <a:solidFill>
                  <a:srgbClr val="F5EF88"/>
                </a:solidFill>
                <a:latin typeface="Montserrat SemiBold" pitchFamily="2" charset="77"/>
              </a:rPr>
            </a:br>
            <a:endParaRPr lang="sv-SE" sz="4000" b="1" dirty="0">
              <a:solidFill>
                <a:schemeClr val="bg1"/>
              </a:solidFill>
              <a:latin typeface="Montserrat SemiBold" pitchFamily="2" charset="77"/>
            </a:endParaRPr>
          </a:p>
        </p:txBody>
      </p:sp>
      <p:sp>
        <p:nvSpPr>
          <p:cNvPr id="19" name="Rubrik 1">
            <a:extLst>
              <a:ext uri="{FF2B5EF4-FFF2-40B4-BE49-F238E27FC236}">
                <a16:creationId xmlns:a16="http://schemas.microsoft.com/office/drawing/2014/main" id="{2C4CFF1B-8716-FEA5-947A-9910CD113B29}"/>
              </a:ext>
            </a:extLst>
          </p:cNvPr>
          <p:cNvSpPr>
            <a:spLocks noGrp="1"/>
          </p:cNvSpPr>
          <p:nvPr>
            <p:ph type="title"/>
          </p:nvPr>
        </p:nvSpPr>
        <p:spPr>
          <a:xfrm>
            <a:off x="1695499" y="356891"/>
            <a:ext cx="21029831" cy="2650953"/>
          </a:xfrm>
        </p:spPr>
        <p:txBody>
          <a:bodyPr>
            <a:normAutofit/>
          </a:bodyPr>
          <a:lstStyle/>
          <a:p>
            <a:pPr algn="ctr"/>
            <a:r>
              <a:rPr lang="sv-SE" sz="9000">
                <a:solidFill>
                  <a:schemeClr val="bg1"/>
                </a:solidFill>
                <a:latin typeface="Mongoose Regular" panose="02000000000000000000" pitchFamily="2" charset="77"/>
              </a:rPr>
              <a:t>FÖRENING- OCH LAGKULTUR</a:t>
            </a:r>
          </a:p>
        </p:txBody>
      </p:sp>
      <p:cxnSp>
        <p:nvCxnSpPr>
          <p:cNvPr id="2" name="Rak 1">
            <a:extLst>
              <a:ext uri="{FF2B5EF4-FFF2-40B4-BE49-F238E27FC236}">
                <a16:creationId xmlns:a16="http://schemas.microsoft.com/office/drawing/2014/main" id="{D37683F0-414D-FF12-39B1-7C888B2FE31C}"/>
              </a:ext>
            </a:extLst>
          </p:cNvPr>
          <p:cNvCxnSpPr>
            <a:cxnSpLocks/>
          </p:cNvCxnSpPr>
          <p:nvPr/>
        </p:nvCxnSpPr>
        <p:spPr>
          <a:xfrm>
            <a:off x="-543608" y="5479843"/>
            <a:ext cx="254696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Rak 2">
            <a:extLst>
              <a:ext uri="{FF2B5EF4-FFF2-40B4-BE49-F238E27FC236}">
                <a16:creationId xmlns:a16="http://schemas.microsoft.com/office/drawing/2014/main" id="{D6C3C7B5-B200-F1FD-7C8D-459804D9C525}"/>
              </a:ext>
            </a:extLst>
          </p:cNvPr>
          <p:cNvCxnSpPr>
            <a:cxnSpLocks/>
          </p:cNvCxnSpPr>
          <p:nvPr/>
        </p:nvCxnSpPr>
        <p:spPr>
          <a:xfrm>
            <a:off x="-543608" y="2623688"/>
            <a:ext cx="254696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D33BE150-283E-1923-CEF4-53532776D589}"/>
              </a:ext>
            </a:extLst>
          </p:cNvPr>
          <p:cNvSpPr txBox="1"/>
          <p:nvPr/>
        </p:nvSpPr>
        <p:spPr>
          <a:xfrm>
            <a:off x="1057999" y="11855491"/>
            <a:ext cx="22304829" cy="400110"/>
          </a:xfrm>
          <a:prstGeom prst="rect">
            <a:avLst/>
          </a:prstGeom>
          <a:noFill/>
        </p:spPr>
        <p:txBody>
          <a:bodyPr wrap="square" rtlCol="0">
            <a:spAutoFit/>
          </a:bodyPr>
          <a:lstStyle/>
          <a:p>
            <a:pPr algn="ctr"/>
            <a:r>
              <a:rPr lang="sv-SE" sz="2000" i="1">
                <a:solidFill>
                  <a:schemeClr val="bg1"/>
                </a:solidFill>
                <a:latin typeface="Montserrat" pitchFamily="2" charset="77"/>
              </a:rPr>
              <a:t>Exempel på förening- och lagkultursord kan vara glädje, trygghet och utveckling. Vilka önskade och oönskade beteenden kopplar vi till det?</a:t>
            </a:r>
          </a:p>
        </p:txBody>
      </p:sp>
      <p:sp>
        <p:nvSpPr>
          <p:cNvPr id="8" name="Platshållare för bildnummer 7">
            <a:extLst>
              <a:ext uri="{FF2B5EF4-FFF2-40B4-BE49-F238E27FC236}">
                <a16:creationId xmlns:a16="http://schemas.microsoft.com/office/drawing/2014/main" id="{868A20EE-238E-754C-E560-B50A93C2E150}"/>
              </a:ext>
            </a:extLst>
          </p:cNvPr>
          <p:cNvSpPr>
            <a:spLocks noGrp="1"/>
          </p:cNvSpPr>
          <p:nvPr>
            <p:ph type="sldNum" sz="quarter" idx="12"/>
          </p:nvPr>
        </p:nvSpPr>
        <p:spPr/>
        <p:txBody>
          <a:bodyPr/>
          <a:lstStyle/>
          <a:p>
            <a:fld id="{5F919A4E-C2E9-6148-8511-58460454BFB7}" type="slidenum">
              <a:rPr lang="sv-SE" smtClean="0"/>
              <a:t>8</a:t>
            </a:fld>
            <a:endParaRPr lang="sv-SE"/>
          </a:p>
        </p:txBody>
      </p:sp>
      <p:sp>
        <p:nvSpPr>
          <p:cNvPr id="9" name="textruta 8">
            <a:extLst>
              <a:ext uri="{FF2B5EF4-FFF2-40B4-BE49-F238E27FC236}">
                <a16:creationId xmlns:a16="http://schemas.microsoft.com/office/drawing/2014/main" id="{AC32CEBB-CAD1-5DE7-9B5E-7964619E840E}"/>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982640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69773" y="4794250"/>
            <a:ext cx="21029613" cy="2649538"/>
          </a:xfrm>
        </p:spPr>
        <p:txBody>
          <a:bodyPr>
            <a:normAutofit/>
          </a:bodyPr>
          <a:lstStyle/>
          <a:p>
            <a:pPr algn="ctr"/>
            <a:r>
              <a:rPr lang="sv-SE" sz="15999">
                <a:solidFill>
                  <a:srgbClr val="F5EF88"/>
                </a:solidFill>
                <a:latin typeface="Mongoose Regular" panose="02000000000000000000" pitchFamily="2" charset="77"/>
              </a:rPr>
              <a:t>SPEL &amp; SPELARVISION</a:t>
            </a:r>
          </a:p>
        </p:txBody>
      </p:sp>
      <p:sp>
        <p:nvSpPr>
          <p:cNvPr id="2" name="textruta 1">
            <a:extLst>
              <a:ext uri="{FF2B5EF4-FFF2-40B4-BE49-F238E27FC236}">
                <a16:creationId xmlns:a16="http://schemas.microsoft.com/office/drawing/2014/main" id="{60866C83-6139-DAAC-24AB-3C595253D0A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14181318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 med instruktion  -  Skrivskyddad" id="{D78FE05E-83B6-47BC-8DD6-BE8CAB9D862A}" vid="{7C7EAAC4-9706-493F-9CCE-21FDAE4B9F2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b0cecb-c553-4346-ab87-9288bc67f8f3">
      <Terms xmlns="http://schemas.microsoft.com/office/infopath/2007/PartnerControls"/>
    </lcf76f155ced4ddcb4097134ff3c332f>
    <TaxCatchAll xmlns="8ccf6783-0b6a-49a5-a690-27187a566f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AE1EED29A2AB34DB530C4963771FB5D" ma:contentTypeVersion="17" ma:contentTypeDescription="Skapa ett nytt dokument." ma:contentTypeScope="" ma:versionID="3f5eb32dbe1c6ade30cc07f06212a332">
  <xsd:schema xmlns:xsd="http://www.w3.org/2001/XMLSchema" xmlns:xs="http://www.w3.org/2001/XMLSchema" xmlns:p="http://schemas.microsoft.com/office/2006/metadata/properties" xmlns:ns2="7db0cecb-c553-4346-ab87-9288bc67f8f3" xmlns:ns3="8ccf6783-0b6a-49a5-a690-27187a566fc9" targetNamespace="http://schemas.microsoft.com/office/2006/metadata/properties" ma:root="true" ma:fieldsID="6dff8e9f5c4d5cb53ee51918ae66ab83" ns2:_="" ns3:_="">
    <xsd:import namespace="7db0cecb-c553-4346-ab87-9288bc67f8f3"/>
    <xsd:import namespace="8ccf6783-0b6a-49a5-a690-27187a56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0cecb-c553-4346-ab87-9288bc67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d6e093d7-677a-4b54-a0d1-35bbee340e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cf6783-0b6a-49a5-a690-27187a566fc9"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aac82fab-aa17-4267-9d08-492d502f6a1f}" ma:internalName="TaxCatchAll" ma:showField="CatchAllData" ma:web="8ccf6783-0b6a-49a5-a690-27187a566f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6EDD54-F841-41C0-81B3-87C37C22FC7F}">
  <ds:schemaRefs>
    <ds:schemaRef ds:uri="http://schemas.microsoft.com/sharepoint/v3/contenttype/forms"/>
  </ds:schemaRefs>
</ds:datastoreItem>
</file>

<file path=customXml/itemProps2.xml><?xml version="1.0" encoding="utf-8"?>
<ds:datastoreItem xmlns:ds="http://schemas.openxmlformats.org/officeDocument/2006/customXml" ds:itemID="{B3DB7C3C-9700-4C2C-BF86-A9D3B6F4F4D4}">
  <ds:schemaRefs>
    <ds:schemaRef ds:uri="222f11b7-6ec5-47c3-8899-42dab20d8cfa"/>
    <ds:schemaRef ds:uri="7db0cecb-c553-4346-ab87-9288bc67f8f3"/>
    <ds:schemaRef ds:uri="8ccf6783-0b6a-49a5-a690-27187a566f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03D9BA-788E-43E9-AB5F-64C832146DFD}"/>
</file>

<file path=docProps/app.xml><?xml version="1.0" encoding="utf-8"?>
<Properties xmlns="http://schemas.openxmlformats.org/officeDocument/2006/extended-properties" xmlns:vt="http://schemas.openxmlformats.org/officeDocument/2006/docPropsVTypes">
  <Template>GU - Inledning</Template>
  <TotalTime>64</TotalTime>
  <Words>3557</Words>
  <Application>Microsoft Macintosh PowerPoint</Application>
  <PresentationFormat>Anpassad</PresentationFormat>
  <Paragraphs>631</Paragraphs>
  <Slides>50</Slides>
  <Notes>48</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50</vt:i4>
      </vt:variant>
    </vt:vector>
  </HeadingPairs>
  <TitlesOfParts>
    <vt:vector size="61" baseType="lpstr">
      <vt:lpstr>-apple-system</vt:lpstr>
      <vt:lpstr>Arial</vt:lpstr>
      <vt:lpstr>Calibri</vt:lpstr>
      <vt:lpstr>Calibri Light</vt:lpstr>
      <vt:lpstr>Inter ExtraBold</vt:lpstr>
      <vt:lpstr>Mongoose Medium</vt:lpstr>
      <vt:lpstr>Mongoose Regular</vt:lpstr>
      <vt:lpstr>Montserrat</vt:lpstr>
      <vt:lpstr>Montserrat Light</vt:lpstr>
      <vt:lpstr>Montserrat SemiBold</vt:lpstr>
      <vt:lpstr>Office-tema</vt:lpstr>
      <vt:lpstr>SPEL &amp; SPELARUTVECKLINGSPLAN</vt:lpstr>
      <vt:lpstr>INTRODUKTION</vt:lpstr>
      <vt:lpstr>TRE OLIKA VERSIONER</vt:lpstr>
      <vt:lpstr>BAKGRUND</vt:lpstr>
      <vt:lpstr>PowerPoint-presentation</vt:lpstr>
      <vt:lpstr>INNEHÅLLSFÖRTECKNING</vt:lpstr>
      <vt:lpstr>GRUNDPRINCIPER</vt:lpstr>
      <vt:lpstr>FÖRENING- OCH LAGKULTUR</vt:lpstr>
      <vt:lpstr>SPEL &amp; SPELARVISION</vt:lpstr>
      <vt:lpstr>PowerPoint-presentation</vt:lpstr>
      <vt:lpstr>PowerPoint-presentation</vt:lpstr>
      <vt:lpstr>PowerPoint-presentation</vt:lpstr>
      <vt:lpstr>UTBILDNINGSMILJÖ</vt:lpstr>
      <vt:lpstr>SYFTE MED TRÄNING &amp; ÖVNING</vt:lpstr>
      <vt:lpstr>INTENSITET &amp; FLÖDE</vt:lpstr>
      <vt:lpstr>RIKTNINGSRIK MILJÖ</vt:lpstr>
      <vt:lpstr>MILJÖ – BOLLTOUCHPRINCIPEN</vt:lpstr>
      <vt:lpstr>FOKUSOMRÅDEN</vt:lpstr>
      <vt:lpstr>FOKUSOMRÅDEN SPELAREN</vt:lpstr>
      <vt:lpstr>UTSPELARE</vt:lpstr>
      <vt:lpstr>DEFINITIONER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MÅLVAKT</vt:lpstr>
      <vt:lpstr>DEFINITIONER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SPELSYSTEM</vt:lpstr>
      <vt:lpstr>PowerPoint-presentation</vt:lpstr>
      <vt:lpstr>FÖRSVARSPRINCIPER</vt:lpstr>
      <vt:lpstr>ANFALLSPRINCIPER</vt:lpstr>
      <vt:lpstr>PowerPoint-presentation</vt:lpstr>
      <vt:lpstr>VERKSAMHETSPLANERING</vt:lpstr>
      <vt:lpstr>PowerPoint-presentation</vt:lpstr>
      <vt:lpstr>EXEMPEL PÅ TIDSLINJE I FÖRENINGEN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Svensk Innebandys  PPT-mall</dc:title>
  <dc:creator>Emil Hedestig (SIBF)</dc:creator>
  <cp:lastModifiedBy>Niklas Nordén (SIBF)</cp:lastModifiedBy>
  <cp:revision>28</cp:revision>
  <dcterms:created xsi:type="dcterms:W3CDTF">2018-08-15T10:34:53Z</dcterms:created>
  <dcterms:modified xsi:type="dcterms:W3CDTF">2023-09-28T07:33:11Z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0x010100CAE1EED29A2AB34DB530C4963771FB5D</vt:lpwstr>
  </property>
  <property fmtid="{D5CDD505-2E9C-101B-9397-08002B2CF9AE}" pid="3" name="MediaServiceImageTags">
    <vt:lpwstr/>
  </property>
</Properties>
</file>